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6"/>
  </p:notesMasterIdLst>
  <p:handoutMasterIdLst>
    <p:handoutMasterId r:id="rId122"/>
  </p:handoutMasterIdLst>
  <p:sldIdLst>
    <p:sldId id="258" r:id="rId3"/>
    <p:sldId id="463" r:id="rId4"/>
    <p:sldId id="464" r:id="rId5"/>
    <p:sldId id="465" r:id="rId6"/>
    <p:sldId id="466" r:id="rId7"/>
    <p:sldId id="573" r:id="rId8"/>
    <p:sldId id="392" r:id="rId9"/>
    <p:sldId id="393" r:id="rId10"/>
    <p:sldId id="394" r:id="rId11"/>
    <p:sldId id="395" r:id="rId12"/>
    <p:sldId id="396" r:id="rId13"/>
    <p:sldId id="397" r:id="rId14"/>
    <p:sldId id="398" r:id="rId15"/>
    <p:sldId id="399" r:id="rId16"/>
    <p:sldId id="400" r:id="rId17"/>
    <p:sldId id="401" r:id="rId18"/>
    <p:sldId id="402" r:id="rId19"/>
    <p:sldId id="403" r:id="rId20"/>
    <p:sldId id="404" r:id="rId21"/>
    <p:sldId id="405" r:id="rId22"/>
    <p:sldId id="406" r:id="rId23"/>
    <p:sldId id="407" r:id="rId24"/>
    <p:sldId id="408" r:id="rId25"/>
    <p:sldId id="409" r:id="rId26"/>
    <p:sldId id="410" r:id="rId27"/>
    <p:sldId id="350" r:id="rId28"/>
    <p:sldId id="411" r:id="rId29"/>
    <p:sldId id="462" r:id="rId30"/>
    <p:sldId id="413" r:id="rId31"/>
    <p:sldId id="414" r:id="rId32"/>
    <p:sldId id="415" r:id="rId33"/>
    <p:sldId id="416" r:id="rId34"/>
    <p:sldId id="417" r:id="rId35"/>
    <p:sldId id="418" r:id="rId36"/>
    <p:sldId id="419" r:id="rId37"/>
    <p:sldId id="420" r:id="rId38"/>
    <p:sldId id="421" r:id="rId39"/>
    <p:sldId id="422" r:id="rId40"/>
    <p:sldId id="423" r:id="rId41"/>
    <p:sldId id="424" r:id="rId42"/>
    <p:sldId id="425" r:id="rId43"/>
    <p:sldId id="426" r:id="rId44"/>
    <p:sldId id="427" r:id="rId45"/>
    <p:sldId id="428" r:id="rId46"/>
    <p:sldId id="429" r:id="rId47"/>
    <p:sldId id="430" r:id="rId48"/>
    <p:sldId id="432" r:id="rId49"/>
    <p:sldId id="433" r:id="rId50"/>
    <p:sldId id="435" r:id="rId51"/>
    <p:sldId id="436" r:id="rId52"/>
    <p:sldId id="437" r:id="rId53"/>
    <p:sldId id="438" r:id="rId54"/>
    <p:sldId id="439" r:id="rId55"/>
    <p:sldId id="440" r:id="rId56"/>
    <p:sldId id="442" r:id="rId57"/>
    <p:sldId id="443" r:id="rId58"/>
    <p:sldId id="444" r:id="rId59"/>
    <p:sldId id="445" r:id="rId60"/>
    <p:sldId id="446" r:id="rId61"/>
    <p:sldId id="686" r:id="rId62"/>
    <p:sldId id="447" r:id="rId63"/>
    <p:sldId id="450" r:id="rId64"/>
    <p:sldId id="453" r:id="rId65"/>
    <p:sldId id="454" r:id="rId66"/>
    <p:sldId id="455" r:id="rId67"/>
    <p:sldId id="456" r:id="rId68"/>
    <p:sldId id="457" r:id="rId69"/>
    <p:sldId id="458" r:id="rId70"/>
    <p:sldId id="459" r:id="rId71"/>
    <p:sldId id="460" r:id="rId72"/>
    <p:sldId id="461" r:id="rId73"/>
    <p:sldId id="390" r:id="rId74"/>
    <p:sldId id="352" r:id="rId75"/>
    <p:sldId id="339" r:id="rId76"/>
    <p:sldId id="356" r:id="rId77"/>
    <p:sldId id="357" r:id="rId78"/>
    <p:sldId id="358" r:id="rId79"/>
    <p:sldId id="359" r:id="rId80"/>
    <p:sldId id="360" r:id="rId81"/>
    <p:sldId id="361" r:id="rId82"/>
    <p:sldId id="362" r:id="rId83"/>
    <p:sldId id="365" r:id="rId84"/>
    <p:sldId id="366" r:id="rId85"/>
    <p:sldId id="367" r:id="rId86"/>
    <p:sldId id="368" r:id="rId87"/>
    <p:sldId id="369" r:id="rId88"/>
    <p:sldId id="370" r:id="rId89"/>
    <p:sldId id="353" r:id="rId90"/>
    <p:sldId id="371" r:id="rId91"/>
    <p:sldId id="372" r:id="rId92"/>
    <p:sldId id="373" r:id="rId93"/>
    <p:sldId id="374" r:id="rId94"/>
    <p:sldId id="375" r:id="rId95"/>
    <p:sldId id="376" r:id="rId97"/>
    <p:sldId id="377" r:id="rId98"/>
    <p:sldId id="391" r:id="rId99"/>
    <p:sldId id="346" r:id="rId100"/>
    <p:sldId id="380" r:id="rId101"/>
    <p:sldId id="381" r:id="rId102"/>
    <p:sldId id="382" r:id="rId103"/>
    <p:sldId id="383" r:id="rId104"/>
    <p:sldId id="384" r:id="rId105"/>
    <p:sldId id="385" r:id="rId106"/>
    <p:sldId id="386" r:id="rId107"/>
    <p:sldId id="388" r:id="rId108"/>
    <p:sldId id="387" r:id="rId109"/>
    <p:sldId id="389" r:id="rId110"/>
    <p:sldId id="687" r:id="rId111"/>
    <p:sldId id="688" r:id="rId112"/>
    <p:sldId id="689" r:id="rId113"/>
    <p:sldId id="690" r:id="rId114"/>
    <p:sldId id="692" r:id="rId115"/>
    <p:sldId id="681" r:id="rId116"/>
    <p:sldId id="682" r:id="rId117"/>
    <p:sldId id="683" r:id="rId118"/>
    <p:sldId id="684" r:id="rId119"/>
    <p:sldId id="693" r:id="rId120"/>
    <p:sldId id="307" r:id="rId121"/>
  </p:sldIdLst>
  <p:sldSz cx="9144000" cy="6858000" type="screen4x3"/>
  <p:notesSz cx="9942195" cy="6760845"/>
  <p:custDataLst>
    <p:tags r:id="rId1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1" userDrawn="1">
          <p15:clr>
            <a:srgbClr val="A4A3A4"/>
          </p15:clr>
        </p15:guide>
        <p15:guide id="2" pos="28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FD"/>
    <a:srgbClr val="0000FF"/>
    <a:srgbClr val="F5F5F5"/>
    <a:srgbClr val="F4F5F6"/>
    <a:srgbClr val="90AFC6"/>
    <a:srgbClr val="5482A3"/>
    <a:srgbClr val="8BABC3"/>
    <a:srgbClr val="A6A6A6"/>
    <a:srgbClr val="789BB5"/>
    <a:srgbClr val="D54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48" autoAdjust="0"/>
    <p:restoredTop sz="81011" autoAdjust="0"/>
  </p:normalViewPr>
  <p:slideViewPr>
    <p:cSldViewPr snapToGrid="0" showGuides="1">
      <p:cViewPr varScale="1">
        <p:scale>
          <a:sx n="63" d="100"/>
          <a:sy n="63" d="100"/>
        </p:scale>
        <p:origin x="1437" y="51"/>
      </p:cViewPr>
      <p:guideLst>
        <p:guide orient="horz" pos="2231"/>
        <p:guide pos="287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6" Type="http://schemas.openxmlformats.org/officeDocument/2006/relationships/tags" Target="tags/tag2.xml"/><Relationship Id="rId125" Type="http://schemas.openxmlformats.org/officeDocument/2006/relationships/tableStyles" Target="tableStyles.xml"/><Relationship Id="rId124" Type="http://schemas.openxmlformats.org/officeDocument/2006/relationships/viewProps" Target="viewProps.xml"/><Relationship Id="rId123" Type="http://schemas.openxmlformats.org/officeDocument/2006/relationships/presProps" Target="presProps.xml"/><Relationship Id="rId122" Type="http://schemas.openxmlformats.org/officeDocument/2006/relationships/handoutMaster" Target="handoutMasters/handoutMaster1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1.wmf"/></Relationships>
</file>

<file path=ppt/drawings/_rels/vmlDrawing11.vml.rels><?xml version="1.0" encoding="UTF-8" standalone="yes"?>
<Relationships xmlns="http://schemas.openxmlformats.org/package/2006/relationships"><Relationship Id="rId7" Type="http://schemas.openxmlformats.org/officeDocument/2006/relationships/image" Target="../media/image81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96.emf"/><Relationship Id="rId8" Type="http://schemas.openxmlformats.org/officeDocument/2006/relationships/image" Target="../media/image95.emf"/><Relationship Id="rId7" Type="http://schemas.openxmlformats.org/officeDocument/2006/relationships/image" Target="../media/image94.wmf"/><Relationship Id="rId6" Type="http://schemas.openxmlformats.org/officeDocument/2006/relationships/image" Target="../media/image93.emf"/><Relationship Id="rId5" Type="http://schemas.openxmlformats.org/officeDocument/2006/relationships/image" Target="../media/image92.wmf"/><Relationship Id="rId4" Type="http://schemas.openxmlformats.org/officeDocument/2006/relationships/image" Target="../media/image91.wmf"/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image" Target="../media/image97.emf"/></Relationships>
</file>

<file path=ppt/drawings/_rels/vmlDrawing14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7.emf"/><Relationship Id="rId8" Type="http://schemas.openxmlformats.org/officeDocument/2006/relationships/image" Target="../media/image106.emf"/><Relationship Id="rId7" Type="http://schemas.openxmlformats.org/officeDocument/2006/relationships/image" Target="../media/image105.emf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emf"/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image" Target="../media/image99.emf"/></Relationships>
</file>

<file path=ppt/drawings/_rels/vmlDrawing1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emf"/><Relationship Id="rId8" Type="http://schemas.openxmlformats.org/officeDocument/2006/relationships/image" Target="../media/image115.emf"/><Relationship Id="rId7" Type="http://schemas.openxmlformats.org/officeDocument/2006/relationships/image" Target="../media/image114.emf"/><Relationship Id="rId6" Type="http://schemas.openxmlformats.org/officeDocument/2006/relationships/image" Target="../media/image113.emf"/><Relationship Id="rId5" Type="http://schemas.openxmlformats.org/officeDocument/2006/relationships/image" Target="../media/image112.emf"/><Relationship Id="rId4" Type="http://schemas.openxmlformats.org/officeDocument/2006/relationships/image" Target="../media/image111.emf"/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image" Target="../media/image108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17.vml.rels><?xml version="1.0" encoding="UTF-8" standalone="yes"?>
<Relationships xmlns="http://schemas.openxmlformats.org/package/2006/relationships"><Relationship Id="rId5" Type="http://schemas.openxmlformats.org/officeDocument/2006/relationships/image" Target="../media/image124.wmf"/><Relationship Id="rId4" Type="http://schemas.openxmlformats.org/officeDocument/2006/relationships/image" Target="../media/image123.wmf"/><Relationship Id="rId3" Type="http://schemas.openxmlformats.org/officeDocument/2006/relationships/image" Target="../media/image122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wmf"/></Relationships>
</file>

<file path=ppt/drawings/_rels/vmlDrawing19.vml.rels><?xml version="1.0" encoding="UTF-8" standalone="yes"?>
<Relationships xmlns="http://schemas.openxmlformats.org/package/2006/relationships"><Relationship Id="rId7" Type="http://schemas.openxmlformats.org/officeDocument/2006/relationships/image" Target="../media/image132.wmf"/><Relationship Id="rId6" Type="http://schemas.openxmlformats.org/officeDocument/2006/relationships/image" Target="../media/image131.wmf"/><Relationship Id="rId5" Type="http://schemas.openxmlformats.org/officeDocument/2006/relationships/image" Target="../media/image130.wmf"/><Relationship Id="rId4" Type="http://schemas.openxmlformats.org/officeDocument/2006/relationships/image" Target="../media/image129.wmf"/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32.wmf"/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20.vml.rels><?xml version="1.0" encoding="UTF-8" standalone="yes"?>
<Relationships xmlns="http://schemas.openxmlformats.org/package/2006/relationships"><Relationship Id="rId7" Type="http://schemas.openxmlformats.org/officeDocument/2006/relationships/image" Target="../media/image139.wmf"/><Relationship Id="rId6" Type="http://schemas.openxmlformats.org/officeDocument/2006/relationships/image" Target="../media/image138.wmf"/><Relationship Id="rId5" Type="http://schemas.openxmlformats.org/officeDocument/2006/relationships/image" Target="../media/image137.wmf"/><Relationship Id="rId4" Type="http://schemas.openxmlformats.org/officeDocument/2006/relationships/image" Target="../media/image136.wmf"/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22.vml.rels><?xml version="1.0" encoding="UTF-8" standalone="yes"?>
<Relationships xmlns="http://schemas.openxmlformats.org/package/2006/relationships"><Relationship Id="rId4" Type="http://schemas.openxmlformats.org/officeDocument/2006/relationships/image" Target="../media/image146.wmf"/><Relationship Id="rId3" Type="http://schemas.openxmlformats.org/officeDocument/2006/relationships/image" Target="../media/image145.wmf"/><Relationship Id="rId2" Type="http://schemas.openxmlformats.org/officeDocument/2006/relationships/image" Target="../media/image144.wmf"/><Relationship Id="rId1" Type="http://schemas.openxmlformats.org/officeDocument/2006/relationships/image" Target="../media/image143.wmf"/></Relationships>
</file>

<file path=ppt/drawings/_rels/vmlDrawing2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53.wmf"/><Relationship Id="rId5" Type="http://schemas.openxmlformats.org/officeDocument/2006/relationships/image" Target="../media/image152.emf"/><Relationship Id="rId4" Type="http://schemas.openxmlformats.org/officeDocument/2006/relationships/image" Target="../media/image151.wmf"/><Relationship Id="rId3" Type="http://schemas.openxmlformats.org/officeDocument/2006/relationships/image" Target="../media/image150.wmf"/><Relationship Id="rId2" Type="http://schemas.openxmlformats.org/officeDocument/2006/relationships/image" Target="../media/image88.wmf"/><Relationship Id="rId1" Type="http://schemas.openxmlformats.org/officeDocument/2006/relationships/image" Target="../media/image147.wmf"/></Relationships>
</file>

<file path=ppt/drawings/_rels/vmlDrawing24.vml.rels><?xml version="1.0" encoding="UTF-8" standalone="yes"?>
<Relationships xmlns="http://schemas.openxmlformats.org/package/2006/relationships"><Relationship Id="rId9" Type="http://schemas.openxmlformats.org/officeDocument/2006/relationships/image" Target="../media/image162.wmf"/><Relationship Id="rId8" Type="http://schemas.openxmlformats.org/officeDocument/2006/relationships/image" Target="../media/image161.wmf"/><Relationship Id="rId7" Type="http://schemas.openxmlformats.org/officeDocument/2006/relationships/image" Target="../media/image160.wmf"/><Relationship Id="rId6" Type="http://schemas.openxmlformats.org/officeDocument/2006/relationships/image" Target="../media/image159.wmf"/><Relationship Id="rId5" Type="http://schemas.openxmlformats.org/officeDocument/2006/relationships/image" Target="../media/image158.wmf"/><Relationship Id="rId4" Type="http://schemas.openxmlformats.org/officeDocument/2006/relationships/image" Target="../media/image157.wmf"/><Relationship Id="rId3" Type="http://schemas.openxmlformats.org/officeDocument/2006/relationships/image" Target="../media/image156.wmf"/><Relationship Id="rId2" Type="http://schemas.openxmlformats.org/officeDocument/2006/relationships/image" Target="../media/image155.wmf"/><Relationship Id="rId10" Type="http://schemas.openxmlformats.org/officeDocument/2006/relationships/image" Target="../media/image163.wmf"/><Relationship Id="rId1" Type="http://schemas.openxmlformats.org/officeDocument/2006/relationships/image" Target="../media/image154.wmf"/></Relationships>
</file>

<file path=ppt/drawings/_rels/vmlDrawing25.vml.rels><?xml version="1.0" encoding="UTF-8" standalone="yes"?>
<Relationships xmlns="http://schemas.openxmlformats.org/package/2006/relationships"><Relationship Id="rId6" Type="http://schemas.openxmlformats.org/officeDocument/2006/relationships/image" Target="../media/image170.wmf"/><Relationship Id="rId5" Type="http://schemas.openxmlformats.org/officeDocument/2006/relationships/image" Target="../media/image169.wmf"/><Relationship Id="rId4" Type="http://schemas.openxmlformats.org/officeDocument/2006/relationships/image" Target="../media/image167.wmf"/><Relationship Id="rId3" Type="http://schemas.openxmlformats.org/officeDocument/2006/relationships/image" Target="../media/image166.wmf"/><Relationship Id="rId2" Type="http://schemas.openxmlformats.org/officeDocument/2006/relationships/image" Target="../media/image165.wmf"/><Relationship Id="rId1" Type="http://schemas.openxmlformats.org/officeDocument/2006/relationships/image" Target="../media/image164.wmf"/></Relationships>
</file>

<file path=ppt/drawings/_rels/vmlDrawing26.vml.rels><?xml version="1.0" encoding="UTF-8" standalone="yes"?>
<Relationships xmlns="http://schemas.openxmlformats.org/package/2006/relationships"><Relationship Id="rId6" Type="http://schemas.openxmlformats.org/officeDocument/2006/relationships/image" Target="../media/image178.wmf"/><Relationship Id="rId5" Type="http://schemas.openxmlformats.org/officeDocument/2006/relationships/image" Target="../media/image177.wmf"/><Relationship Id="rId4" Type="http://schemas.openxmlformats.org/officeDocument/2006/relationships/image" Target="../media/image176.wmf"/><Relationship Id="rId3" Type="http://schemas.openxmlformats.org/officeDocument/2006/relationships/image" Target="../media/image175.wmf"/><Relationship Id="rId2" Type="http://schemas.openxmlformats.org/officeDocument/2006/relationships/image" Target="../media/image174.wmf"/><Relationship Id="rId1" Type="http://schemas.openxmlformats.org/officeDocument/2006/relationships/image" Target="../media/image173.emf"/></Relationships>
</file>

<file path=ppt/drawings/_rels/vmlDrawing27.vml.rels><?xml version="1.0" encoding="UTF-8" standalone="yes"?>
<Relationships xmlns="http://schemas.openxmlformats.org/package/2006/relationships"><Relationship Id="rId4" Type="http://schemas.openxmlformats.org/officeDocument/2006/relationships/image" Target="../media/image183.wmf"/><Relationship Id="rId3" Type="http://schemas.openxmlformats.org/officeDocument/2006/relationships/image" Target="../media/image182.wmf"/><Relationship Id="rId2" Type="http://schemas.openxmlformats.org/officeDocument/2006/relationships/image" Target="../media/image181.emf"/><Relationship Id="rId1" Type="http://schemas.openxmlformats.org/officeDocument/2006/relationships/image" Target="../media/image180.emf"/></Relationships>
</file>

<file path=ppt/drawings/_rels/vmlDrawing28.vml.rels><?xml version="1.0" encoding="UTF-8" standalone="yes"?>
<Relationships xmlns="http://schemas.openxmlformats.org/package/2006/relationships"><Relationship Id="rId5" Type="http://schemas.openxmlformats.org/officeDocument/2006/relationships/image" Target="../media/image178.wmf"/><Relationship Id="rId4" Type="http://schemas.openxmlformats.org/officeDocument/2006/relationships/image" Target="../media/image177.wmf"/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image" Target="../media/image174.wmf"/></Relationships>
</file>

<file path=ppt/drawings/_rels/vmlDrawing29.vml.rels><?xml version="1.0" encoding="UTF-8" standalone="yes"?>
<Relationships xmlns="http://schemas.openxmlformats.org/package/2006/relationships"><Relationship Id="rId5" Type="http://schemas.openxmlformats.org/officeDocument/2006/relationships/image" Target="../media/image188.wmf"/><Relationship Id="rId4" Type="http://schemas.openxmlformats.org/officeDocument/2006/relationships/image" Target="../media/image187.wmf"/><Relationship Id="rId3" Type="http://schemas.openxmlformats.org/officeDocument/2006/relationships/image" Target="../media/image186.wmf"/><Relationship Id="rId2" Type="http://schemas.openxmlformats.org/officeDocument/2006/relationships/image" Target="../media/image185.wmf"/><Relationship Id="rId1" Type="http://schemas.openxmlformats.org/officeDocument/2006/relationships/image" Target="../media/image1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wmf"/><Relationship Id="rId7" Type="http://schemas.openxmlformats.org/officeDocument/2006/relationships/image" Target="../media/image195.wmf"/><Relationship Id="rId6" Type="http://schemas.openxmlformats.org/officeDocument/2006/relationships/image" Target="../media/image194.wmf"/><Relationship Id="rId5" Type="http://schemas.openxmlformats.org/officeDocument/2006/relationships/image" Target="../media/image193.wmf"/><Relationship Id="rId4" Type="http://schemas.openxmlformats.org/officeDocument/2006/relationships/image" Target="../media/image192.wmf"/><Relationship Id="rId3" Type="http://schemas.openxmlformats.org/officeDocument/2006/relationships/image" Target="../media/image191.wmf"/><Relationship Id="rId2" Type="http://schemas.openxmlformats.org/officeDocument/2006/relationships/image" Target="../media/image190.wmf"/><Relationship Id="rId1" Type="http://schemas.openxmlformats.org/officeDocument/2006/relationships/image" Target="../media/image189.wmf"/></Relationships>
</file>

<file path=ppt/drawings/_rels/vmlDrawing31.vml.rels><?xml version="1.0" encoding="UTF-8" standalone="yes"?>
<Relationships xmlns="http://schemas.openxmlformats.org/package/2006/relationships"><Relationship Id="rId9" Type="http://schemas.openxmlformats.org/officeDocument/2006/relationships/image" Target="../media/image205.wmf"/><Relationship Id="rId8" Type="http://schemas.openxmlformats.org/officeDocument/2006/relationships/image" Target="../media/image204.wmf"/><Relationship Id="rId7" Type="http://schemas.openxmlformats.org/officeDocument/2006/relationships/image" Target="../media/image203.emf"/><Relationship Id="rId6" Type="http://schemas.openxmlformats.org/officeDocument/2006/relationships/image" Target="../media/image202.emf"/><Relationship Id="rId5" Type="http://schemas.openxmlformats.org/officeDocument/2006/relationships/image" Target="../media/image201.emf"/><Relationship Id="rId4" Type="http://schemas.openxmlformats.org/officeDocument/2006/relationships/image" Target="../media/image200.wmf"/><Relationship Id="rId3" Type="http://schemas.openxmlformats.org/officeDocument/2006/relationships/image" Target="../media/image199.wmf"/><Relationship Id="rId2" Type="http://schemas.openxmlformats.org/officeDocument/2006/relationships/image" Target="../media/image198.wmf"/><Relationship Id="rId10" Type="http://schemas.openxmlformats.org/officeDocument/2006/relationships/image" Target="../media/image206.wmf"/><Relationship Id="rId1" Type="http://schemas.openxmlformats.org/officeDocument/2006/relationships/image" Target="../media/image197.wmf"/></Relationships>
</file>

<file path=ppt/drawings/_rels/vmlDrawing32.vml.rels><?xml version="1.0" encoding="UTF-8" standalone="yes"?>
<Relationships xmlns="http://schemas.openxmlformats.org/package/2006/relationships"><Relationship Id="rId5" Type="http://schemas.openxmlformats.org/officeDocument/2006/relationships/image" Target="../media/image222.emf"/><Relationship Id="rId4" Type="http://schemas.openxmlformats.org/officeDocument/2006/relationships/image" Target="../media/image220.emf"/><Relationship Id="rId3" Type="http://schemas.openxmlformats.org/officeDocument/2006/relationships/image" Target="../media/image219.emf"/><Relationship Id="rId2" Type="http://schemas.openxmlformats.org/officeDocument/2006/relationships/image" Target="../media/image218.wmf"/><Relationship Id="rId1" Type="http://schemas.openxmlformats.org/officeDocument/2006/relationships/image" Target="../media/image217.wmf"/></Relationships>
</file>

<file path=ppt/drawings/_rels/vmlDrawing33.vml.rels><?xml version="1.0" encoding="UTF-8" standalone="yes"?>
<Relationships xmlns="http://schemas.openxmlformats.org/package/2006/relationships"><Relationship Id="rId6" Type="http://schemas.openxmlformats.org/officeDocument/2006/relationships/image" Target="../media/image228.wmf"/><Relationship Id="rId5" Type="http://schemas.openxmlformats.org/officeDocument/2006/relationships/image" Target="../media/image227.wmf"/><Relationship Id="rId4" Type="http://schemas.openxmlformats.org/officeDocument/2006/relationships/image" Target="../media/image226.wmf"/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34.vml.rels><?xml version="1.0" encoding="UTF-8" standalone="yes"?>
<Relationships xmlns="http://schemas.openxmlformats.org/package/2006/relationships"><Relationship Id="rId7" Type="http://schemas.openxmlformats.org/officeDocument/2006/relationships/image" Target="../media/image235.wmf"/><Relationship Id="rId6" Type="http://schemas.openxmlformats.org/officeDocument/2006/relationships/image" Target="../media/image234.wmf"/><Relationship Id="rId5" Type="http://schemas.openxmlformats.org/officeDocument/2006/relationships/image" Target="../media/image233.wmf"/><Relationship Id="rId4" Type="http://schemas.openxmlformats.org/officeDocument/2006/relationships/image" Target="../media/image232.wmf"/><Relationship Id="rId3" Type="http://schemas.openxmlformats.org/officeDocument/2006/relationships/image" Target="../media/image231.wmf"/><Relationship Id="rId2" Type="http://schemas.openxmlformats.org/officeDocument/2006/relationships/image" Target="../media/image230.wmf"/><Relationship Id="rId1" Type="http://schemas.openxmlformats.org/officeDocument/2006/relationships/image" Target="../media/image229.wmf"/></Relationships>
</file>

<file path=ppt/drawings/_rels/vmlDrawing35.vml.rels><?xml version="1.0" encoding="UTF-8" standalone="yes"?>
<Relationships xmlns="http://schemas.openxmlformats.org/package/2006/relationships"><Relationship Id="rId4" Type="http://schemas.openxmlformats.org/officeDocument/2006/relationships/image" Target="../media/image239.wmf"/><Relationship Id="rId3" Type="http://schemas.openxmlformats.org/officeDocument/2006/relationships/image" Target="../media/image238.wmf"/><Relationship Id="rId2" Type="http://schemas.openxmlformats.org/officeDocument/2006/relationships/image" Target="../media/image237.wmf"/><Relationship Id="rId1" Type="http://schemas.openxmlformats.org/officeDocument/2006/relationships/image" Target="../media/image236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wmf"/><Relationship Id="rId2" Type="http://schemas.openxmlformats.org/officeDocument/2006/relationships/image" Target="../media/image241.wmf"/><Relationship Id="rId1" Type="http://schemas.openxmlformats.org/officeDocument/2006/relationships/image" Target="../media/image240.wmf"/></Relationships>
</file>

<file path=ppt/drawings/_rels/vmlDrawing37.vml.rels><?xml version="1.0" encoding="UTF-8" standalone="yes"?>
<Relationships xmlns="http://schemas.openxmlformats.org/package/2006/relationships"><Relationship Id="rId7" Type="http://schemas.openxmlformats.org/officeDocument/2006/relationships/image" Target="../media/image248.wmf"/><Relationship Id="rId6" Type="http://schemas.openxmlformats.org/officeDocument/2006/relationships/image" Target="../media/image234.wmf"/><Relationship Id="rId5" Type="http://schemas.openxmlformats.org/officeDocument/2006/relationships/image" Target="../media/image247.emf"/><Relationship Id="rId4" Type="http://schemas.openxmlformats.org/officeDocument/2006/relationships/image" Target="../media/image246.wmf"/><Relationship Id="rId3" Type="http://schemas.openxmlformats.org/officeDocument/2006/relationships/image" Target="../media/image245.wmf"/><Relationship Id="rId2" Type="http://schemas.openxmlformats.org/officeDocument/2006/relationships/image" Target="../media/image244.wmf"/><Relationship Id="rId1" Type="http://schemas.openxmlformats.org/officeDocument/2006/relationships/image" Target="../media/image243.w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wmf"/><Relationship Id="rId7" Type="http://schemas.openxmlformats.org/officeDocument/2006/relationships/image" Target="../media/image256.wmf"/><Relationship Id="rId6" Type="http://schemas.openxmlformats.org/officeDocument/2006/relationships/image" Target="../media/image255.wmf"/><Relationship Id="rId5" Type="http://schemas.openxmlformats.org/officeDocument/2006/relationships/image" Target="../media/image254.wmf"/><Relationship Id="rId4" Type="http://schemas.openxmlformats.org/officeDocument/2006/relationships/image" Target="../media/image253.wmf"/><Relationship Id="rId3" Type="http://schemas.openxmlformats.org/officeDocument/2006/relationships/image" Target="../media/image252.wmf"/><Relationship Id="rId2" Type="http://schemas.openxmlformats.org/officeDocument/2006/relationships/image" Target="../media/image251.wmf"/><Relationship Id="rId1" Type="http://schemas.openxmlformats.org/officeDocument/2006/relationships/image" Target="../media/image250.wmf"/></Relationships>
</file>

<file path=ppt/drawings/_rels/vmlDrawing39.vml.rels><?xml version="1.0" encoding="UTF-8" standalone="yes"?>
<Relationships xmlns="http://schemas.openxmlformats.org/package/2006/relationships"><Relationship Id="rId4" Type="http://schemas.openxmlformats.org/officeDocument/2006/relationships/image" Target="../media/image261.wmf"/><Relationship Id="rId3" Type="http://schemas.openxmlformats.org/officeDocument/2006/relationships/image" Target="../media/image260.wmf"/><Relationship Id="rId2" Type="http://schemas.openxmlformats.org/officeDocument/2006/relationships/image" Target="../media/image259.wmf"/><Relationship Id="rId1" Type="http://schemas.openxmlformats.org/officeDocument/2006/relationships/image" Target="../media/image258.wmf"/></Relationships>
</file>

<file path=ppt/drawings/_rels/vmlDrawing4.vml.rels><?xml version="1.0" encoding="UTF-8" standalone="yes"?>
<Relationships xmlns="http://schemas.openxmlformats.org/package/2006/relationships"><Relationship Id="rId5" Type="http://schemas.openxmlformats.org/officeDocument/2006/relationships/image" Target="../media/image38.wmf"/><Relationship Id="rId4" Type="http://schemas.openxmlformats.org/officeDocument/2006/relationships/image" Target="../media/image37.wmf"/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40.vml.rels><?xml version="1.0" encoding="UTF-8" standalone="yes"?>
<Relationships xmlns="http://schemas.openxmlformats.org/package/2006/relationships"><Relationship Id="rId6" Type="http://schemas.openxmlformats.org/officeDocument/2006/relationships/image" Target="../media/image270.wmf"/><Relationship Id="rId5" Type="http://schemas.openxmlformats.org/officeDocument/2006/relationships/image" Target="../media/image269.wmf"/><Relationship Id="rId4" Type="http://schemas.openxmlformats.org/officeDocument/2006/relationships/image" Target="../media/image268.wmf"/><Relationship Id="rId3" Type="http://schemas.openxmlformats.org/officeDocument/2006/relationships/image" Target="../media/image267.wmf"/><Relationship Id="rId2" Type="http://schemas.openxmlformats.org/officeDocument/2006/relationships/image" Target="../media/image266.wmf"/><Relationship Id="rId1" Type="http://schemas.openxmlformats.org/officeDocument/2006/relationships/image" Target="../media/image265.wmf"/></Relationships>
</file>

<file path=ppt/drawings/_rels/vmlDrawing41.vml.rels><?xml version="1.0" encoding="UTF-8" standalone="yes"?>
<Relationships xmlns="http://schemas.openxmlformats.org/package/2006/relationships"><Relationship Id="rId4" Type="http://schemas.openxmlformats.org/officeDocument/2006/relationships/image" Target="../media/image274.wmf"/><Relationship Id="rId3" Type="http://schemas.openxmlformats.org/officeDocument/2006/relationships/image" Target="../media/image273.wmf"/><Relationship Id="rId2" Type="http://schemas.openxmlformats.org/officeDocument/2006/relationships/image" Target="../media/image272.wmf"/><Relationship Id="rId1" Type="http://schemas.openxmlformats.org/officeDocument/2006/relationships/image" Target="../media/image271.wmf"/></Relationships>
</file>

<file path=ppt/drawings/_rels/vmlDrawing42.vml.rels><?xml version="1.0" encoding="UTF-8" standalone="yes"?>
<Relationships xmlns="http://schemas.openxmlformats.org/package/2006/relationships"><Relationship Id="rId7" Type="http://schemas.openxmlformats.org/officeDocument/2006/relationships/image" Target="../media/image282.wmf"/><Relationship Id="rId6" Type="http://schemas.openxmlformats.org/officeDocument/2006/relationships/image" Target="../media/image280.wmf"/><Relationship Id="rId5" Type="http://schemas.openxmlformats.org/officeDocument/2006/relationships/image" Target="../media/image279.wmf"/><Relationship Id="rId4" Type="http://schemas.openxmlformats.org/officeDocument/2006/relationships/image" Target="../media/image278.wmf"/><Relationship Id="rId3" Type="http://schemas.openxmlformats.org/officeDocument/2006/relationships/image" Target="../media/image277.wmf"/><Relationship Id="rId2" Type="http://schemas.openxmlformats.org/officeDocument/2006/relationships/image" Target="../media/image276.wmf"/><Relationship Id="rId1" Type="http://schemas.openxmlformats.org/officeDocument/2006/relationships/image" Target="../media/image275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wmf"/><Relationship Id="rId1" Type="http://schemas.openxmlformats.org/officeDocument/2006/relationships/image" Target="../media/image283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6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7.wmf"/></Relationships>
</file>

<file path=ppt/drawings/_rels/vmlDrawing46.vml.rels><?xml version="1.0" encoding="UTF-8" standalone="yes"?>
<Relationships xmlns="http://schemas.openxmlformats.org/package/2006/relationships"><Relationship Id="rId4" Type="http://schemas.openxmlformats.org/officeDocument/2006/relationships/image" Target="../media/image291.wmf"/><Relationship Id="rId3" Type="http://schemas.openxmlformats.org/officeDocument/2006/relationships/image" Target="../media/image290.wmf"/><Relationship Id="rId2" Type="http://schemas.openxmlformats.org/officeDocument/2006/relationships/image" Target="../media/image289.wmf"/><Relationship Id="rId1" Type="http://schemas.openxmlformats.org/officeDocument/2006/relationships/image" Target="../media/image288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wmf"/><Relationship Id="rId2" Type="http://schemas.openxmlformats.org/officeDocument/2006/relationships/image" Target="../media/image292.wmf"/><Relationship Id="rId1" Type="http://schemas.openxmlformats.org/officeDocument/2006/relationships/image" Target="../media/image284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4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wmf"/><Relationship Id="rId2" Type="http://schemas.openxmlformats.org/officeDocument/2006/relationships/image" Target="../media/image296.wmf"/><Relationship Id="rId1" Type="http://schemas.openxmlformats.org/officeDocument/2006/relationships/image" Target="../media/image29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50.vml.rels><?xml version="1.0" encoding="UTF-8" standalone="yes"?>
<Relationships xmlns="http://schemas.openxmlformats.org/package/2006/relationships"><Relationship Id="rId5" Type="http://schemas.openxmlformats.org/officeDocument/2006/relationships/image" Target="../media/image302.wmf"/><Relationship Id="rId4" Type="http://schemas.openxmlformats.org/officeDocument/2006/relationships/image" Target="../media/image301.wmf"/><Relationship Id="rId3" Type="http://schemas.openxmlformats.org/officeDocument/2006/relationships/image" Target="../media/image300.wmf"/><Relationship Id="rId2" Type="http://schemas.openxmlformats.org/officeDocument/2006/relationships/image" Target="../media/image299.wmf"/><Relationship Id="rId1" Type="http://schemas.openxmlformats.org/officeDocument/2006/relationships/image" Target="../media/image298.w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wmf"/><Relationship Id="rId1" Type="http://schemas.openxmlformats.org/officeDocument/2006/relationships/image" Target="../media/image303.wmf"/></Relationships>
</file>

<file path=ppt/drawings/_rels/vmlDrawing52.vml.rels><?xml version="1.0" encoding="UTF-8" standalone="yes"?>
<Relationships xmlns="http://schemas.openxmlformats.org/package/2006/relationships"><Relationship Id="rId9" Type="http://schemas.openxmlformats.org/officeDocument/2006/relationships/image" Target="../media/image313.wmf"/><Relationship Id="rId8" Type="http://schemas.openxmlformats.org/officeDocument/2006/relationships/image" Target="../media/image312.wmf"/><Relationship Id="rId7" Type="http://schemas.openxmlformats.org/officeDocument/2006/relationships/image" Target="../media/image311.wmf"/><Relationship Id="rId6" Type="http://schemas.openxmlformats.org/officeDocument/2006/relationships/image" Target="../media/image310.wmf"/><Relationship Id="rId5" Type="http://schemas.openxmlformats.org/officeDocument/2006/relationships/image" Target="../media/image309.wmf"/><Relationship Id="rId4" Type="http://schemas.openxmlformats.org/officeDocument/2006/relationships/image" Target="../media/image308.wmf"/><Relationship Id="rId3" Type="http://schemas.openxmlformats.org/officeDocument/2006/relationships/image" Target="../media/image307.wmf"/><Relationship Id="rId2" Type="http://schemas.openxmlformats.org/officeDocument/2006/relationships/image" Target="../media/image306.wmf"/><Relationship Id="rId12" Type="http://schemas.openxmlformats.org/officeDocument/2006/relationships/image" Target="../media/image316.wmf"/><Relationship Id="rId11" Type="http://schemas.openxmlformats.org/officeDocument/2006/relationships/image" Target="../media/image315.emf"/><Relationship Id="rId10" Type="http://schemas.openxmlformats.org/officeDocument/2006/relationships/image" Target="../media/image314.emf"/><Relationship Id="rId1" Type="http://schemas.openxmlformats.org/officeDocument/2006/relationships/image" Target="../media/image305.wmf"/></Relationships>
</file>

<file path=ppt/drawings/_rels/vmlDrawing53.vml.rels><?xml version="1.0" encoding="UTF-8" standalone="yes"?>
<Relationships xmlns="http://schemas.openxmlformats.org/package/2006/relationships"><Relationship Id="rId9" Type="http://schemas.openxmlformats.org/officeDocument/2006/relationships/image" Target="../media/image325.wmf"/><Relationship Id="rId8" Type="http://schemas.openxmlformats.org/officeDocument/2006/relationships/image" Target="../media/image324.wmf"/><Relationship Id="rId7" Type="http://schemas.openxmlformats.org/officeDocument/2006/relationships/image" Target="../media/image323.wmf"/><Relationship Id="rId6" Type="http://schemas.openxmlformats.org/officeDocument/2006/relationships/image" Target="../media/image322.emf"/><Relationship Id="rId5" Type="http://schemas.openxmlformats.org/officeDocument/2006/relationships/image" Target="../media/image321.emf"/><Relationship Id="rId4" Type="http://schemas.openxmlformats.org/officeDocument/2006/relationships/image" Target="../media/image320.wmf"/><Relationship Id="rId3" Type="http://schemas.openxmlformats.org/officeDocument/2006/relationships/image" Target="../media/image319.wmf"/><Relationship Id="rId2" Type="http://schemas.openxmlformats.org/officeDocument/2006/relationships/image" Target="../media/image318.wmf"/><Relationship Id="rId1" Type="http://schemas.openxmlformats.org/officeDocument/2006/relationships/image" Target="../media/image317.wmf"/></Relationships>
</file>

<file path=ppt/drawings/_rels/vmlDrawing54.vml.rels><?xml version="1.0" encoding="UTF-8" standalone="yes"?>
<Relationships xmlns="http://schemas.openxmlformats.org/package/2006/relationships"><Relationship Id="rId9" Type="http://schemas.openxmlformats.org/officeDocument/2006/relationships/image" Target="../media/image334.emf"/><Relationship Id="rId8" Type="http://schemas.openxmlformats.org/officeDocument/2006/relationships/image" Target="../media/image333.emf"/><Relationship Id="rId7" Type="http://schemas.openxmlformats.org/officeDocument/2006/relationships/image" Target="../media/image332.wmf"/><Relationship Id="rId6" Type="http://schemas.openxmlformats.org/officeDocument/2006/relationships/image" Target="../media/image331.emf"/><Relationship Id="rId5" Type="http://schemas.openxmlformats.org/officeDocument/2006/relationships/image" Target="../media/image330.wmf"/><Relationship Id="rId4" Type="http://schemas.openxmlformats.org/officeDocument/2006/relationships/image" Target="../media/image329.wmf"/><Relationship Id="rId3" Type="http://schemas.openxmlformats.org/officeDocument/2006/relationships/image" Target="../media/image328.wmf"/><Relationship Id="rId2" Type="http://schemas.openxmlformats.org/officeDocument/2006/relationships/image" Target="../media/image327.wmf"/><Relationship Id="rId10" Type="http://schemas.openxmlformats.org/officeDocument/2006/relationships/image" Target="../media/image335.emf"/><Relationship Id="rId1" Type="http://schemas.openxmlformats.org/officeDocument/2006/relationships/image" Target="../media/image326.wmf"/></Relationships>
</file>

<file path=ppt/drawings/_rels/vmlDrawing55.vml.rels><?xml version="1.0" encoding="UTF-8" standalone="yes"?>
<Relationships xmlns="http://schemas.openxmlformats.org/package/2006/relationships"><Relationship Id="rId9" Type="http://schemas.openxmlformats.org/officeDocument/2006/relationships/image" Target="../media/image344.wmf"/><Relationship Id="rId8" Type="http://schemas.openxmlformats.org/officeDocument/2006/relationships/image" Target="../media/image343.wmf"/><Relationship Id="rId7" Type="http://schemas.openxmlformats.org/officeDocument/2006/relationships/image" Target="../media/image342.wmf"/><Relationship Id="rId6" Type="http://schemas.openxmlformats.org/officeDocument/2006/relationships/image" Target="../media/image341.wmf"/><Relationship Id="rId5" Type="http://schemas.openxmlformats.org/officeDocument/2006/relationships/image" Target="../media/image340.wmf"/><Relationship Id="rId4" Type="http://schemas.openxmlformats.org/officeDocument/2006/relationships/image" Target="../media/image339.emf"/><Relationship Id="rId3" Type="http://schemas.openxmlformats.org/officeDocument/2006/relationships/image" Target="../media/image338.wmf"/><Relationship Id="rId2" Type="http://schemas.openxmlformats.org/officeDocument/2006/relationships/image" Target="../media/image337.wmf"/><Relationship Id="rId13" Type="http://schemas.openxmlformats.org/officeDocument/2006/relationships/image" Target="../media/image348.emf"/><Relationship Id="rId12" Type="http://schemas.openxmlformats.org/officeDocument/2006/relationships/image" Target="../media/image347.wmf"/><Relationship Id="rId11" Type="http://schemas.openxmlformats.org/officeDocument/2006/relationships/image" Target="../media/image346.emf"/><Relationship Id="rId10" Type="http://schemas.openxmlformats.org/officeDocument/2006/relationships/image" Target="../media/image345.wmf"/><Relationship Id="rId1" Type="http://schemas.openxmlformats.org/officeDocument/2006/relationships/image" Target="../media/image336.wmf"/></Relationships>
</file>

<file path=ppt/drawings/_rels/vmlDrawing56.vml.rels><?xml version="1.0" encoding="UTF-8" standalone="yes"?>
<Relationships xmlns="http://schemas.openxmlformats.org/package/2006/relationships"><Relationship Id="rId9" Type="http://schemas.openxmlformats.org/officeDocument/2006/relationships/image" Target="../media/image355.wmf"/><Relationship Id="rId8" Type="http://schemas.openxmlformats.org/officeDocument/2006/relationships/image" Target="../media/image354.wmf"/><Relationship Id="rId7" Type="http://schemas.openxmlformats.org/officeDocument/2006/relationships/image" Target="../media/image353.wmf"/><Relationship Id="rId6" Type="http://schemas.openxmlformats.org/officeDocument/2006/relationships/image" Target="../media/image352.emf"/><Relationship Id="rId5" Type="http://schemas.openxmlformats.org/officeDocument/2006/relationships/image" Target="../media/image351.wmf"/><Relationship Id="rId4" Type="http://schemas.openxmlformats.org/officeDocument/2006/relationships/image" Target="../media/image350.emf"/><Relationship Id="rId3" Type="http://schemas.openxmlformats.org/officeDocument/2006/relationships/image" Target="../media/image349.wmf"/><Relationship Id="rId2" Type="http://schemas.openxmlformats.org/officeDocument/2006/relationships/image" Target="../media/image327.wmf"/><Relationship Id="rId12" Type="http://schemas.openxmlformats.org/officeDocument/2006/relationships/image" Target="../media/image358.wmf"/><Relationship Id="rId11" Type="http://schemas.openxmlformats.org/officeDocument/2006/relationships/image" Target="../media/image357.wmf"/><Relationship Id="rId10" Type="http://schemas.openxmlformats.org/officeDocument/2006/relationships/image" Target="../media/image356.wmf"/><Relationship Id="rId1" Type="http://schemas.openxmlformats.org/officeDocument/2006/relationships/image" Target="../media/image326.wmf"/></Relationships>
</file>

<file path=ppt/drawings/_rels/vmlDrawing57.vml.rels><?xml version="1.0" encoding="UTF-8" standalone="yes"?>
<Relationships xmlns="http://schemas.openxmlformats.org/package/2006/relationships"><Relationship Id="rId5" Type="http://schemas.openxmlformats.org/officeDocument/2006/relationships/image" Target="../media/image362.wmf"/><Relationship Id="rId4" Type="http://schemas.openxmlformats.org/officeDocument/2006/relationships/image" Target="../media/image361.wmf"/><Relationship Id="rId3" Type="http://schemas.openxmlformats.org/officeDocument/2006/relationships/image" Target="../media/image360.emf"/><Relationship Id="rId2" Type="http://schemas.openxmlformats.org/officeDocument/2006/relationships/image" Target="../media/image359.wmf"/><Relationship Id="rId1" Type="http://schemas.openxmlformats.org/officeDocument/2006/relationships/image" Target="../media/image326.wmf"/></Relationships>
</file>

<file path=ppt/drawings/_rels/vmlDrawing58.vml.rels><?xml version="1.0" encoding="UTF-8" standalone="yes"?>
<Relationships xmlns="http://schemas.openxmlformats.org/package/2006/relationships"><Relationship Id="rId9" Type="http://schemas.openxmlformats.org/officeDocument/2006/relationships/image" Target="../media/image371.emf"/><Relationship Id="rId8" Type="http://schemas.openxmlformats.org/officeDocument/2006/relationships/image" Target="../media/image370.wmf"/><Relationship Id="rId7" Type="http://schemas.openxmlformats.org/officeDocument/2006/relationships/image" Target="../media/image369.wmf"/><Relationship Id="rId6" Type="http://schemas.openxmlformats.org/officeDocument/2006/relationships/image" Target="../media/image368.wmf"/><Relationship Id="rId5" Type="http://schemas.openxmlformats.org/officeDocument/2006/relationships/image" Target="../media/image367.wmf"/><Relationship Id="rId4" Type="http://schemas.openxmlformats.org/officeDocument/2006/relationships/image" Target="../media/image366.emf"/><Relationship Id="rId3" Type="http://schemas.openxmlformats.org/officeDocument/2006/relationships/image" Target="../media/image365.emf"/><Relationship Id="rId2" Type="http://schemas.openxmlformats.org/officeDocument/2006/relationships/image" Target="../media/image364.wmf"/><Relationship Id="rId1" Type="http://schemas.openxmlformats.org/officeDocument/2006/relationships/image" Target="../media/image363.wmf"/></Relationships>
</file>

<file path=ppt/drawings/_rels/vmlDrawing59.vml.rels><?xml version="1.0" encoding="UTF-8" standalone="yes"?>
<Relationships xmlns="http://schemas.openxmlformats.org/package/2006/relationships"><Relationship Id="rId9" Type="http://schemas.openxmlformats.org/officeDocument/2006/relationships/image" Target="../media/image379.emf"/><Relationship Id="rId8" Type="http://schemas.openxmlformats.org/officeDocument/2006/relationships/image" Target="../media/image378.emf"/><Relationship Id="rId7" Type="http://schemas.openxmlformats.org/officeDocument/2006/relationships/image" Target="../media/image377.emf"/><Relationship Id="rId6" Type="http://schemas.openxmlformats.org/officeDocument/2006/relationships/image" Target="../media/image376.emf"/><Relationship Id="rId5" Type="http://schemas.openxmlformats.org/officeDocument/2006/relationships/image" Target="../media/image375.wmf"/><Relationship Id="rId4" Type="http://schemas.openxmlformats.org/officeDocument/2006/relationships/image" Target="../media/image374.emf"/><Relationship Id="rId3" Type="http://schemas.openxmlformats.org/officeDocument/2006/relationships/image" Target="../media/image373.wmf"/><Relationship Id="rId2" Type="http://schemas.openxmlformats.org/officeDocument/2006/relationships/image" Target="../media/image372.wmf"/><Relationship Id="rId12" Type="http://schemas.openxmlformats.org/officeDocument/2006/relationships/image" Target="../media/image382.wmf"/><Relationship Id="rId11" Type="http://schemas.openxmlformats.org/officeDocument/2006/relationships/image" Target="../media/image381.wmf"/><Relationship Id="rId10" Type="http://schemas.openxmlformats.org/officeDocument/2006/relationships/image" Target="../media/image380.wmf"/><Relationship Id="rId1" Type="http://schemas.openxmlformats.org/officeDocument/2006/relationships/image" Target="../media/image370.wmf"/></Relationships>
</file>

<file path=ppt/drawings/_rels/vmlDrawing6.vml.rels><?xml version="1.0" encoding="UTF-8" standalone="yes"?>
<Relationships xmlns="http://schemas.openxmlformats.org/package/2006/relationships"><Relationship Id="rId7" Type="http://schemas.openxmlformats.org/officeDocument/2006/relationships/image" Target="../media/image52.w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wmf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59.wmf"/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8.emf"/></Relationships>
</file>

<file path=ppt/drawings/_rels/vmlDrawing9.vml.rels><?xml version="1.0" encoding="UTF-8" standalone="yes"?>
<Relationships xmlns="http://schemas.openxmlformats.org/package/2006/relationships"><Relationship Id="rId7" Type="http://schemas.openxmlformats.org/officeDocument/2006/relationships/image" Target="../media/image70.wmf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4" Type="http://schemas.openxmlformats.org/officeDocument/2006/relationships/image" Target="../media/image67.wmf"/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80AA6-A04A-47F3-97F7-EFC1BAA645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F9CAD-5B3E-4948-B48C-79864FEC513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4553-D4CB-4436-A308-FC56A8E3EF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49638" y="844550"/>
            <a:ext cx="3043237" cy="2282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53809"/>
            <a:ext cx="7954010" cy="266220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99D08DE-05A1-428C-8B56-ACE1B2D01EC1}" type="slidenum">
              <a:rPr kumimoji="0" lang="zh-CN" altLang="en-US" sz="1200"/>
            </a:fld>
            <a:endParaRPr kumimoji="0" lang="en-US" altLang="zh-CN" sz="1200"/>
          </a:p>
        </p:txBody>
      </p:sp>
      <p:sp>
        <p:nvSpPr>
          <p:cNvPr id="70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/>
              <a:t>Sampling refers to the process of probabilistic choice of a data item to be processed or not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99D08DE-05A1-428C-8B56-ACE1B2D01EC1}" type="slidenum">
              <a:rPr kumimoji="0" lang="zh-CN" altLang="en-US" sz="1200"/>
            </a:fld>
            <a:endParaRPr kumimoji="0" lang="en-US" altLang="zh-CN" sz="1200"/>
          </a:p>
        </p:txBody>
      </p:sp>
      <p:sp>
        <p:nvSpPr>
          <p:cNvPr id="70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99D08DE-05A1-428C-8B56-ACE1B2D01EC1}" type="slidenum">
              <a:rPr kumimoji="0" lang="zh-CN" altLang="en-US" sz="1200"/>
            </a:fld>
            <a:endParaRPr kumimoji="0" lang="en-US" altLang="zh-CN" sz="1200"/>
          </a:p>
        </p:txBody>
      </p:sp>
      <p:sp>
        <p:nvSpPr>
          <p:cNvPr id="70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/>
              <a:t>A Bloom filter is a simple space-efficient randomized data structure for representing a set in order to support membership queries.</a:t>
            </a:r>
            <a:endParaRPr lang="en-US" altLang="zh-CN" dirty="0"/>
          </a:p>
          <a:p>
            <a:pPr eaLnBrk="1" hangingPunct="1"/>
            <a:r>
              <a:rPr lang="en-US" altLang="zh-CN" dirty="0"/>
              <a:t>A Bloom filter </a:t>
            </a:r>
            <a:r>
              <a:rPr lang="en-US" altLang="zh-CN" dirty="0" err="1"/>
              <a:t>forrepresentingaset</a:t>
            </a:r>
            <a:r>
              <a:rPr lang="en-US" altLang="zh-CN" dirty="0"/>
              <a:t> S = {x1,x2,... ,</a:t>
            </a:r>
            <a:r>
              <a:rPr lang="en-US" altLang="zh-CN" dirty="0" err="1"/>
              <a:t>xn</a:t>
            </a:r>
            <a:r>
              <a:rPr lang="en-US" altLang="zh-CN" dirty="0"/>
              <a:t>} of n elements is described by an array of m bits, initially all set to 0. A Bloom filter uses k independent hash functions h1,...,</a:t>
            </a:r>
            <a:r>
              <a:rPr lang="en-US" altLang="zh-CN" dirty="0" err="1"/>
              <a:t>hk</a:t>
            </a:r>
            <a:r>
              <a:rPr lang="en-US" altLang="zh-CN" dirty="0"/>
              <a:t> with range {1,...,m}.</a:t>
            </a:r>
            <a:endParaRPr lang="en-US" altLang="zh-CN" dirty="0"/>
          </a:p>
          <a:p>
            <a:pPr eaLnBrk="1" hangingPunct="1"/>
            <a:r>
              <a:rPr lang="en-US" altLang="zh-CN" dirty="0"/>
              <a:t>Ref: </a:t>
            </a:r>
            <a:r>
              <a:rPr lang="en-US" altLang="zh-CN" dirty="0">
                <a:effectLst/>
              </a:rPr>
              <a:t>[1]	A. Z. Broder and M. </a:t>
            </a:r>
            <a:r>
              <a:rPr lang="en-US" altLang="zh-CN" dirty="0" err="1">
                <a:effectLst/>
              </a:rPr>
              <a:t>Mitzenmacher</a:t>
            </a:r>
            <a:r>
              <a:rPr lang="en-US" altLang="zh-CN" dirty="0">
                <a:effectLst/>
              </a:rPr>
              <a:t>, “Survey: Network Applications Of Bloom Filters: A Survey,” </a:t>
            </a:r>
            <a:r>
              <a:rPr lang="en-US" altLang="zh-CN" i="1" dirty="0">
                <a:effectLst/>
              </a:rPr>
              <a:t>IM</a:t>
            </a:r>
            <a:r>
              <a:rPr lang="en-US" altLang="zh-CN" dirty="0">
                <a:effectLst/>
              </a:rPr>
              <a:t>, vol. 1, no. 4, pp. 485–509, 2003.</a:t>
            </a:r>
            <a:endParaRPr lang="en-US" altLang="zh-CN" dirty="0">
              <a:effectLst/>
            </a:endParaRPr>
          </a:p>
          <a:p>
            <a:pPr eaLnBrk="1" hangingPunct="1"/>
            <a:r>
              <a:rPr lang="en-US" altLang="zh-CN" dirty="0">
                <a:effectLst/>
              </a:rPr>
              <a:t>[2]	L. Luo, D. Guo, R. T. B. Ma, O. </a:t>
            </a:r>
            <a:r>
              <a:rPr lang="en-US" altLang="zh-CN" dirty="0" err="1">
                <a:effectLst/>
              </a:rPr>
              <a:t>Rottenstreich</a:t>
            </a:r>
            <a:r>
              <a:rPr lang="en-US" altLang="zh-CN" dirty="0">
                <a:effectLst/>
              </a:rPr>
              <a:t>, and X. Luo, “Optimizing Bloom Filter: Challenges, Solutions, and Comparisons,” pp. 1–34, 2018.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99D08DE-05A1-428C-8B56-ACE1B2D01EC1}" type="slidenum">
              <a:rPr kumimoji="0" lang="zh-CN" altLang="en-US" sz="1200"/>
            </a:fld>
            <a:endParaRPr kumimoji="0" lang="en-US" altLang="zh-CN" sz="1200"/>
          </a:p>
        </p:txBody>
      </p:sp>
      <p:sp>
        <p:nvSpPr>
          <p:cNvPr id="70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/>
              <a:t>Sampling refers to the process of probabilistic choice of a data item to be processed or not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99D08DE-05A1-428C-8B56-ACE1B2D01EC1}" type="slidenum">
              <a:rPr kumimoji="0" lang="zh-CN" altLang="en-US" sz="1200"/>
            </a:fld>
            <a:endParaRPr kumimoji="0" lang="en-US" altLang="zh-CN" sz="1200"/>
          </a:p>
        </p:txBody>
      </p:sp>
      <p:sp>
        <p:nvSpPr>
          <p:cNvPr id="70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/>
              <a:t>Sampling refers to the process of probabilistic choice of a data item to be processed or not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3" y="140483"/>
            <a:ext cx="3194092" cy="85556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228851" y="2492946"/>
            <a:ext cx="6915151" cy="4365057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 userDrawn="1"/>
        </p:nvSpPr>
        <p:spPr>
          <a:xfrm>
            <a:off x="179613" y="1798271"/>
            <a:ext cx="8792938" cy="152459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1" y="6311902"/>
            <a:ext cx="1712913" cy="2905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33086-CE5C-43A2-AFC6-B149E37CEABC}" type="datetimeFigureOut">
              <a:rPr lang="en-US" altLang="zh-CN"/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830763" y="6323013"/>
            <a:ext cx="2311400" cy="2905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16764" y="6323013"/>
            <a:ext cx="1616075" cy="2905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419BC-9B4D-49F0-A82F-FD0EF74421B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8.wmf"/><Relationship Id="rId8" Type="http://schemas.openxmlformats.org/officeDocument/2006/relationships/oleObject" Target="../embeddings/oleObject254.bin"/><Relationship Id="rId7" Type="http://schemas.openxmlformats.org/officeDocument/2006/relationships/image" Target="../media/image307.wmf"/><Relationship Id="rId6" Type="http://schemas.openxmlformats.org/officeDocument/2006/relationships/oleObject" Target="../embeddings/oleObject253.bin"/><Relationship Id="rId5" Type="http://schemas.openxmlformats.org/officeDocument/2006/relationships/image" Target="../media/image306.wmf"/><Relationship Id="rId4" Type="http://schemas.openxmlformats.org/officeDocument/2006/relationships/oleObject" Target="../embeddings/oleObject252.bin"/><Relationship Id="rId3" Type="http://schemas.openxmlformats.org/officeDocument/2006/relationships/image" Target="../media/image221.png"/><Relationship Id="rId27" Type="http://schemas.openxmlformats.org/officeDocument/2006/relationships/vmlDrawing" Target="../drawings/vmlDrawing52.v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316.wmf"/><Relationship Id="rId24" Type="http://schemas.openxmlformats.org/officeDocument/2006/relationships/oleObject" Target="../embeddings/oleObject262.bin"/><Relationship Id="rId23" Type="http://schemas.openxmlformats.org/officeDocument/2006/relationships/image" Target="../media/image315.emf"/><Relationship Id="rId22" Type="http://schemas.openxmlformats.org/officeDocument/2006/relationships/oleObject" Target="../embeddings/oleObject261.bin"/><Relationship Id="rId21" Type="http://schemas.openxmlformats.org/officeDocument/2006/relationships/image" Target="../media/image314.emf"/><Relationship Id="rId20" Type="http://schemas.openxmlformats.org/officeDocument/2006/relationships/oleObject" Target="../embeddings/oleObject260.bin"/><Relationship Id="rId2" Type="http://schemas.openxmlformats.org/officeDocument/2006/relationships/image" Target="../media/image305.wmf"/><Relationship Id="rId19" Type="http://schemas.openxmlformats.org/officeDocument/2006/relationships/image" Target="../media/image313.wmf"/><Relationship Id="rId18" Type="http://schemas.openxmlformats.org/officeDocument/2006/relationships/oleObject" Target="../embeddings/oleObject259.bin"/><Relationship Id="rId17" Type="http://schemas.openxmlformats.org/officeDocument/2006/relationships/image" Target="../media/image312.wmf"/><Relationship Id="rId16" Type="http://schemas.openxmlformats.org/officeDocument/2006/relationships/oleObject" Target="../embeddings/oleObject258.bin"/><Relationship Id="rId15" Type="http://schemas.openxmlformats.org/officeDocument/2006/relationships/image" Target="../media/image311.wmf"/><Relationship Id="rId14" Type="http://schemas.openxmlformats.org/officeDocument/2006/relationships/oleObject" Target="../embeddings/oleObject257.bin"/><Relationship Id="rId13" Type="http://schemas.openxmlformats.org/officeDocument/2006/relationships/image" Target="../media/image310.wmf"/><Relationship Id="rId12" Type="http://schemas.openxmlformats.org/officeDocument/2006/relationships/oleObject" Target="../embeddings/oleObject256.bin"/><Relationship Id="rId11" Type="http://schemas.openxmlformats.org/officeDocument/2006/relationships/image" Target="../media/image309.wmf"/><Relationship Id="rId10" Type="http://schemas.openxmlformats.org/officeDocument/2006/relationships/oleObject" Target="../embeddings/oleObject255.bin"/><Relationship Id="rId1" Type="http://schemas.openxmlformats.org/officeDocument/2006/relationships/oleObject" Target="../embeddings/oleObject251.bin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7.bin"/><Relationship Id="rId8" Type="http://schemas.openxmlformats.org/officeDocument/2006/relationships/image" Target="../media/image320.wmf"/><Relationship Id="rId7" Type="http://schemas.openxmlformats.org/officeDocument/2006/relationships/oleObject" Target="../embeddings/oleObject266.bin"/><Relationship Id="rId6" Type="http://schemas.openxmlformats.org/officeDocument/2006/relationships/image" Target="../media/image319.wmf"/><Relationship Id="rId5" Type="http://schemas.openxmlformats.org/officeDocument/2006/relationships/oleObject" Target="../embeddings/oleObject265.bin"/><Relationship Id="rId4" Type="http://schemas.openxmlformats.org/officeDocument/2006/relationships/image" Target="../media/image318.wmf"/><Relationship Id="rId3" Type="http://schemas.openxmlformats.org/officeDocument/2006/relationships/oleObject" Target="../embeddings/oleObject264.bin"/><Relationship Id="rId20" Type="http://schemas.openxmlformats.org/officeDocument/2006/relationships/vmlDrawing" Target="../drawings/vmlDrawing53.vml"/><Relationship Id="rId2" Type="http://schemas.openxmlformats.org/officeDocument/2006/relationships/image" Target="../media/image317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325.wmf"/><Relationship Id="rId17" Type="http://schemas.openxmlformats.org/officeDocument/2006/relationships/oleObject" Target="../embeddings/oleObject271.bin"/><Relationship Id="rId16" Type="http://schemas.openxmlformats.org/officeDocument/2006/relationships/image" Target="../media/image324.wmf"/><Relationship Id="rId15" Type="http://schemas.openxmlformats.org/officeDocument/2006/relationships/oleObject" Target="../embeddings/oleObject270.bin"/><Relationship Id="rId14" Type="http://schemas.openxmlformats.org/officeDocument/2006/relationships/image" Target="../media/image323.wmf"/><Relationship Id="rId13" Type="http://schemas.openxmlformats.org/officeDocument/2006/relationships/oleObject" Target="../embeddings/oleObject269.bin"/><Relationship Id="rId12" Type="http://schemas.openxmlformats.org/officeDocument/2006/relationships/image" Target="../media/image322.emf"/><Relationship Id="rId11" Type="http://schemas.openxmlformats.org/officeDocument/2006/relationships/oleObject" Target="../embeddings/oleObject268.bin"/><Relationship Id="rId10" Type="http://schemas.openxmlformats.org/officeDocument/2006/relationships/image" Target="../media/image321.emf"/><Relationship Id="rId1" Type="http://schemas.openxmlformats.org/officeDocument/2006/relationships/oleObject" Target="../embeddings/oleObject263.bin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9.wmf"/><Relationship Id="rId8" Type="http://schemas.openxmlformats.org/officeDocument/2006/relationships/oleObject" Target="../embeddings/oleObject275.bin"/><Relationship Id="rId7" Type="http://schemas.openxmlformats.org/officeDocument/2006/relationships/image" Target="../media/image328.wmf"/><Relationship Id="rId6" Type="http://schemas.openxmlformats.org/officeDocument/2006/relationships/oleObject" Target="../embeddings/oleObject274.bin"/><Relationship Id="rId5" Type="http://schemas.openxmlformats.org/officeDocument/2006/relationships/image" Target="../media/image327.wmf"/><Relationship Id="rId4" Type="http://schemas.openxmlformats.org/officeDocument/2006/relationships/oleObject" Target="../embeddings/oleObject273.bin"/><Relationship Id="rId3" Type="http://schemas.openxmlformats.org/officeDocument/2006/relationships/image" Target="../media/image326.wmf"/><Relationship Id="rId23" Type="http://schemas.openxmlformats.org/officeDocument/2006/relationships/vmlDrawing" Target="../drawings/vmlDrawing54.v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335.emf"/><Relationship Id="rId20" Type="http://schemas.openxmlformats.org/officeDocument/2006/relationships/oleObject" Target="../embeddings/oleObject281.bin"/><Relationship Id="rId2" Type="http://schemas.openxmlformats.org/officeDocument/2006/relationships/oleObject" Target="../embeddings/oleObject272.bin"/><Relationship Id="rId19" Type="http://schemas.openxmlformats.org/officeDocument/2006/relationships/image" Target="../media/image334.emf"/><Relationship Id="rId18" Type="http://schemas.openxmlformats.org/officeDocument/2006/relationships/oleObject" Target="../embeddings/oleObject280.bin"/><Relationship Id="rId17" Type="http://schemas.openxmlformats.org/officeDocument/2006/relationships/image" Target="../media/image333.emf"/><Relationship Id="rId16" Type="http://schemas.openxmlformats.org/officeDocument/2006/relationships/oleObject" Target="../embeddings/oleObject279.bin"/><Relationship Id="rId15" Type="http://schemas.openxmlformats.org/officeDocument/2006/relationships/image" Target="../media/image332.wmf"/><Relationship Id="rId14" Type="http://schemas.openxmlformats.org/officeDocument/2006/relationships/oleObject" Target="../embeddings/oleObject278.bin"/><Relationship Id="rId13" Type="http://schemas.openxmlformats.org/officeDocument/2006/relationships/image" Target="../media/image331.emf"/><Relationship Id="rId12" Type="http://schemas.openxmlformats.org/officeDocument/2006/relationships/oleObject" Target="../embeddings/oleObject277.bin"/><Relationship Id="rId11" Type="http://schemas.openxmlformats.org/officeDocument/2006/relationships/image" Target="../media/image330.wmf"/><Relationship Id="rId10" Type="http://schemas.openxmlformats.org/officeDocument/2006/relationships/oleObject" Target="../embeddings/oleObject276.bin"/><Relationship Id="rId1" Type="http://schemas.openxmlformats.org/officeDocument/2006/relationships/image" Target="../media/image221.png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6.bin"/><Relationship Id="rId8" Type="http://schemas.openxmlformats.org/officeDocument/2006/relationships/image" Target="../media/image339.emf"/><Relationship Id="rId7" Type="http://schemas.openxmlformats.org/officeDocument/2006/relationships/oleObject" Target="../embeddings/oleObject285.bin"/><Relationship Id="rId6" Type="http://schemas.openxmlformats.org/officeDocument/2006/relationships/image" Target="../media/image338.wmf"/><Relationship Id="rId5" Type="http://schemas.openxmlformats.org/officeDocument/2006/relationships/oleObject" Target="../embeddings/oleObject284.bin"/><Relationship Id="rId4" Type="http://schemas.openxmlformats.org/officeDocument/2006/relationships/image" Target="../media/image337.wmf"/><Relationship Id="rId3" Type="http://schemas.openxmlformats.org/officeDocument/2006/relationships/oleObject" Target="../embeddings/oleObject283.bin"/><Relationship Id="rId29" Type="http://schemas.openxmlformats.org/officeDocument/2006/relationships/notesSlide" Target="../notesSlides/notesSlide2.xml"/><Relationship Id="rId28" Type="http://schemas.openxmlformats.org/officeDocument/2006/relationships/vmlDrawing" Target="../drawings/vmlDrawing55.v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348.emf"/><Relationship Id="rId25" Type="http://schemas.openxmlformats.org/officeDocument/2006/relationships/oleObject" Target="../embeddings/oleObject294.bin"/><Relationship Id="rId24" Type="http://schemas.openxmlformats.org/officeDocument/2006/relationships/image" Target="../media/image347.wmf"/><Relationship Id="rId23" Type="http://schemas.openxmlformats.org/officeDocument/2006/relationships/oleObject" Target="../embeddings/oleObject293.bin"/><Relationship Id="rId22" Type="http://schemas.openxmlformats.org/officeDocument/2006/relationships/image" Target="../media/image346.emf"/><Relationship Id="rId21" Type="http://schemas.openxmlformats.org/officeDocument/2006/relationships/oleObject" Target="../embeddings/oleObject292.bin"/><Relationship Id="rId20" Type="http://schemas.openxmlformats.org/officeDocument/2006/relationships/image" Target="../media/image345.wmf"/><Relationship Id="rId2" Type="http://schemas.openxmlformats.org/officeDocument/2006/relationships/image" Target="../media/image336.wmf"/><Relationship Id="rId19" Type="http://schemas.openxmlformats.org/officeDocument/2006/relationships/oleObject" Target="../embeddings/oleObject291.bin"/><Relationship Id="rId18" Type="http://schemas.openxmlformats.org/officeDocument/2006/relationships/image" Target="../media/image344.wmf"/><Relationship Id="rId17" Type="http://schemas.openxmlformats.org/officeDocument/2006/relationships/oleObject" Target="../embeddings/oleObject290.bin"/><Relationship Id="rId16" Type="http://schemas.openxmlformats.org/officeDocument/2006/relationships/image" Target="../media/image343.wmf"/><Relationship Id="rId15" Type="http://schemas.openxmlformats.org/officeDocument/2006/relationships/oleObject" Target="../embeddings/oleObject289.bin"/><Relationship Id="rId14" Type="http://schemas.openxmlformats.org/officeDocument/2006/relationships/image" Target="../media/image342.wmf"/><Relationship Id="rId13" Type="http://schemas.openxmlformats.org/officeDocument/2006/relationships/oleObject" Target="../embeddings/oleObject288.bin"/><Relationship Id="rId12" Type="http://schemas.openxmlformats.org/officeDocument/2006/relationships/image" Target="../media/image341.wmf"/><Relationship Id="rId11" Type="http://schemas.openxmlformats.org/officeDocument/2006/relationships/oleObject" Target="../embeddings/oleObject287.bin"/><Relationship Id="rId10" Type="http://schemas.openxmlformats.org/officeDocument/2006/relationships/image" Target="../media/image340.wmf"/><Relationship Id="rId1" Type="http://schemas.openxmlformats.org/officeDocument/2006/relationships/oleObject" Target="../embeddings/oleObject282.bin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0.emf"/><Relationship Id="rId8" Type="http://schemas.openxmlformats.org/officeDocument/2006/relationships/oleObject" Target="../embeddings/oleObject298.bin"/><Relationship Id="rId7" Type="http://schemas.openxmlformats.org/officeDocument/2006/relationships/image" Target="../media/image349.wmf"/><Relationship Id="rId6" Type="http://schemas.openxmlformats.org/officeDocument/2006/relationships/oleObject" Target="../embeddings/oleObject297.bin"/><Relationship Id="rId5" Type="http://schemas.openxmlformats.org/officeDocument/2006/relationships/image" Target="../media/image327.wmf"/><Relationship Id="rId4" Type="http://schemas.openxmlformats.org/officeDocument/2006/relationships/oleObject" Target="../embeddings/oleObject296.bin"/><Relationship Id="rId3" Type="http://schemas.openxmlformats.org/officeDocument/2006/relationships/image" Target="../media/image326.wmf"/><Relationship Id="rId27" Type="http://schemas.openxmlformats.org/officeDocument/2006/relationships/vmlDrawing" Target="../drawings/vmlDrawing56.v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358.wmf"/><Relationship Id="rId24" Type="http://schemas.openxmlformats.org/officeDocument/2006/relationships/oleObject" Target="../embeddings/oleObject306.bin"/><Relationship Id="rId23" Type="http://schemas.openxmlformats.org/officeDocument/2006/relationships/image" Target="../media/image357.wmf"/><Relationship Id="rId22" Type="http://schemas.openxmlformats.org/officeDocument/2006/relationships/oleObject" Target="../embeddings/oleObject305.bin"/><Relationship Id="rId21" Type="http://schemas.openxmlformats.org/officeDocument/2006/relationships/image" Target="../media/image356.wmf"/><Relationship Id="rId20" Type="http://schemas.openxmlformats.org/officeDocument/2006/relationships/oleObject" Target="../embeddings/oleObject304.bin"/><Relationship Id="rId2" Type="http://schemas.openxmlformats.org/officeDocument/2006/relationships/oleObject" Target="../embeddings/oleObject295.bin"/><Relationship Id="rId19" Type="http://schemas.openxmlformats.org/officeDocument/2006/relationships/image" Target="../media/image355.wmf"/><Relationship Id="rId18" Type="http://schemas.openxmlformats.org/officeDocument/2006/relationships/oleObject" Target="../embeddings/oleObject303.bin"/><Relationship Id="rId17" Type="http://schemas.openxmlformats.org/officeDocument/2006/relationships/image" Target="../media/image354.wmf"/><Relationship Id="rId16" Type="http://schemas.openxmlformats.org/officeDocument/2006/relationships/oleObject" Target="../embeddings/oleObject302.bin"/><Relationship Id="rId15" Type="http://schemas.openxmlformats.org/officeDocument/2006/relationships/image" Target="../media/image353.wmf"/><Relationship Id="rId14" Type="http://schemas.openxmlformats.org/officeDocument/2006/relationships/oleObject" Target="../embeddings/oleObject301.bin"/><Relationship Id="rId13" Type="http://schemas.openxmlformats.org/officeDocument/2006/relationships/image" Target="../media/image352.emf"/><Relationship Id="rId12" Type="http://schemas.openxmlformats.org/officeDocument/2006/relationships/oleObject" Target="../embeddings/oleObject300.bin"/><Relationship Id="rId11" Type="http://schemas.openxmlformats.org/officeDocument/2006/relationships/image" Target="../media/image351.wmf"/><Relationship Id="rId10" Type="http://schemas.openxmlformats.org/officeDocument/2006/relationships/oleObject" Target="../embeddings/oleObject299.bin"/><Relationship Id="rId1" Type="http://schemas.openxmlformats.org/officeDocument/2006/relationships/image" Target="../media/image221.png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1.bin"/><Relationship Id="rId8" Type="http://schemas.openxmlformats.org/officeDocument/2006/relationships/image" Target="../media/image361.wmf"/><Relationship Id="rId7" Type="http://schemas.openxmlformats.org/officeDocument/2006/relationships/oleObject" Target="../embeddings/oleObject310.bin"/><Relationship Id="rId6" Type="http://schemas.openxmlformats.org/officeDocument/2006/relationships/image" Target="../media/image360.emf"/><Relationship Id="rId5" Type="http://schemas.openxmlformats.org/officeDocument/2006/relationships/oleObject" Target="../embeddings/oleObject309.bin"/><Relationship Id="rId4" Type="http://schemas.openxmlformats.org/officeDocument/2006/relationships/image" Target="../media/image359.wmf"/><Relationship Id="rId3" Type="http://schemas.openxmlformats.org/officeDocument/2006/relationships/oleObject" Target="../embeddings/oleObject308.bin"/><Relationship Id="rId2" Type="http://schemas.openxmlformats.org/officeDocument/2006/relationships/image" Target="../media/image326.wmf"/><Relationship Id="rId13" Type="http://schemas.openxmlformats.org/officeDocument/2006/relationships/vmlDrawing" Target="../drawings/vmlDrawing57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62.wmf"/><Relationship Id="rId10" Type="http://schemas.openxmlformats.org/officeDocument/2006/relationships/oleObject" Target="../embeddings/oleObject312.bin"/><Relationship Id="rId1" Type="http://schemas.openxmlformats.org/officeDocument/2006/relationships/oleObject" Target="../embeddings/oleObject307.bin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7.bin"/><Relationship Id="rId8" Type="http://schemas.openxmlformats.org/officeDocument/2006/relationships/image" Target="../media/image366.emf"/><Relationship Id="rId7" Type="http://schemas.openxmlformats.org/officeDocument/2006/relationships/oleObject" Target="../embeddings/oleObject316.bin"/><Relationship Id="rId6" Type="http://schemas.openxmlformats.org/officeDocument/2006/relationships/image" Target="../media/image365.emf"/><Relationship Id="rId5" Type="http://schemas.openxmlformats.org/officeDocument/2006/relationships/oleObject" Target="../embeddings/oleObject315.bin"/><Relationship Id="rId4" Type="http://schemas.openxmlformats.org/officeDocument/2006/relationships/image" Target="../media/image364.wmf"/><Relationship Id="rId3" Type="http://schemas.openxmlformats.org/officeDocument/2006/relationships/oleObject" Target="../embeddings/oleObject314.bin"/><Relationship Id="rId21" Type="http://schemas.openxmlformats.org/officeDocument/2006/relationships/vmlDrawing" Target="../drawings/vmlDrawing58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363.wmf"/><Relationship Id="rId19" Type="http://schemas.openxmlformats.org/officeDocument/2006/relationships/image" Target="../media/image371.emf"/><Relationship Id="rId18" Type="http://schemas.openxmlformats.org/officeDocument/2006/relationships/oleObject" Target="../embeddings/oleObject322.bin"/><Relationship Id="rId17" Type="http://schemas.openxmlformats.org/officeDocument/2006/relationships/image" Target="../media/image370.wmf"/><Relationship Id="rId16" Type="http://schemas.openxmlformats.org/officeDocument/2006/relationships/oleObject" Target="../embeddings/oleObject321.bin"/><Relationship Id="rId15" Type="http://schemas.openxmlformats.org/officeDocument/2006/relationships/image" Target="../media/image369.wmf"/><Relationship Id="rId14" Type="http://schemas.openxmlformats.org/officeDocument/2006/relationships/oleObject" Target="../embeddings/oleObject320.bin"/><Relationship Id="rId13" Type="http://schemas.openxmlformats.org/officeDocument/2006/relationships/image" Target="../media/image368.wmf"/><Relationship Id="rId12" Type="http://schemas.openxmlformats.org/officeDocument/2006/relationships/oleObject" Target="../embeddings/oleObject319.bin"/><Relationship Id="rId11" Type="http://schemas.openxmlformats.org/officeDocument/2006/relationships/image" Target="../media/image367.wmf"/><Relationship Id="rId10" Type="http://schemas.openxmlformats.org/officeDocument/2006/relationships/oleObject" Target="../embeddings/oleObject318.bin"/><Relationship Id="rId1" Type="http://schemas.openxmlformats.org/officeDocument/2006/relationships/oleObject" Target="../embeddings/oleObject313.bin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7.bin"/><Relationship Id="rId8" Type="http://schemas.openxmlformats.org/officeDocument/2006/relationships/image" Target="../media/image374.emf"/><Relationship Id="rId7" Type="http://schemas.openxmlformats.org/officeDocument/2006/relationships/oleObject" Target="../embeddings/oleObject326.bin"/><Relationship Id="rId6" Type="http://schemas.openxmlformats.org/officeDocument/2006/relationships/image" Target="../media/image373.wmf"/><Relationship Id="rId5" Type="http://schemas.openxmlformats.org/officeDocument/2006/relationships/oleObject" Target="../embeddings/oleObject325.bin"/><Relationship Id="rId4" Type="http://schemas.openxmlformats.org/officeDocument/2006/relationships/image" Target="../media/image372.wmf"/><Relationship Id="rId3" Type="http://schemas.openxmlformats.org/officeDocument/2006/relationships/oleObject" Target="../embeddings/oleObject324.bin"/><Relationship Id="rId26" Type="http://schemas.openxmlformats.org/officeDocument/2006/relationships/vmlDrawing" Target="../drawings/vmlDrawing59.v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382.wmf"/><Relationship Id="rId23" Type="http://schemas.openxmlformats.org/officeDocument/2006/relationships/oleObject" Target="../embeddings/oleObject334.bin"/><Relationship Id="rId22" Type="http://schemas.openxmlformats.org/officeDocument/2006/relationships/image" Target="../media/image381.wmf"/><Relationship Id="rId21" Type="http://schemas.openxmlformats.org/officeDocument/2006/relationships/oleObject" Target="../embeddings/oleObject333.bin"/><Relationship Id="rId20" Type="http://schemas.openxmlformats.org/officeDocument/2006/relationships/image" Target="../media/image380.wmf"/><Relationship Id="rId2" Type="http://schemas.openxmlformats.org/officeDocument/2006/relationships/image" Target="../media/image370.wmf"/><Relationship Id="rId19" Type="http://schemas.openxmlformats.org/officeDocument/2006/relationships/oleObject" Target="../embeddings/oleObject332.bin"/><Relationship Id="rId18" Type="http://schemas.openxmlformats.org/officeDocument/2006/relationships/image" Target="../media/image379.emf"/><Relationship Id="rId17" Type="http://schemas.openxmlformats.org/officeDocument/2006/relationships/oleObject" Target="../embeddings/oleObject331.bin"/><Relationship Id="rId16" Type="http://schemas.openxmlformats.org/officeDocument/2006/relationships/image" Target="../media/image378.emf"/><Relationship Id="rId15" Type="http://schemas.openxmlformats.org/officeDocument/2006/relationships/oleObject" Target="../embeddings/oleObject330.bin"/><Relationship Id="rId14" Type="http://schemas.openxmlformats.org/officeDocument/2006/relationships/image" Target="../media/image377.emf"/><Relationship Id="rId13" Type="http://schemas.openxmlformats.org/officeDocument/2006/relationships/oleObject" Target="../embeddings/oleObject329.bin"/><Relationship Id="rId12" Type="http://schemas.openxmlformats.org/officeDocument/2006/relationships/image" Target="../media/image376.emf"/><Relationship Id="rId11" Type="http://schemas.openxmlformats.org/officeDocument/2006/relationships/oleObject" Target="../embeddings/oleObject328.bin"/><Relationship Id="rId10" Type="http://schemas.openxmlformats.org/officeDocument/2006/relationships/image" Target="../media/image375.wmf"/><Relationship Id="rId1" Type="http://schemas.openxmlformats.org/officeDocument/2006/relationships/oleObject" Target="../embeddings/oleObject323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6.png"/><Relationship Id="rId1" Type="http://schemas.openxmlformats.org/officeDocument/2006/relationships/image" Target="../media/image38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9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10.w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32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3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0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29.wmf"/><Relationship Id="rId10" Type="http://schemas.openxmlformats.org/officeDocument/2006/relationships/vmlDrawing" Target="../drawings/vmlDrawing2.vml"/><Relationship Id="rId1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wmf"/><Relationship Id="rId1" Type="http://schemas.openxmlformats.org/officeDocument/2006/relationships/oleObject" Target="../embeddings/oleObject6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.bin"/><Relationship Id="rId8" Type="http://schemas.openxmlformats.org/officeDocument/2006/relationships/image" Target="../media/image37.wmf"/><Relationship Id="rId7" Type="http://schemas.openxmlformats.org/officeDocument/2006/relationships/oleObject" Target="../embeddings/oleObject10.bin"/><Relationship Id="rId6" Type="http://schemas.openxmlformats.org/officeDocument/2006/relationships/image" Target="../media/image36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5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34.wmf"/><Relationship Id="rId16" Type="http://schemas.openxmlformats.org/officeDocument/2006/relationships/vmlDrawing" Target="../drawings/vmlDrawing4.vml"/><Relationship Id="rId15" Type="http://schemas.openxmlformats.org/officeDocument/2006/relationships/slideLayout" Target="../slideLayouts/slideLayout9.xml"/><Relationship Id="rId14" Type="http://schemas.openxmlformats.org/officeDocument/2006/relationships/image" Target="../media/image28.png"/><Relationship Id="rId13" Type="http://schemas.openxmlformats.org/officeDocument/2006/relationships/image" Target="../media/image41.png"/><Relationship Id="rId12" Type="http://schemas.openxmlformats.org/officeDocument/2006/relationships/image" Target="../media/image40.png"/><Relationship Id="rId11" Type="http://schemas.openxmlformats.org/officeDocument/2006/relationships/image" Target="../media/image39.png"/><Relationship Id="rId10" Type="http://schemas.openxmlformats.org/officeDocument/2006/relationships/image" Target="../media/image38.wmf"/><Relationship Id="rId1" Type="http://schemas.openxmlformats.org/officeDocument/2006/relationships/oleObject" Target="../embeddings/oleObject7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image" Target="../media/image45.wmf"/><Relationship Id="rId7" Type="http://schemas.openxmlformats.org/officeDocument/2006/relationships/oleObject" Target="../embeddings/oleObject15.bin"/><Relationship Id="rId6" Type="http://schemas.openxmlformats.org/officeDocument/2006/relationships/oleObject" Target="../embeddings/oleObject14.bin"/><Relationship Id="rId5" Type="http://schemas.openxmlformats.org/officeDocument/2006/relationships/image" Target="../media/image44.png"/><Relationship Id="rId4" Type="http://schemas.openxmlformats.org/officeDocument/2006/relationships/image" Target="../media/image43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42.wmf"/><Relationship Id="rId10" Type="http://schemas.openxmlformats.org/officeDocument/2006/relationships/vmlDrawing" Target="../drawings/vmlDrawing5.vml"/><Relationship Id="rId1" Type="http://schemas.openxmlformats.org/officeDocument/2006/relationships/oleObject" Target="../embeddings/oleObject12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.bin"/><Relationship Id="rId8" Type="http://schemas.openxmlformats.org/officeDocument/2006/relationships/image" Target="../media/image49.wmf"/><Relationship Id="rId7" Type="http://schemas.openxmlformats.org/officeDocument/2006/relationships/oleObject" Target="../embeddings/oleObject19.bin"/><Relationship Id="rId6" Type="http://schemas.openxmlformats.org/officeDocument/2006/relationships/image" Target="../media/image48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7.e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46.wmf"/><Relationship Id="rId19" Type="http://schemas.openxmlformats.org/officeDocument/2006/relationships/vmlDrawing" Target="../drawings/vmlDrawing6.vml"/><Relationship Id="rId18" Type="http://schemas.openxmlformats.org/officeDocument/2006/relationships/slideLayout" Target="../slideLayouts/slideLayout9.xml"/><Relationship Id="rId17" Type="http://schemas.openxmlformats.org/officeDocument/2006/relationships/image" Target="../media/image54.png"/><Relationship Id="rId16" Type="http://schemas.openxmlformats.org/officeDocument/2006/relationships/image" Target="../media/image53.png"/><Relationship Id="rId15" Type="http://schemas.openxmlformats.org/officeDocument/2006/relationships/oleObject" Target="../embeddings/oleObject23.bin"/><Relationship Id="rId14" Type="http://schemas.openxmlformats.org/officeDocument/2006/relationships/image" Target="../media/image52.wmf"/><Relationship Id="rId13" Type="http://schemas.openxmlformats.org/officeDocument/2006/relationships/oleObject" Target="../embeddings/oleObject22.bin"/><Relationship Id="rId12" Type="http://schemas.openxmlformats.org/officeDocument/2006/relationships/image" Target="../media/image51.wmf"/><Relationship Id="rId11" Type="http://schemas.openxmlformats.org/officeDocument/2006/relationships/oleObject" Target="../embeddings/oleObject21.bin"/><Relationship Id="rId10" Type="http://schemas.openxmlformats.org/officeDocument/2006/relationships/image" Target="../media/image50.wmf"/><Relationship Id="rId1" Type="http://schemas.openxmlformats.org/officeDocument/2006/relationships/oleObject" Target="../embeddings/oleObject16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wmf"/><Relationship Id="rId8" Type="http://schemas.openxmlformats.org/officeDocument/2006/relationships/oleObject" Target="../embeddings/oleObject27.bin"/><Relationship Id="rId7" Type="http://schemas.openxmlformats.org/officeDocument/2006/relationships/image" Target="../media/image58.png"/><Relationship Id="rId6" Type="http://schemas.openxmlformats.org/officeDocument/2006/relationships/image" Target="../media/image57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56.emf"/><Relationship Id="rId3" Type="http://schemas.openxmlformats.org/officeDocument/2006/relationships/oleObject" Target="../embeddings/oleObject25.bin"/><Relationship Id="rId2" Type="http://schemas.openxmlformats.org/officeDocument/2006/relationships/image" Target="../media/image55.wmf"/><Relationship Id="rId15" Type="http://schemas.openxmlformats.org/officeDocument/2006/relationships/vmlDrawing" Target="../drawings/vmlDrawing7.vml"/><Relationship Id="rId14" Type="http://schemas.openxmlformats.org/officeDocument/2006/relationships/slideLayout" Target="../slideLayouts/slideLayout10.xml"/><Relationship Id="rId13" Type="http://schemas.openxmlformats.org/officeDocument/2006/relationships/image" Target="../media/image63.png"/><Relationship Id="rId12" Type="http://schemas.openxmlformats.org/officeDocument/2006/relationships/image" Target="../media/image62.png"/><Relationship Id="rId11" Type="http://schemas.openxmlformats.org/officeDocument/2006/relationships/image" Target="../media/image61.png"/><Relationship Id="rId10" Type="http://schemas.openxmlformats.org/officeDocument/2006/relationships/image" Target="../media/image60.png"/><Relationship Id="rId1" Type="http://schemas.openxmlformats.org/officeDocument/2006/relationships/oleObject" Target="../embeddings/oleObject24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.vml"/><Relationship Id="rId7" Type="http://schemas.openxmlformats.org/officeDocument/2006/relationships/slideLayout" Target="../slideLayouts/slideLayout9.x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30.bin"/><Relationship Id="rId3" Type="http://schemas.openxmlformats.org/officeDocument/2006/relationships/oleObject" Target="../embeddings/oleObject29.bin"/><Relationship Id="rId2" Type="http://schemas.openxmlformats.org/officeDocument/2006/relationships/image" Target="../media/image48.emf"/><Relationship Id="rId1" Type="http://schemas.openxmlformats.org/officeDocument/2006/relationships/oleObject" Target="../embeddings/oleObject28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.bin"/><Relationship Id="rId8" Type="http://schemas.openxmlformats.org/officeDocument/2006/relationships/image" Target="../media/image67.wmf"/><Relationship Id="rId7" Type="http://schemas.openxmlformats.org/officeDocument/2006/relationships/oleObject" Target="../embeddings/oleObject35.bin"/><Relationship Id="rId6" Type="http://schemas.openxmlformats.org/officeDocument/2006/relationships/image" Target="../media/image66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65.wmf"/><Relationship Id="rId3" Type="http://schemas.openxmlformats.org/officeDocument/2006/relationships/oleObject" Target="../embeddings/oleObject33.bin"/><Relationship Id="rId2" Type="http://schemas.openxmlformats.org/officeDocument/2006/relationships/image" Target="../media/image64.wmf"/><Relationship Id="rId16" Type="http://schemas.openxmlformats.org/officeDocument/2006/relationships/vmlDrawing" Target="../drawings/vmlDrawing9.vml"/><Relationship Id="rId15" Type="http://schemas.openxmlformats.org/officeDocument/2006/relationships/slideLayout" Target="../slideLayouts/slideLayout11.xml"/><Relationship Id="rId14" Type="http://schemas.openxmlformats.org/officeDocument/2006/relationships/image" Target="../media/image70.wmf"/><Relationship Id="rId13" Type="http://schemas.openxmlformats.org/officeDocument/2006/relationships/oleObject" Target="../embeddings/oleObject38.bin"/><Relationship Id="rId12" Type="http://schemas.openxmlformats.org/officeDocument/2006/relationships/image" Target="../media/image69.wmf"/><Relationship Id="rId11" Type="http://schemas.openxmlformats.org/officeDocument/2006/relationships/oleObject" Target="../embeddings/oleObject37.bin"/><Relationship Id="rId10" Type="http://schemas.openxmlformats.org/officeDocument/2006/relationships/image" Target="../media/image68.wmf"/><Relationship Id="rId1" Type="http://schemas.openxmlformats.org/officeDocument/2006/relationships/oleObject" Target="../embeddings/oleObject32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0.v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wmf"/><Relationship Id="rId1" Type="http://schemas.openxmlformats.org/officeDocument/2006/relationships/oleObject" Target="../embeddings/oleObject39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.bin"/><Relationship Id="rId8" Type="http://schemas.openxmlformats.org/officeDocument/2006/relationships/image" Target="../media/image78.wmf"/><Relationship Id="rId7" Type="http://schemas.openxmlformats.org/officeDocument/2006/relationships/oleObject" Target="../embeddings/oleObject44.bin"/><Relationship Id="rId6" Type="http://schemas.openxmlformats.org/officeDocument/2006/relationships/image" Target="../media/image77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76.wmf"/><Relationship Id="rId3" Type="http://schemas.openxmlformats.org/officeDocument/2006/relationships/oleObject" Target="../embeddings/oleObject42.bin"/><Relationship Id="rId21" Type="http://schemas.openxmlformats.org/officeDocument/2006/relationships/vmlDrawing" Target="../drawings/vmlDrawing11.vml"/><Relationship Id="rId20" Type="http://schemas.openxmlformats.org/officeDocument/2006/relationships/slideLayout" Target="../slideLayouts/slideLayout13.xml"/><Relationship Id="rId2" Type="http://schemas.openxmlformats.org/officeDocument/2006/relationships/image" Target="../media/image75.wmf"/><Relationship Id="rId19" Type="http://schemas.openxmlformats.org/officeDocument/2006/relationships/image" Target="../media/image86.png"/><Relationship Id="rId18" Type="http://schemas.openxmlformats.org/officeDocument/2006/relationships/image" Target="../media/image85.png"/><Relationship Id="rId17" Type="http://schemas.openxmlformats.org/officeDocument/2006/relationships/image" Target="../media/image84.png"/><Relationship Id="rId16" Type="http://schemas.openxmlformats.org/officeDocument/2006/relationships/image" Target="../media/image83.png"/><Relationship Id="rId15" Type="http://schemas.openxmlformats.org/officeDocument/2006/relationships/image" Target="../media/image82.png"/><Relationship Id="rId14" Type="http://schemas.openxmlformats.org/officeDocument/2006/relationships/image" Target="../media/image81.wmf"/><Relationship Id="rId13" Type="http://schemas.openxmlformats.org/officeDocument/2006/relationships/oleObject" Target="../embeddings/oleObject47.bin"/><Relationship Id="rId12" Type="http://schemas.openxmlformats.org/officeDocument/2006/relationships/image" Target="../media/image80.wmf"/><Relationship Id="rId11" Type="http://schemas.openxmlformats.org/officeDocument/2006/relationships/oleObject" Target="../embeddings/oleObject46.bin"/><Relationship Id="rId10" Type="http://schemas.openxmlformats.org/officeDocument/2006/relationships/image" Target="../media/image79.wmf"/><Relationship Id="rId1" Type="http://schemas.openxmlformats.org/officeDocument/2006/relationships/oleObject" Target="../embeddings/oleObject41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1.wmf"/><Relationship Id="rId8" Type="http://schemas.openxmlformats.org/officeDocument/2006/relationships/oleObject" Target="../embeddings/oleObject51.bin"/><Relationship Id="rId7" Type="http://schemas.openxmlformats.org/officeDocument/2006/relationships/image" Target="../media/image90.wmf"/><Relationship Id="rId6" Type="http://schemas.openxmlformats.org/officeDocument/2006/relationships/oleObject" Target="../embeddings/oleObject50.bin"/><Relationship Id="rId5" Type="http://schemas.openxmlformats.org/officeDocument/2006/relationships/image" Target="../media/image89.wmf"/><Relationship Id="rId4" Type="http://schemas.openxmlformats.org/officeDocument/2006/relationships/oleObject" Target="../embeddings/oleObject49.bin"/><Relationship Id="rId3" Type="http://schemas.openxmlformats.org/officeDocument/2006/relationships/image" Target="../media/image88.wmf"/><Relationship Id="rId21" Type="http://schemas.openxmlformats.org/officeDocument/2006/relationships/vmlDrawing" Target="../drawings/vmlDrawing12.vml"/><Relationship Id="rId20" Type="http://schemas.openxmlformats.org/officeDocument/2006/relationships/slideLayout" Target="../slideLayouts/slideLayout2.xml"/><Relationship Id="rId2" Type="http://schemas.openxmlformats.org/officeDocument/2006/relationships/oleObject" Target="../embeddings/oleObject48.bin"/><Relationship Id="rId19" Type="http://schemas.openxmlformats.org/officeDocument/2006/relationships/image" Target="../media/image96.emf"/><Relationship Id="rId18" Type="http://schemas.openxmlformats.org/officeDocument/2006/relationships/oleObject" Target="../embeddings/oleObject56.bin"/><Relationship Id="rId17" Type="http://schemas.openxmlformats.org/officeDocument/2006/relationships/image" Target="../media/image95.emf"/><Relationship Id="rId16" Type="http://schemas.openxmlformats.org/officeDocument/2006/relationships/oleObject" Target="../embeddings/oleObject55.bin"/><Relationship Id="rId15" Type="http://schemas.openxmlformats.org/officeDocument/2006/relationships/image" Target="../media/image94.wmf"/><Relationship Id="rId14" Type="http://schemas.openxmlformats.org/officeDocument/2006/relationships/oleObject" Target="../embeddings/oleObject54.bin"/><Relationship Id="rId13" Type="http://schemas.openxmlformats.org/officeDocument/2006/relationships/image" Target="../media/image93.emf"/><Relationship Id="rId12" Type="http://schemas.openxmlformats.org/officeDocument/2006/relationships/oleObject" Target="../embeddings/oleObject53.bin"/><Relationship Id="rId11" Type="http://schemas.openxmlformats.org/officeDocument/2006/relationships/image" Target="../media/image92.wmf"/><Relationship Id="rId10" Type="http://schemas.openxmlformats.org/officeDocument/2006/relationships/oleObject" Target="../embeddings/oleObject52.bin"/><Relationship Id="rId1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oleObject" Target="../embeddings/oleObject58.bin"/><Relationship Id="rId3" Type="http://schemas.openxmlformats.org/officeDocument/2006/relationships/image" Target="../media/image97.emf"/><Relationship Id="rId2" Type="http://schemas.openxmlformats.org/officeDocument/2006/relationships/oleObject" Target="../embeddings/oleObject57.bin"/><Relationship Id="rId1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3.bin"/><Relationship Id="rId8" Type="http://schemas.openxmlformats.org/officeDocument/2006/relationships/image" Target="../media/image102.emf"/><Relationship Id="rId7" Type="http://schemas.openxmlformats.org/officeDocument/2006/relationships/oleObject" Target="../embeddings/oleObject62.bin"/><Relationship Id="rId6" Type="http://schemas.openxmlformats.org/officeDocument/2006/relationships/image" Target="../media/image101.e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100.emf"/><Relationship Id="rId3" Type="http://schemas.openxmlformats.org/officeDocument/2006/relationships/oleObject" Target="../embeddings/oleObject60.bin"/><Relationship Id="rId20" Type="http://schemas.openxmlformats.org/officeDocument/2006/relationships/vmlDrawing" Target="../drawings/vmlDrawing14.vml"/><Relationship Id="rId2" Type="http://schemas.openxmlformats.org/officeDocument/2006/relationships/image" Target="../media/image99.e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07.emf"/><Relationship Id="rId17" Type="http://schemas.openxmlformats.org/officeDocument/2006/relationships/oleObject" Target="../embeddings/oleObject67.bin"/><Relationship Id="rId16" Type="http://schemas.openxmlformats.org/officeDocument/2006/relationships/image" Target="../media/image106.emf"/><Relationship Id="rId15" Type="http://schemas.openxmlformats.org/officeDocument/2006/relationships/oleObject" Target="../embeddings/oleObject66.bin"/><Relationship Id="rId14" Type="http://schemas.openxmlformats.org/officeDocument/2006/relationships/image" Target="../media/image105.emf"/><Relationship Id="rId13" Type="http://schemas.openxmlformats.org/officeDocument/2006/relationships/oleObject" Target="../embeddings/oleObject65.bin"/><Relationship Id="rId12" Type="http://schemas.openxmlformats.org/officeDocument/2006/relationships/image" Target="../media/image104.emf"/><Relationship Id="rId11" Type="http://schemas.openxmlformats.org/officeDocument/2006/relationships/oleObject" Target="../embeddings/oleObject64.bin"/><Relationship Id="rId10" Type="http://schemas.openxmlformats.org/officeDocument/2006/relationships/image" Target="../media/image103.emf"/><Relationship Id="rId1" Type="http://schemas.openxmlformats.org/officeDocument/2006/relationships/oleObject" Target="../embeddings/oleObject59.bin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2.bin"/><Relationship Id="rId8" Type="http://schemas.openxmlformats.org/officeDocument/2006/relationships/image" Target="../media/image111.emf"/><Relationship Id="rId7" Type="http://schemas.openxmlformats.org/officeDocument/2006/relationships/oleObject" Target="../embeddings/oleObject71.bin"/><Relationship Id="rId6" Type="http://schemas.openxmlformats.org/officeDocument/2006/relationships/image" Target="../media/image110.e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109.emf"/><Relationship Id="rId3" Type="http://schemas.openxmlformats.org/officeDocument/2006/relationships/oleObject" Target="../embeddings/oleObject69.bin"/><Relationship Id="rId20" Type="http://schemas.openxmlformats.org/officeDocument/2006/relationships/vmlDrawing" Target="../drawings/vmlDrawing15.vml"/><Relationship Id="rId2" Type="http://schemas.openxmlformats.org/officeDocument/2006/relationships/image" Target="../media/image108.e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16.emf"/><Relationship Id="rId17" Type="http://schemas.openxmlformats.org/officeDocument/2006/relationships/oleObject" Target="../embeddings/oleObject76.bin"/><Relationship Id="rId16" Type="http://schemas.openxmlformats.org/officeDocument/2006/relationships/image" Target="../media/image115.emf"/><Relationship Id="rId15" Type="http://schemas.openxmlformats.org/officeDocument/2006/relationships/oleObject" Target="../embeddings/oleObject75.bin"/><Relationship Id="rId14" Type="http://schemas.openxmlformats.org/officeDocument/2006/relationships/image" Target="../media/image114.emf"/><Relationship Id="rId13" Type="http://schemas.openxmlformats.org/officeDocument/2006/relationships/oleObject" Target="../embeddings/oleObject74.bin"/><Relationship Id="rId12" Type="http://schemas.openxmlformats.org/officeDocument/2006/relationships/image" Target="../media/image113.emf"/><Relationship Id="rId11" Type="http://schemas.openxmlformats.org/officeDocument/2006/relationships/oleObject" Target="../embeddings/oleObject73.bin"/><Relationship Id="rId10" Type="http://schemas.openxmlformats.org/officeDocument/2006/relationships/image" Target="../media/image112.emf"/><Relationship Id="rId1" Type="http://schemas.openxmlformats.org/officeDocument/2006/relationships/oleObject" Target="../embeddings/oleObject68.bin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6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118.wmf"/><Relationship Id="rId3" Type="http://schemas.openxmlformats.org/officeDocument/2006/relationships/oleObject" Target="../embeddings/oleObject78.bin"/><Relationship Id="rId2" Type="http://schemas.openxmlformats.org/officeDocument/2006/relationships/image" Target="../media/image117.wmf"/><Relationship Id="rId1" Type="http://schemas.openxmlformats.org/officeDocument/2006/relationships/oleObject" Target="../embeddings/oleObject77.bin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3.wmf"/><Relationship Id="rId8" Type="http://schemas.openxmlformats.org/officeDocument/2006/relationships/oleObject" Target="../embeddings/oleObject82.bin"/><Relationship Id="rId7" Type="http://schemas.openxmlformats.org/officeDocument/2006/relationships/image" Target="../media/image122.wmf"/><Relationship Id="rId6" Type="http://schemas.openxmlformats.org/officeDocument/2006/relationships/oleObject" Target="../embeddings/oleObject81.bin"/><Relationship Id="rId5" Type="http://schemas.openxmlformats.org/officeDocument/2006/relationships/image" Target="../media/image121.png"/><Relationship Id="rId4" Type="http://schemas.openxmlformats.org/officeDocument/2006/relationships/image" Target="../media/image120.wmf"/><Relationship Id="rId3" Type="http://schemas.openxmlformats.org/officeDocument/2006/relationships/oleObject" Target="../embeddings/oleObject80.bin"/><Relationship Id="rId2" Type="http://schemas.openxmlformats.org/officeDocument/2006/relationships/image" Target="../media/image119.wmf"/><Relationship Id="rId13" Type="http://schemas.openxmlformats.org/officeDocument/2006/relationships/vmlDrawing" Target="../drawings/vmlDrawing17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24.wmf"/><Relationship Id="rId10" Type="http://schemas.openxmlformats.org/officeDocument/2006/relationships/oleObject" Target="../embeddings/oleObject83.bin"/><Relationship Id="rId1" Type="http://schemas.openxmlformats.org/officeDocument/2006/relationships/oleObject" Target="../embeddings/oleObject79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5.wmf"/><Relationship Id="rId1" Type="http://schemas.openxmlformats.org/officeDocument/2006/relationships/oleObject" Target="../embeddings/oleObject84.bin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9.bin"/><Relationship Id="rId8" Type="http://schemas.openxmlformats.org/officeDocument/2006/relationships/image" Target="../media/image129.wmf"/><Relationship Id="rId7" Type="http://schemas.openxmlformats.org/officeDocument/2006/relationships/oleObject" Target="../embeddings/oleObject88.bin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127.wmf"/><Relationship Id="rId3" Type="http://schemas.openxmlformats.org/officeDocument/2006/relationships/oleObject" Target="../embeddings/oleObject86.bin"/><Relationship Id="rId2" Type="http://schemas.openxmlformats.org/officeDocument/2006/relationships/image" Target="../media/image126.wmf"/><Relationship Id="rId16" Type="http://schemas.openxmlformats.org/officeDocument/2006/relationships/vmlDrawing" Target="../drawings/vmlDrawing19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32.wmf"/><Relationship Id="rId13" Type="http://schemas.openxmlformats.org/officeDocument/2006/relationships/oleObject" Target="../embeddings/oleObject91.bin"/><Relationship Id="rId12" Type="http://schemas.openxmlformats.org/officeDocument/2006/relationships/image" Target="../media/image131.wmf"/><Relationship Id="rId11" Type="http://schemas.openxmlformats.org/officeDocument/2006/relationships/oleObject" Target="../embeddings/oleObject90.bin"/><Relationship Id="rId10" Type="http://schemas.openxmlformats.org/officeDocument/2006/relationships/image" Target="../media/image130.wmf"/><Relationship Id="rId1" Type="http://schemas.openxmlformats.org/officeDocument/2006/relationships/oleObject" Target="../embeddings/oleObject85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6.wmf"/><Relationship Id="rId8" Type="http://schemas.openxmlformats.org/officeDocument/2006/relationships/oleObject" Target="../embeddings/oleObject95.bin"/><Relationship Id="rId7" Type="http://schemas.openxmlformats.org/officeDocument/2006/relationships/image" Target="../media/image135.wmf"/><Relationship Id="rId6" Type="http://schemas.openxmlformats.org/officeDocument/2006/relationships/oleObject" Target="../embeddings/oleObject94.bin"/><Relationship Id="rId5" Type="http://schemas.openxmlformats.org/officeDocument/2006/relationships/image" Target="../media/image87.png"/><Relationship Id="rId4" Type="http://schemas.openxmlformats.org/officeDocument/2006/relationships/image" Target="../media/image134.wmf"/><Relationship Id="rId3" Type="http://schemas.openxmlformats.org/officeDocument/2006/relationships/oleObject" Target="../embeddings/oleObject93.bin"/><Relationship Id="rId2" Type="http://schemas.openxmlformats.org/officeDocument/2006/relationships/image" Target="../media/image133.wmf"/><Relationship Id="rId17" Type="http://schemas.openxmlformats.org/officeDocument/2006/relationships/vmlDrawing" Target="../drawings/vmlDrawing20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39.wmf"/><Relationship Id="rId14" Type="http://schemas.openxmlformats.org/officeDocument/2006/relationships/oleObject" Target="../embeddings/oleObject98.bin"/><Relationship Id="rId13" Type="http://schemas.openxmlformats.org/officeDocument/2006/relationships/image" Target="../media/image138.wmf"/><Relationship Id="rId12" Type="http://schemas.openxmlformats.org/officeDocument/2006/relationships/oleObject" Target="../embeddings/oleObject97.bin"/><Relationship Id="rId11" Type="http://schemas.openxmlformats.org/officeDocument/2006/relationships/image" Target="../media/image137.wmf"/><Relationship Id="rId10" Type="http://schemas.openxmlformats.org/officeDocument/2006/relationships/oleObject" Target="../embeddings/oleObject96.bin"/><Relationship Id="rId1" Type="http://schemas.openxmlformats.org/officeDocument/2006/relationships/oleObject" Target="../embeddings/oleObject92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1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7.png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141.wmf"/><Relationship Id="rId3" Type="http://schemas.openxmlformats.org/officeDocument/2006/relationships/oleObject" Target="../embeddings/oleObject100.bin"/><Relationship Id="rId2" Type="http://schemas.openxmlformats.org/officeDocument/2006/relationships/image" Target="../media/image140.wmf"/><Relationship Id="rId1" Type="http://schemas.openxmlformats.org/officeDocument/2006/relationships/oleObject" Target="../embeddings/oleObject99.bin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6.wmf"/><Relationship Id="rId7" Type="http://schemas.openxmlformats.org/officeDocument/2006/relationships/oleObject" Target="../embeddings/oleObject105.bin"/><Relationship Id="rId6" Type="http://schemas.openxmlformats.org/officeDocument/2006/relationships/image" Target="../media/image145.w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144.wmf"/><Relationship Id="rId3" Type="http://schemas.openxmlformats.org/officeDocument/2006/relationships/oleObject" Target="../embeddings/oleObject103.bin"/><Relationship Id="rId2" Type="http://schemas.openxmlformats.org/officeDocument/2006/relationships/image" Target="../media/image143.wmf"/><Relationship Id="rId10" Type="http://schemas.openxmlformats.org/officeDocument/2006/relationships/vmlDrawing" Target="../drawings/vmlDrawing22.vml"/><Relationship Id="rId1" Type="http://schemas.openxmlformats.org/officeDocument/2006/relationships/oleObject" Target="../embeddings/oleObject102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9.bin"/><Relationship Id="rId8" Type="http://schemas.openxmlformats.org/officeDocument/2006/relationships/image" Target="../media/image150.wmf"/><Relationship Id="rId7" Type="http://schemas.openxmlformats.org/officeDocument/2006/relationships/oleObject" Target="../embeddings/oleObject108.bin"/><Relationship Id="rId6" Type="http://schemas.openxmlformats.org/officeDocument/2006/relationships/image" Target="../media/image88.wmf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149.png"/><Relationship Id="rId3" Type="http://schemas.openxmlformats.org/officeDocument/2006/relationships/image" Target="../media/image148.png"/><Relationship Id="rId2" Type="http://schemas.openxmlformats.org/officeDocument/2006/relationships/image" Target="../media/image147.wmf"/><Relationship Id="rId16" Type="http://schemas.openxmlformats.org/officeDocument/2006/relationships/vmlDrawing" Target="../drawings/vmlDrawing23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53.wmf"/><Relationship Id="rId13" Type="http://schemas.openxmlformats.org/officeDocument/2006/relationships/oleObject" Target="../embeddings/oleObject111.bin"/><Relationship Id="rId12" Type="http://schemas.openxmlformats.org/officeDocument/2006/relationships/image" Target="../media/image152.emf"/><Relationship Id="rId11" Type="http://schemas.openxmlformats.org/officeDocument/2006/relationships/oleObject" Target="../embeddings/oleObject110.bin"/><Relationship Id="rId10" Type="http://schemas.openxmlformats.org/officeDocument/2006/relationships/image" Target="../media/image151.wmf"/><Relationship Id="rId1" Type="http://schemas.openxmlformats.org/officeDocument/2006/relationships/oleObject" Target="../embeddings/oleObject106.bin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png"/><Relationship Id="rId8" Type="http://schemas.openxmlformats.org/officeDocument/2006/relationships/image" Target="../media/image157.wmf"/><Relationship Id="rId7" Type="http://schemas.openxmlformats.org/officeDocument/2006/relationships/oleObject" Target="../embeddings/oleObject115.bin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155.wmf"/><Relationship Id="rId3" Type="http://schemas.openxmlformats.org/officeDocument/2006/relationships/oleObject" Target="../embeddings/oleObject113.bin"/><Relationship Id="rId23" Type="http://schemas.openxmlformats.org/officeDocument/2006/relationships/vmlDrawing" Target="../drawings/vmlDrawing24.v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163.wmf"/><Relationship Id="rId20" Type="http://schemas.openxmlformats.org/officeDocument/2006/relationships/oleObject" Target="../embeddings/oleObject121.bin"/><Relationship Id="rId2" Type="http://schemas.openxmlformats.org/officeDocument/2006/relationships/image" Target="../media/image154.wmf"/><Relationship Id="rId19" Type="http://schemas.openxmlformats.org/officeDocument/2006/relationships/image" Target="../media/image162.wmf"/><Relationship Id="rId18" Type="http://schemas.openxmlformats.org/officeDocument/2006/relationships/oleObject" Target="../embeddings/oleObject120.bin"/><Relationship Id="rId17" Type="http://schemas.openxmlformats.org/officeDocument/2006/relationships/image" Target="../media/image161.wmf"/><Relationship Id="rId16" Type="http://schemas.openxmlformats.org/officeDocument/2006/relationships/oleObject" Target="../embeddings/oleObject119.bin"/><Relationship Id="rId15" Type="http://schemas.openxmlformats.org/officeDocument/2006/relationships/image" Target="../media/image160.wmf"/><Relationship Id="rId14" Type="http://schemas.openxmlformats.org/officeDocument/2006/relationships/oleObject" Target="../embeddings/oleObject118.bin"/><Relationship Id="rId13" Type="http://schemas.openxmlformats.org/officeDocument/2006/relationships/image" Target="../media/image159.wmf"/><Relationship Id="rId12" Type="http://schemas.openxmlformats.org/officeDocument/2006/relationships/oleObject" Target="../embeddings/oleObject117.bin"/><Relationship Id="rId11" Type="http://schemas.openxmlformats.org/officeDocument/2006/relationships/image" Target="../media/image158.wmf"/><Relationship Id="rId10" Type="http://schemas.openxmlformats.org/officeDocument/2006/relationships/oleObject" Target="../embeddings/oleObject116.bin"/><Relationship Id="rId1" Type="http://schemas.openxmlformats.org/officeDocument/2006/relationships/oleObject" Target="../embeddings/oleObject112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8.png"/><Relationship Id="rId8" Type="http://schemas.openxmlformats.org/officeDocument/2006/relationships/image" Target="../media/image167.wmf"/><Relationship Id="rId7" Type="http://schemas.openxmlformats.org/officeDocument/2006/relationships/oleObject" Target="../embeddings/oleObject125.bin"/><Relationship Id="rId6" Type="http://schemas.openxmlformats.org/officeDocument/2006/relationships/image" Target="../media/image166.wmf"/><Relationship Id="rId5" Type="http://schemas.openxmlformats.org/officeDocument/2006/relationships/oleObject" Target="../embeddings/oleObject124.bin"/><Relationship Id="rId4" Type="http://schemas.openxmlformats.org/officeDocument/2006/relationships/image" Target="../media/image165.wmf"/><Relationship Id="rId3" Type="http://schemas.openxmlformats.org/officeDocument/2006/relationships/oleObject" Target="../embeddings/oleObject123.bin"/><Relationship Id="rId2" Type="http://schemas.openxmlformats.org/officeDocument/2006/relationships/image" Target="../media/image164.wmf"/><Relationship Id="rId15" Type="http://schemas.openxmlformats.org/officeDocument/2006/relationships/vmlDrawing" Target="../drawings/vmlDrawing25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70.wmf"/><Relationship Id="rId12" Type="http://schemas.openxmlformats.org/officeDocument/2006/relationships/oleObject" Target="../embeddings/oleObject127.bin"/><Relationship Id="rId11" Type="http://schemas.openxmlformats.org/officeDocument/2006/relationships/image" Target="../media/image169.wmf"/><Relationship Id="rId10" Type="http://schemas.openxmlformats.org/officeDocument/2006/relationships/oleObject" Target="../embeddings/oleObject126.bin"/><Relationship Id="rId1" Type="http://schemas.openxmlformats.org/officeDocument/2006/relationships/oleObject" Target="../embeddings/oleObject122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2.bin"/><Relationship Id="rId8" Type="http://schemas.openxmlformats.org/officeDocument/2006/relationships/image" Target="../media/image176.wmf"/><Relationship Id="rId7" Type="http://schemas.openxmlformats.org/officeDocument/2006/relationships/oleObject" Target="../embeddings/oleObject131.bin"/><Relationship Id="rId6" Type="http://schemas.openxmlformats.org/officeDocument/2006/relationships/image" Target="../media/image175.wmf"/><Relationship Id="rId5" Type="http://schemas.openxmlformats.org/officeDocument/2006/relationships/oleObject" Target="../embeddings/oleObject130.bin"/><Relationship Id="rId4" Type="http://schemas.openxmlformats.org/officeDocument/2006/relationships/image" Target="../media/image174.wmf"/><Relationship Id="rId3" Type="http://schemas.openxmlformats.org/officeDocument/2006/relationships/oleObject" Target="../embeddings/oleObject129.bin"/><Relationship Id="rId2" Type="http://schemas.openxmlformats.org/officeDocument/2006/relationships/image" Target="../media/image173.emf"/><Relationship Id="rId15" Type="http://schemas.openxmlformats.org/officeDocument/2006/relationships/vmlDrawing" Target="../drawings/vmlDrawing26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79.png"/><Relationship Id="rId12" Type="http://schemas.openxmlformats.org/officeDocument/2006/relationships/image" Target="../media/image178.wmf"/><Relationship Id="rId11" Type="http://schemas.openxmlformats.org/officeDocument/2006/relationships/oleObject" Target="../embeddings/oleObject133.bin"/><Relationship Id="rId10" Type="http://schemas.openxmlformats.org/officeDocument/2006/relationships/image" Target="../media/image177.wmf"/><Relationship Id="rId1" Type="http://schemas.openxmlformats.org/officeDocument/2006/relationships/oleObject" Target="../embeddings/oleObject128.bin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3.wmf"/><Relationship Id="rId7" Type="http://schemas.openxmlformats.org/officeDocument/2006/relationships/oleObject" Target="../embeddings/oleObject136.bin"/><Relationship Id="rId6" Type="http://schemas.openxmlformats.org/officeDocument/2006/relationships/image" Target="../media/image182.wmf"/><Relationship Id="rId5" Type="http://schemas.openxmlformats.org/officeDocument/2006/relationships/oleObject" Target="../embeddings/oleObject135.bin"/><Relationship Id="rId4" Type="http://schemas.openxmlformats.org/officeDocument/2006/relationships/image" Target="../media/image181.emf"/><Relationship Id="rId3" Type="http://schemas.openxmlformats.org/officeDocument/2006/relationships/package" Target="../embeddings/Document1.docx"/><Relationship Id="rId2" Type="http://schemas.openxmlformats.org/officeDocument/2006/relationships/image" Target="../media/image180.emf"/><Relationship Id="rId10" Type="http://schemas.openxmlformats.org/officeDocument/2006/relationships/vmlDrawing" Target="../drawings/vmlDrawing27.vml"/><Relationship Id="rId1" Type="http://schemas.openxmlformats.org/officeDocument/2006/relationships/oleObject" Target="../embeddings/oleObject134.bin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1.bin"/><Relationship Id="rId8" Type="http://schemas.openxmlformats.org/officeDocument/2006/relationships/image" Target="../media/image177.wmf"/><Relationship Id="rId7" Type="http://schemas.openxmlformats.org/officeDocument/2006/relationships/oleObject" Target="../embeddings/oleObject140.bin"/><Relationship Id="rId6" Type="http://schemas.openxmlformats.org/officeDocument/2006/relationships/image" Target="../media/image176.wmf"/><Relationship Id="rId5" Type="http://schemas.openxmlformats.org/officeDocument/2006/relationships/oleObject" Target="../embeddings/oleObject139.bin"/><Relationship Id="rId4" Type="http://schemas.openxmlformats.org/officeDocument/2006/relationships/image" Target="../media/image175.wmf"/><Relationship Id="rId3" Type="http://schemas.openxmlformats.org/officeDocument/2006/relationships/oleObject" Target="../embeddings/oleObject138.bin"/><Relationship Id="rId2" Type="http://schemas.openxmlformats.org/officeDocument/2006/relationships/image" Target="../media/image174.wmf"/><Relationship Id="rId12" Type="http://schemas.openxmlformats.org/officeDocument/2006/relationships/vmlDrawing" Target="../drawings/vmlDrawing28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78.wmf"/><Relationship Id="rId1" Type="http://schemas.openxmlformats.org/officeDocument/2006/relationships/oleObject" Target="../embeddings/oleObject137.bin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6.bin"/><Relationship Id="rId8" Type="http://schemas.openxmlformats.org/officeDocument/2006/relationships/image" Target="../media/image187.wmf"/><Relationship Id="rId7" Type="http://schemas.openxmlformats.org/officeDocument/2006/relationships/oleObject" Target="../embeddings/oleObject145.bin"/><Relationship Id="rId6" Type="http://schemas.openxmlformats.org/officeDocument/2006/relationships/image" Target="../media/image186.wmf"/><Relationship Id="rId5" Type="http://schemas.openxmlformats.org/officeDocument/2006/relationships/oleObject" Target="../embeddings/oleObject144.bin"/><Relationship Id="rId4" Type="http://schemas.openxmlformats.org/officeDocument/2006/relationships/image" Target="../media/image185.wmf"/><Relationship Id="rId3" Type="http://schemas.openxmlformats.org/officeDocument/2006/relationships/oleObject" Target="../embeddings/oleObject143.bin"/><Relationship Id="rId2" Type="http://schemas.openxmlformats.org/officeDocument/2006/relationships/image" Target="../media/image184.wmf"/><Relationship Id="rId12" Type="http://schemas.openxmlformats.org/officeDocument/2006/relationships/vmlDrawing" Target="../drawings/vmlDrawing29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88.wmf"/><Relationship Id="rId1" Type="http://schemas.openxmlformats.org/officeDocument/2006/relationships/oleObject" Target="../embeddings/oleObject142.bin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1.bin"/><Relationship Id="rId8" Type="http://schemas.openxmlformats.org/officeDocument/2006/relationships/image" Target="../media/image192.wmf"/><Relationship Id="rId7" Type="http://schemas.openxmlformats.org/officeDocument/2006/relationships/oleObject" Target="../embeddings/oleObject150.bin"/><Relationship Id="rId6" Type="http://schemas.openxmlformats.org/officeDocument/2006/relationships/image" Target="../media/image191.wmf"/><Relationship Id="rId5" Type="http://schemas.openxmlformats.org/officeDocument/2006/relationships/oleObject" Target="../embeddings/oleObject149.bin"/><Relationship Id="rId4" Type="http://schemas.openxmlformats.org/officeDocument/2006/relationships/image" Target="../media/image190.wmf"/><Relationship Id="rId3" Type="http://schemas.openxmlformats.org/officeDocument/2006/relationships/oleObject" Target="../embeddings/oleObject148.bin"/><Relationship Id="rId2" Type="http://schemas.openxmlformats.org/officeDocument/2006/relationships/image" Target="../media/image189.wmf"/><Relationship Id="rId19" Type="http://schemas.openxmlformats.org/officeDocument/2006/relationships/vmlDrawing" Target="../drawings/vmlDrawing30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196.wmf"/><Relationship Id="rId16" Type="http://schemas.openxmlformats.org/officeDocument/2006/relationships/oleObject" Target="../embeddings/oleObject155.bin"/><Relationship Id="rId15" Type="http://schemas.openxmlformats.org/officeDocument/2006/relationships/image" Target="../media/image195.wmf"/><Relationship Id="rId14" Type="http://schemas.openxmlformats.org/officeDocument/2006/relationships/oleObject" Target="../embeddings/oleObject154.bin"/><Relationship Id="rId13" Type="http://schemas.openxmlformats.org/officeDocument/2006/relationships/image" Target="../media/image194.wmf"/><Relationship Id="rId12" Type="http://schemas.openxmlformats.org/officeDocument/2006/relationships/oleObject" Target="../embeddings/oleObject153.bin"/><Relationship Id="rId11" Type="http://schemas.openxmlformats.org/officeDocument/2006/relationships/oleObject" Target="../embeddings/oleObject152.bin"/><Relationship Id="rId10" Type="http://schemas.openxmlformats.org/officeDocument/2006/relationships/image" Target="../media/image193.wmf"/><Relationship Id="rId1" Type="http://schemas.openxmlformats.org/officeDocument/2006/relationships/oleObject" Target="../embeddings/oleObject147.bin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0.bin"/><Relationship Id="rId8" Type="http://schemas.openxmlformats.org/officeDocument/2006/relationships/image" Target="../media/image200.wmf"/><Relationship Id="rId7" Type="http://schemas.openxmlformats.org/officeDocument/2006/relationships/oleObject" Target="../embeddings/oleObject159.bin"/><Relationship Id="rId6" Type="http://schemas.openxmlformats.org/officeDocument/2006/relationships/image" Target="../media/image199.wmf"/><Relationship Id="rId5" Type="http://schemas.openxmlformats.org/officeDocument/2006/relationships/oleObject" Target="../embeddings/oleObject158.bin"/><Relationship Id="rId4" Type="http://schemas.openxmlformats.org/officeDocument/2006/relationships/image" Target="../media/image198.wmf"/><Relationship Id="rId3" Type="http://schemas.openxmlformats.org/officeDocument/2006/relationships/oleObject" Target="../embeddings/oleObject157.bin"/><Relationship Id="rId22" Type="http://schemas.openxmlformats.org/officeDocument/2006/relationships/vmlDrawing" Target="../drawings/vmlDrawing31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06.wmf"/><Relationship Id="rId2" Type="http://schemas.openxmlformats.org/officeDocument/2006/relationships/image" Target="../media/image197.wmf"/><Relationship Id="rId19" Type="http://schemas.openxmlformats.org/officeDocument/2006/relationships/oleObject" Target="../embeddings/oleObject165.bin"/><Relationship Id="rId18" Type="http://schemas.openxmlformats.org/officeDocument/2006/relationships/image" Target="../media/image205.wmf"/><Relationship Id="rId17" Type="http://schemas.openxmlformats.org/officeDocument/2006/relationships/oleObject" Target="../embeddings/oleObject164.bin"/><Relationship Id="rId16" Type="http://schemas.openxmlformats.org/officeDocument/2006/relationships/image" Target="../media/image204.wmf"/><Relationship Id="rId15" Type="http://schemas.openxmlformats.org/officeDocument/2006/relationships/oleObject" Target="../embeddings/oleObject163.bin"/><Relationship Id="rId14" Type="http://schemas.openxmlformats.org/officeDocument/2006/relationships/image" Target="../media/image203.emf"/><Relationship Id="rId13" Type="http://schemas.openxmlformats.org/officeDocument/2006/relationships/oleObject" Target="../embeddings/oleObject162.bin"/><Relationship Id="rId12" Type="http://schemas.openxmlformats.org/officeDocument/2006/relationships/image" Target="../media/image202.emf"/><Relationship Id="rId11" Type="http://schemas.openxmlformats.org/officeDocument/2006/relationships/oleObject" Target="../embeddings/oleObject161.bin"/><Relationship Id="rId10" Type="http://schemas.openxmlformats.org/officeDocument/2006/relationships/image" Target="../media/image201.emf"/><Relationship Id="rId1" Type="http://schemas.openxmlformats.org/officeDocument/2006/relationships/oleObject" Target="../embeddings/oleObject156.bin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14.png"/><Relationship Id="rId7" Type="http://schemas.openxmlformats.org/officeDocument/2006/relationships/image" Target="../media/image213.png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image" Target="../media/image20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6.png"/><Relationship Id="rId1" Type="http://schemas.openxmlformats.org/officeDocument/2006/relationships/image" Target="../media/image21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0.emf"/><Relationship Id="rId8" Type="http://schemas.openxmlformats.org/officeDocument/2006/relationships/oleObject" Target="../embeddings/oleObject170.bin"/><Relationship Id="rId7" Type="http://schemas.openxmlformats.org/officeDocument/2006/relationships/oleObject" Target="../embeddings/oleObject169.bin"/><Relationship Id="rId6" Type="http://schemas.openxmlformats.org/officeDocument/2006/relationships/image" Target="../media/image219.emf"/><Relationship Id="rId5" Type="http://schemas.openxmlformats.org/officeDocument/2006/relationships/oleObject" Target="../embeddings/oleObject168.bin"/><Relationship Id="rId4" Type="http://schemas.openxmlformats.org/officeDocument/2006/relationships/image" Target="../media/image218.wmf"/><Relationship Id="rId3" Type="http://schemas.openxmlformats.org/officeDocument/2006/relationships/oleObject" Target="../embeddings/oleObject167.bin"/><Relationship Id="rId2" Type="http://schemas.openxmlformats.org/officeDocument/2006/relationships/image" Target="../media/image217.wmf"/><Relationship Id="rId14" Type="http://schemas.openxmlformats.org/officeDocument/2006/relationships/vmlDrawing" Target="../drawings/vmlDrawing32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22.emf"/><Relationship Id="rId11" Type="http://schemas.openxmlformats.org/officeDocument/2006/relationships/oleObject" Target="../embeddings/oleObject171.bin"/><Relationship Id="rId10" Type="http://schemas.openxmlformats.org/officeDocument/2006/relationships/image" Target="../media/image221.png"/><Relationship Id="rId1" Type="http://schemas.openxmlformats.org/officeDocument/2006/relationships/oleObject" Target="../embeddings/oleObject166.bin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6.bin"/><Relationship Id="rId8" Type="http://schemas.openxmlformats.org/officeDocument/2006/relationships/image" Target="../media/image226.wmf"/><Relationship Id="rId7" Type="http://schemas.openxmlformats.org/officeDocument/2006/relationships/oleObject" Target="../embeddings/oleObject175.bin"/><Relationship Id="rId6" Type="http://schemas.openxmlformats.org/officeDocument/2006/relationships/image" Target="../media/image225.wmf"/><Relationship Id="rId5" Type="http://schemas.openxmlformats.org/officeDocument/2006/relationships/oleObject" Target="../embeddings/oleObject174.bin"/><Relationship Id="rId4" Type="http://schemas.openxmlformats.org/officeDocument/2006/relationships/image" Target="../media/image224.wmf"/><Relationship Id="rId3" Type="http://schemas.openxmlformats.org/officeDocument/2006/relationships/oleObject" Target="../embeddings/oleObject173.bin"/><Relationship Id="rId2" Type="http://schemas.openxmlformats.org/officeDocument/2006/relationships/image" Target="../media/image223.wmf"/><Relationship Id="rId14" Type="http://schemas.openxmlformats.org/officeDocument/2006/relationships/vmlDrawing" Target="../drawings/vmlDrawing33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28.wmf"/><Relationship Id="rId11" Type="http://schemas.openxmlformats.org/officeDocument/2006/relationships/oleObject" Target="../embeddings/oleObject177.bin"/><Relationship Id="rId10" Type="http://schemas.openxmlformats.org/officeDocument/2006/relationships/image" Target="../media/image227.wmf"/><Relationship Id="rId1" Type="http://schemas.openxmlformats.org/officeDocument/2006/relationships/oleObject" Target="../embeddings/oleObject172.bin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2.bin"/><Relationship Id="rId8" Type="http://schemas.openxmlformats.org/officeDocument/2006/relationships/image" Target="../media/image232.wmf"/><Relationship Id="rId7" Type="http://schemas.openxmlformats.org/officeDocument/2006/relationships/oleObject" Target="../embeddings/oleObject181.bin"/><Relationship Id="rId6" Type="http://schemas.openxmlformats.org/officeDocument/2006/relationships/image" Target="../media/image231.wmf"/><Relationship Id="rId5" Type="http://schemas.openxmlformats.org/officeDocument/2006/relationships/oleObject" Target="../embeddings/oleObject180.bin"/><Relationship Id="rId4" Type="http://schemas.openxmlformats.org/officeDocument/2006/relationships/image" Target="../media/image230.wmf"/><Relationship Id="rId3" Type="http://schemas.openxmlformats.org/officeDocument/2006/relationships/oleObject" Target="../embeddings/oleObject179.bin"/><Relationship Id="rId2" Type="http://schemas.openxmlformats.org/officeDocument/2006/relationships/image" Target="../media/image229.wmf"/><Relationship Id="rId16" Type="http://schemas.openxmlformats.org/officeDocument/2006/relationships/vmlDrawing" Target="../drawings/vmlDrawing34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35.wmf"/><Relationship Id="rId13" Type="http://schemas.openxmlformats.org/officeDocument/2006/relationships/oleObject" Target="../embeddings/oleObject184.bin"/><Relationship Id="rId12" Type="http://schemas.openxmlformats.org/officeDocument/2006/relationships/image" Target="../media/image234.wmf"/><Relationship Id="rId11" Type="http://schemas.openxmlformats.org/officeDocument/2006/relationships/oleObject" Target="../embeddings/oleObject183.bin"/><Relationship Id="rId10" Type="http://schemas.openxmlformats.org/officeDocument/2006/relationships/image" Target="../media/image233.wmf"/><Relationship Id="rId1" Type="http://schemas.openxmlformats.org/officeDocument/2006/relationships/oleObject" Target="../embeddings/oleObject178.bin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39.wmf"/><Relationship Id="rId7" Type="http://schemas.openxmlformats.org/officeDocument/2006/relationships/oleObject" Target="../embeddings/oleObject188.bin"/><Relationship Id="rId6" Type="http://schemas.openxmlformats.org/officeDocument/2006/relationships/image" Target="../media/image238.wmf"/><Relationship Id="rId5" Type="http://schemas.openxmlformats.org/officeDocument/2006/relationships/oleObject" Target="../embeddings/oleObject187.bin"/><Relationship Id="rId4" Type="http://schemas.openxmlformats.org/officeDocument/2006/relationships/image" Target="../media/image237.wmf"/><Relationship Id="rId3" Type="http://schemas.openxmlformats.org/officeDocument/2006/relationships/oleObject" Target="../embeddings/oleObject186.bin"/><Relationship Id="rId2" Type="http://schemas.openxmlformats.org/officeDocument/2006/relationships/image" Target="../media/image236.wmf"/><Relationship Id="rId10" Type="http://schemas.openxmlformats.org/officeDocument/2006/relationships/vmlDrawing" Target="../drawings/vmlDrawing35.vml"/><Relationship Id="rId1" Type="http://schemas.openxmlformats.org/officeDocument/2006/relationships/oleObject" Target="../embeddings/oleObject185.bin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6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6" Type="http://schemas.openxmlformats.org/officeDocument/2006/relationships/image" Target="../media/image242.wmf"/><Relationship Id="rId5" Type="http://schemas.openxmlformats.org/officeDocument/2006/relationships/oleObject" Target="../embeddings/oleObject191.bin"/><Relationship Id="rId4" Type="http://schemas.openxmlformats.org/officeDocument/2006/relationships/image" Target="../media/image241.wmf"/><Relationship Id="rId3" Type="http://schemas.openxmlformats.org/officeDocument/2006/relationships/oleObject" Target="../embeddings/oleObject190.bin"/><Relationship Id="rId2" Type="http://schemas.openxmlformats.org/officeDocument/2006/relationships/image" Target="../media/image240.wmf"/><Relationship Id="rId1" Type="http://schemas.openxmlformats.org/officeDocument/2006/relationships/oleObject" Target="../embeddings/oleObject189.bin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6.bin"/><Relationship Id="rId8" Type="http://schemas.openxmlformats.org/officeDocument/2006/relationships/image" Target="../media/image246.wmf"/><Relationship Id="rId7" Type="http://schemas.openxmlformats.org/officeDocument/2006/relationships/oleObject" Target="../embeddings/oleObject195.bin"/><Relationship Id="rId6" Type="http://schemas.openxmlformats.org/officeDocument/2006/relationships/image" Target="../media/image245.wmf"/><Relationship Id="rId5" Type="http://schemas.openxmlformats.org/officeDocument/2006/relationships/oleObject" Target="../embeddings/oleObject194.bin"/><Relationship Id="rId4" Type="http://schemas.openxmlformats.org/officeDocument/2006/relationships/image" Target="../media/image244.wmf"/><Relationship Id="rId3" Type="http://schemas.openxmlformats.org/officeDocument/2006/relationships/oleObject" Target="../embeddings/oleObject193.bin"/><Relationship Id="rId2" Type="http://schemas.openxmlformats.org/officeDocument/2006/relationships/image" Target="../media/image243.wmf"/><Relationship Id="rId17" Type="http://schemas.openxmlformats.org/officeDocument/2006/relationships/vmlDrawing" Target="../drawings/vmlDrawing37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49.png"/><Relationship Id="rId14" Type="http://schemas.openxmlformats.org/officeDocument/2006/relationships/image" Target="../media/image248.wmf"/><Relationship Id="rId13" Type="http://schemas.openxmlformats.org/officeDocument/2006/relationships/oleObject" Target="../embeddings/oleObject198.bin"/><Relationship Id="rId12" Type="http://schemas.openxmlformats.org/officeDocument/2006/relationships/image" Target="../media/image234.wmf"/><Relationship Id="rId11" Type="http://schemas.openxmlformats.org/officeDocument/2006/relationships/oleObject" Target="../embeddings/oleObject197.bin"/><Relationship Id="rId10" Type="http://schemas.openxmlformats.org/officeDocument/2006/relationships/image" Target="../media/image247.emf"/><Relationship Id="rId1" Type="http://schemas.openxmlformats.org/officeDocument/2006/relationships/oleObject" Target="../embeddings/oleObject192.bin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3.bin"/><Relationship Id="rId8" Type="http://schemas.openxmlformats.org/officeDocument/2006/relationships/image" Target="../media/image253.wmf"/><Relationship Id="rId7" Type="http://schemas.openxmlformats.org/officeDocument/2006/relationships/oleObject" Target="../embeddings/oleObject202.bin"/><Relationship Id="rId6" Type="http://schemas.openxmlformats.org/officeDocument/2006/relationships/image" Target="../media/image252.wmf"/><Relationship Id="rId5" Type="http://schemas.openxmlformats.org/officeDocument/2006/relationships/oleObject" Target="../embeddings/oleObject201.bin"/><Relationship Id="rId4" Type="http://schemas.openxmlformats.org/officeDocument/2006/relationships/image" Target="../media/image251.wmf"/><Relationship Id="rId3" Type="http://schemas.openxmlformats.org/officeDocument/2006/relationships/oleObject" Target="../embeddings/oleObject200.bin"/><Relationship Id="rId2" Type="http://schemas.openxmlformats.org/officeDocument/2006/relationships/image" Target="../media/image250.wmf"/><Relationship Id="rId18" Type="http://schemas.openxmlformats.org/officeDocument/2006/relationships/vmlDrawing" Target="../drawings/vmlDrawing38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57.wmf"/><Relationship Id="rId15" Type="http://schemas.openxmlformats.org/officeDocument/2006/relationships/oleObject" Target="../embeddings/oleObject206.bin"/><Relationship Id="rId14" Type="http://schemas.openxmlformats.org/officeDocument/2006/relationships/image" Target="../media/image256.wmf"/><Relationship Id="rId13" Type="http://schemas.openxmlformats.org/officeDocument/2006/relationships/oleObject" Target="../embeddings/oleObject205.bin"/><Relationship Id="rId12" Type="http://schemas.openxmlformats.org/officeDocument/2006/relationships/image" Target="../media/image255.wmf"/><Relationship Id="rId11" Type="http://schemas.openxmlformats.org/officeDocument/2006/relationships/oleObject" Target="../embeddings/oleObject204.bin"/><Relationship Id="rId10" Type="http://schemas.openxmlformats.org/officeDocument/2006/relationships/image" Target="../media/image254.wmf"/><Relationship Id="rId1" Type="http://schemas.openxmlformats.org/officeDocument/2006/relationships/oleObject" Target="../embeddings/oleObject199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61.wmf"/><Relationship Id="rId7" Type="http://schemas.openxmlformats.org/officeDocument/2006/relationships/oleObject" Target="../embeddings/oleObject210.bin"/><Relationship Id="rId6" Type="http://schemas.openxmlformats.org/officeDocument/2006/relationships/image" Target="../media/image260.wmf"/><Relationship Id="rId5" Type="http://schemas.openxmlformats.org/officeDocument/2006/relationships/oleObject" Target="../embeddings/oleObject209.bin"/><Relationship Id="rId4" Type="http://schemas.openxmlformats.org/officeDocument/2006/relationships/image" Target="../media/image259.wmf"/><Relationship Id="rId3" Type="http://schemas.openxmlformats.org/officeDocument/2006/relationships/oleObject" Target="../embeddings/oleObject208.bin"/><Relationship Id="rId2" Type="http://schemas.openxmlformats.org/officeDocument/2006/relationships/image" Target="../media/image258.wmf"/><Relationship Id="rId10" Type="http://schemas.openxmlformats.org/officeDocument/2006/relationships/vmlDrawing" Target="../drawings/vmlDrawing39.vml"/><Relationship Id="rId1" Type="http://schemas.openxmlformats.org/officeDocument/2006/relationships/oleObject" Target="../embeddings/oleObject207.bin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7.wmf"/><Relationship Id="rId8" Type="http://schemas.openxmlformats.org/officeDocument/2006/relationships/oleObject" Target="../embeddings/oleObject213.bin"/><Relationship Id="rId7" Type="http://schemas.openxmlformats.org/officeDocument/2006/relationships/image" Target="../media/image266.wmf"/><Relationship Id="rId6" Type="http://schemas.openxmlformats.org/officeDocument/2006/relationships/oleObject" Target="../embeddings/oleObject212.bin"/><Relationship Id="rId5" Type="http://schemas.openxmlformats.org/officeDocument/2006/relationships/image" Target="../media/image265.wmf"/><Relationship Id="rId4" Type="http://schemas.openxmlformats.org/officeDocument/2006/relationships/oleObject" Target="../embeddings/oleObject211.bin"/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7" Type="http://schemas.openxmlformats.org/officeDocument/2006/relationships/vmlDrawing" Target="../drawings/vmlDrawing40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70.wmf"/><Relationship Id="rId14" Type="http://schemas.openxmlformats.org/officeDocument/2006/relationships/oleObject" Target="../embeddings/oleObject216.bin"/><Relationship Id="rId13" Type="http://schemas.openxmlformats.org/officeDocument/2006/relationships/image" Target="../media/image269.wmf"/><Relationship Id="rId12" Type="http://schemas.openxmlformats.org/officeDocument/2006/relationships/oleObject" Target="../embeddings/oleObject215.bin"/><Relationship Id="rId11" Type="http://schemas.openxmlformats.org/officeDocument/2006/relationships/image" Target="../media/image268.wmf"/><Relationship Id="rId10" Type="http://schemas.openxmlformats.org/officeDocument/2006/relationships/oleObject" Target="../embeddings/oleObject214.bin"/><Relationship Id="rId1" Type="http://schemas.openxmlformats.org/officeDocument/2006/relationships/image" Target="../media/image262.png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74.wmf"/><Relationship Id="rId7" Type="http://schemas.openxmlformats.org/officeDocument/2006/relationships/oleObject" Target="../embeddings/oleObject220.bin"/><Relationship Id="rId6" Type="http://schemas.openxmlformats.org/officeDocument/2006/relationships/image" Target="../media/image273.wmf"/><Relationship Id="rId5" Type="http://schemas.openxmlformats.org/officeDocument/2006/relationships/oleObject" Target="../embeddings/oleObject219.bin"/><Relationship Id="rId4" Type="http://schemas.openxmlformats.org/officeDocument/2006/relationships/image" Target="../media/image272.wmf"/><Relationship Id="rId3" Type="http://schemas.openxmlformats.org/officeDocument/2006/relationships/oleObject" Target="../embeddings/oleObject218.bin"/><Relationship Id="rId2" Type="http://schemas.openxmlformats.org/officeDocument/2006/relationships/image" Target="../media/image271.wmf"/><Relationship Id="rId10" Type="http://schemas.openxmlformats.org/officeDocument/2006/relationships/vmlDrawing" Target="../drawings/vmlDrawing41.vml"/><Relationship Id="rId1" Type="http://schemas.openxmlformats.org/officeDocument/2006/relationships/oleObject" Target="../embeddings/oleObject217.bin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5.bin"/><Relationship Id="rId8" Type="http://schemas.openxmlformats.org/officeDocument/2006/relationships/image" Target="../media/image278.wmf"/><Relationship Id="rId7" Type="http://schemas.openxmlformats.org/officeDocument/2006/relationships/oleObject" Target="../embeddings/oleObject224.bin"/><Relationship Id="rId6" Type="http://schemas.openxmlformats.org/officeDocument/2006/relationships/image" Target="../media/image277.wmf"/><Relationship Id="rId5" Type="http://schemas.openxmlformats.org/officeDocument/2006/relationships/oleObject" Target="../embeddings/oleObject223.bin"/><Relationship Id="rId4" Type="http://schemas.openxmlformats.org/officeDocument/2006/relationships/image" Target="../media/image276.wmf"/><Relationship Id="rId3" Type="http://schemas.openxmlformats.org/officeDocument/2006/relationships/oleObject" Target="../embeddings/oleObject222.bin"/><Relationship Id="rId2" Type="http://schemas.openxmlformats.org/officeDocument/2006/relationships/image" Target="../media/image275.wmf"/><Relationship Id="rId17" Type="http://schemas.openxmlformats.org/officeDocument/2006/relationships/vmlDrawing" Target="../drawings/vmlDrawing42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82.wmf"/><Relationship Id="rId14" Type="http://schemas.openxmlformats.org/officeDocument/2006/relationships/oleObject" Target="../embeddings/oleObject227.bin"/><Relationship Id="rId13" Type="http://schemas.openxmlformats.org/officeDocument/2006/relationships/image" Target="../media/image281.png"/><Relationship Id="rId12" Type="http://schemas.openxmlformats.org/officeDocument/2006/relationships/image" Target="../media/image280.wmf"/><Relationship Id="rId11" Type="http://schemas.openxmlformats.org/officeDocument/2006/relationships/oleObject" Target="../embeddings/oleObject226.bin"/><Relationship Id="rId10" Type="http://schemas.openxmlformats.org/officeDocument/2006/relationships/image" Target="../media/image279.wmf"/><Relationship Id="rId1" Type="http://schemas.openxmlformats.org/officeDocument/2006/relationships/oleObject" Target="../embeddings/oleObject221.bin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84.wmf"/><Relationship Id="rId4" Type="http://schemas.openxmlformats.org/officeDocument/2006/relationships/oleObject" Target="../embeddings/oleObject229.bin"/><Relationship Id="rId3" Type="http://schemas.openxmlformats.org/officeDocument/2006/relationships/image" Target="../media/image6.png"/><Relationship Id="rId2" Type="http://schemas.openxmlformats.org/officeDocument/2006/relationships/image" Target="../media/image283.wmf"/><Relationship Id="rId1" Type="http://schemas.openxmlformats.org/officeDocument/2006/relationships/oleObject" Target="../embeddings/oleObject228.bin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6.wmf"/><Relationship Id="rId1" Type="http://schemas.openxmlformats.org/officeDocument/2006/relationships/oleObject" Target="../embeddings/oleObject230.bin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7.wmf"/><Relationship Id="rId1" Type="http://schemas.openxmlformats.org/officeDocument/2006/relationships/oleObject" Target="../embeddings/oleObject231.bin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1.wmf"/><Relationship Id="rId8" Type="http://schemas.openxmlformats.org/officeDocument/2006/relationships/oleObject" Target="../embeddings/oleObject236.bin"/><Relationship Id="rId7" Type="http://schemas.openxmlformats.org/officeDocument/2006/relationships/image" Target="../media/image290.wmf"/><Relationship Id="rId6" Type="http://schemas.openxmlformats.org/officeDocument/2006/relationships/oleObject" Target="../embeddings/oleObject235.bin"/><Relationship Id="rId5" Type="http://schemas.openxmlformats.org/officeDocument/2006/relationships/image" Target="../media/image289.wmf"/><Relationship Id="rId4" Type="http://schemas.openxmlformats.org/officeDocument/2006/relationships/oleObject" Target="../embeddings/oleObject234.bin"/><Relationship Id="rId3" Type="http://schemas.openxmlformats.org/officeDocument/2006/relationships/oleObject" Target="../embeddings/oleObject233.bin"/><Relationship Id="rId2" Type="http://schemas.openxmlformats.org/officeDocument/2006/relationships/image" Target="../media/image288.wmf"/><Relationship Id="rId11" Type="http://schemas.openxmlformats.org/officeDocument/2006/relationships/vmlDrawing" Target="../drawings/vmlDrawing46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232.bin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7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93.wmf"/><Relationship Id="rId6" Type="http://schemas.openxmlformats.org/officeDocument/2006/relationships/oleObject" Target="../embeddings/oleObject239.bin"/><Relationship Id="rId5" Type="http://schemas.openxmlformats.org/officeDocument/2006/relationships/image" Target="../media/image292.wmf"/><Relationship Id="rId4" Type="http://schemas.openxmlformats.org/officeDocument/2006/relationships/oleObject" Target="../embeddings/oleObject238.bin"/><Relationship Id="rId3" Type="http://schemas.openxmlformats.org/officeDocument/2006/relationships/image" Target="../media/image284.wmf"/><Relationship Id="rId2" Type="http://schemas.openxmlformats.org/officeDocument/2006/relationships/oleObject" Target="../embeddings/oleObject237.bin"/><Relationship Id="rId1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vmlDrawing" Target="../drawings/vmlDrawing4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4.wmf"/><Relationship Id="rId1" Type="http://schemas.openxmlformats.org/officeDocument/2006/relationships/oleObject" Target="../embeddings/oleObject240.bin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9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7.wmf"/><Relationship Id="rId5" Type="http://schemas.openxmlformats.org/officeDocument/2006/relationships/oleObject" Target="../embeddings/oleObject243.bin"/><Relationship Id="rId4" Type="http://schemas.openxmlformats.org/officeDocument/2006/relationships/image" Target="../media/image296.wmf"/><Relationship Id="rId3" Type="http://schemas.openxmlformats.org/officeDocument/2006/relationships/oleObject" Target="../embeddings/oleObject242.bin"/><Relationship Id="rId2" Type="http://schemas.openxmlformats.org/officeDocument/2006/relationships/image" Target="../media/image295.wmf"/><Relationship Id="rId1" Type="http://schemas.openxmlformats.org/officeDocument/2006/relationships/oleObject" Target="../embeddings/oleObject241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8.bin"/><Relationship Id="rId8" Type="http://schemas.openxmlformats.org/officeDocument/2006/relationships/image" Target="../media/image301.wmf"/><Relationship Id="rId7" Type="http://schemas.openxmlformats.org/officeDocument/2006/relationships/oleObject" Target="../embeddings/oleObject247.bin"/><Relationship Id="rId6" Type="http://schemas.openxmlformats.org/officeDocument/2006/relationships/image" Target="../media/image300.wmf"/><Relationship Id="rId5" Type="http://schemas.openxmlformats.org/officeDocument/2006/relationships/oleObject" Target="../embeddings/oleObject246.bin"/><Relationship Id="rId4" Type="http://schemas.openxmlformats.org/officeDocument/2006/relationships/image" Target="../media/image299.wmf"/><Relationship Id="rId3" Type="http://schemas.openxmlformats.org/officeDocument/2006/relationships/oleObject" Target="../embeddings/oleObject245.bin"/><Relationship Id="rId2" Type="http://schemas.openxmlformats.org/officeDocument/2006/relationships/image" Target="../media/image298.wmf"/><Relationship Id="rId12" Type="http://schemas.openxmlformats.org/officeDocument/2006/relationships/vmlDrawing" Target="../drawings/vmlDrawing50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02.wmf"/><Relationship Id="rId1" Type="http://schemas.openxmlformats.org/officeDocument/2006/relationships/oleObject" Target="../embeddings/oleObject244.bin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1.png"/></Relationships>
</file>

<file path=ppt/slides/_rels/slide9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4.wmf"/><Relationship Id="rId3" Type="http://schemas.openxmlformats.org/officeDocument/2006/relationships/oleObject" Target="../embeddings/oleObject250.bin"/><Relationship Id="rId2" Type="http://schemas.openxmlformats.org/officeDocument/2006/relationships/image" Target="../media/image303.wmf"/><Relationship Id="rId1" Type="http://schemas.openxmlformats.org/officeDocument/2006/relationships/oleObject" Target="../embeddings/oleObject24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69555" y="5839509"/>
            <a:ext cx="1602105" cy="598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200" b="1" dirty="0"/>
              <a:t>2023</a:t>
            </a:r>
            <a:r>
              <a:rPr lang="zh-CN" altLang="en-US" sz="2200" b="1" dirty="0"/>
              <a:t>年</a:t>
            </a:r>
            <a:r>
              <a:rPr lang="en-US" altLang="zh-CN" sz="2200" b="1" dirty="0"/>
              <a:t>2</a:t>
            </a:r>
            <a:r>
              <a:rPr lang="zh-CN" altLang="en-US" sz="2200" b="1" dirty="0"/>
              <a:t>月</a:t>
            </a:r>
            <a:endParaRPr lang="zh-CN" altLang="en-US" sz="2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613957" y="2093083"/>
            <a:ext cx="791609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500" b="1" dirty="0">
                <a:solidFill>
                  <a:schemeClr val="bg1"/>
                </a:solidFill>
              </a:rPr>
              <a:t>第一章 随机事件与概率</a:t>
            </a:r>
            <a:endParaRPr lang="zh-CN" altLang="en-US" sz="55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47487" y="4558548"/>
            <a:ext cx="32277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/>
            </a:lvl1pPr>
          </a:lstStyle>
          <a:p>
            <a:r>
              <a:rPr lang="zh-CN" altLang="en-US" dirty="0"/>
              <a:t>刘美琴     副</a:t>
            </a:r>
            <a:r>
              <a:rPr lang="zh-CN" altLang="en-US" dirty="0"/>
              <a:t>教授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2163" y="2097088"/>
            <a:ext cx="6858000" cy="278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E8D3E"/>
              </a:buClr>
              <a:defRPr/>
            </a:pPr>
            <a:r>
              <a:rPr lang="zh-CN" altLang="zh-CN" sz="2800" b="1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 </a:t>
            </a:r>
            <a:r>
              <a:rPr lang="zh-CN" altLang="en-US" sz="2800" b="1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必然</a:t>
            </a:r>
            <a:r>
              <a:rPr lang="zh-CN" altLang="zh-CN" sz="2800" b="1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现象：</a:t>
            </a:r>
            <a:endParaRPr lang="en-US" altLang="zh-CN" sz="2800" b="1" dirty="0">
              <a:solidFill>
                <a:srgbClr val="CE8D3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9875" indent="-26987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向空中抛一物体必然落回地面</a:t>
            </a:r>
            <a:endParaRPr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9875" indent="-26987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在自然状态下，水从高处流向低处</a:t>
            </a:r>
            <a:endParaRPr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9875" indent="-26987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太阳必然不会从西边出来</a:t>
            </a:r>
            <a:endParaRPr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9875" indent="-26987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730250" y="1611313"/>
            <a:ext cx="4260850" cy="500062"/>
            <a:chOff x="1284461" y="929471"/>
            <a:chExt cx="4260524" cy="500066"/>
          </a:xfrm>
        </p:grpSpPr>
        <p:sp>
          <p:nvSpPr>
            <p:cNvPr id="4" name="内容占位符 2"/>
            <p:cNvSpPr txBox="1"/>
            <p:nvPr/>
          </p:nvSpPr>
          <p:spPr bwMode="auto">
            <a:xfrm>
              <a:off x="1616224" y="929471"/>
              <a:ext cx="3928761" cy="500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lvl="3" indent="-3429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A08"/>
                </a:buClr>
                <a:defRPr/>
              </a:pPr>
              <a:r>
                <a:rPr lang="zh-CN" altLang="en-US" sz="2800" b="1" kern="0" dirty="0">
                  <a:solidFill>
                    <a:srgbClr val="CE8D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必然</a:t>
              </a:r>
              <a:r>
                <a:rPr lang="zh-CN" altLang="zh-CN" sz="2800" b="1" kern="0" dirty="0">
                  <a:solidFill>
                    <a:srgbClr val="CE8D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现象</a:t>
              </a:r>
              <a:r>
                <a:rPr lang="zh-CN" altLang="zh-CN" sz="28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zh-CN" sz="2800" b="1" kern="0" dirty="0">
                  <a:solidFill>
                    <a:srgbClr val="CE8D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随机现象</a:t>
              </a:r>
              <a:endParaRPr lang="en-US" altLang="zh-CN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153" name="Picture 18" descr="E:\MB0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4461" y="1045304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矩形 2"/>
          <p:cNvSpPr/>
          <p:nvPr/>
        </p:nvSpPr>
        <p:spPr>
          <a:xfrm>
            <a:off x="1187450" y="4760913"/>
            <a:ext cx="4319588" cy="1016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E8D3E"/>
              </a:buClr>
              <a:defRPr/>
            </a:pP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必然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现象：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E8D3E"/>
              </a:buClr>
              <a:defRPr/>
            </a:pP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在一定条件下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必然出现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的现象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课程简介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9" name="直接连接符 8"/>
          <p:cNvCxnSpPr>
            <a:endCxn id="8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8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439845" y="197440"/>
            <a:ext cx="4121300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</a:t>
            </a:r>
            <a:r>
              <a:rPr lang="en-US" altLang="zh-CN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随机事件的独立性</a:t>
            </a:r>
            <a:endParaRPr lang="zh-CN" altLang="en-US" sz="28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2" y="444137"/>
            <a:ext cx="2439843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61145" y="444137"/>
            <a:ext cx="2582855" cy="3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45471" y="976277"/>
            <a:ext cx="348212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两个事件的独立性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6" name="对象 1"/>
          <p:cNvGraphicFramePr>
            <a:graphicFrameLocks noChangeAspect="1"/>
          </p:cNvGraphicFramePr>
          <p:nvPr/>
        </p:nvGraphicFramePr>
        <p:xfrm>
          <a:off x="2204564" y="3930996"/>
          <a:ext cx="4689475" cy="152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04" name="Equation" r:id="rId1" imgW="2146300" imgH="698500" progId="Equation.DSMT4">
                  <p:embed/>
                </p:oleObj>
              </mc:Choice>
              <mc:Fallback>
                <p:oleObj name="Equation" r:id="rId1" imgW="2146300" imgH="6985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4564" y="3930996"/>
                        <a:ext cx="4689475" cy="152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7"/>
          <p:cNvGrpSpPr/>
          <p:nvPr/>
        </p:nvGrpSpPr>
        <p:grpSpPr bwMode="auto">
          <a:xfrm>
            <a:off x="891702" y="1652934"/>
            <a:ext cx="7135812" cy="1154112"/>
            <a:chOff x="1079612" y="1011822"/>
            <a:chExt cx="7134781" cy="1153342"/>
          </a:xfrm>
        </p:grpSpPr>
        <p:grpSp>
          <p:nvGrpSpPr>
            <p:cNvPr id="8" name="组合 1"/>
            <p:cNvGrpSpPr/>
            <p:nvPr/>
          </p:nvGrpSpPr>
          <p:grpSpPr bwMode="auto">
            <a:xfrm>
              <a:off x="1079612" y="1218275"/>
              <a:ext cx="1513128" cy="324849"/>
              <a:chOff x="673169" y="1253365"/>
              <a:chExt cx="1512710" cy="325035"/>
            </a:xfrm>
          </p:grpSpPr>
          <p:sp>
            <p:nvSpPr>
              <p:cNvPr id="15" name="WordArt 12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002795" y="1262105"/>
                <a:ext cx="1183084" cy="294468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定理</a:t>
                </a:r>
                <a:r>
                  <a:rPr kumimoji="0" lang="en-US" altLang="zh-CN" sz="2400" b="1" i="0" u="none" strike="noStrike" kern="1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1.4.1</a:t>
                </a:r>
                <a:endParaRPr kumimoji="0" lang="zh-CN" altLang="en-US" sz="24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6" name="Picture 62" descr="G:\ppt\资源共享课\MB\圆球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3169" y="1253365"/>
                <a:ext cx="299930" cy="325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" name="内容占位符 2"/>
            <p:cNvSpPr txBox="1"/>
            <p:nvPr/>
          </p:nvSpPr>
          <p:spPr>
            <a:xfrm>
              <a:off x="1230402" y="1011822"/>
              <a:ext cx="6983991" cy="1153342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17A43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若四对事件         ，     ，      ，      中有一对是相互独立的，则另外三对也是相互独立的。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" name="对象 1"/>
            <p:cNvGraphicFramePr>
              <a:graphicFrameLocks noChangeAspect="1"/>
            </p:cNvGraphicFramePr>
            <p:nvPr/>
          </p:nvGraphicFramePr>
          <p:xfrm>
            <a:off x="4373977" y="1248510"/>
            <a:ext cx="725487" cy="341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05" name="Equation" r:id="rId4" imgW="431800" imgH="203200" progId="Equation.DSMT4">
                    <p:embed/>
                  </p:oleObj>
                </mc:Choice>
                <mc:Fallback>
                  <p:oleObj name="Equation" r:id="rId4" imgW="431800" imgH="203200" progId="Equation.DSMT4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3977" y="1248510"/>
                          <a:ext cx="725487" cy="341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2"/>
            <p:cNvGraphicFramePr>
              <a:graphicFrameLocks noChangeAspect="1"/>
            </p:cNvGraphicFramePr>
            <p:nvPr/>
          </p:nvGraphicFramePr>
          <p:xfrm>
            <a:off x="5076056" y="1185223"/>
            <a:ext cx="724018" cy="404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06" name="Equation" r:id="rId6" imgW="431800" imgH="241300" progId="Equation.DSMT4">
                    <p:embed/>
                  </p:oleObj>
                </mc:Choice>
                <mc:Fallback>
                  <p:oleObj name="Equation" r:id="rId6" imgW="431800" imgH="241300" progId="Equation.DSMT4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6056" y="1185223"/>
                          <a:ext cx="724018" cy="404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4"/>
            <p:cNvGraphicFramePr>
              <a:graphicFrameLocks noChangeAspect="1"/>
            </p:cNvGraphicFramePr>
            <p:nvPr/>
          </p:nvGraphicFramePr>
          <p:xfrm>
            <a:off x="5806906" y="1178788"/>
            <a:ext cx="745314" cy="404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07" name="Equation" r:id="rId8" imgW="444500" imgH="241300" progId="Equation.DSMT4">
                    <p:embed/>
                  </p:oleObj>
                </mc:Choice>
                <mc:Fallback>
                  <p:oleObj name="Equation" r:id="rId8" imgW="444500" imgH="241300" progId="Equation.DSMT4">
                    <p:embed/>
                    <p:pic>
                      <p:nvPicPr>
                        <p:cNvPr id="0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06906" y="1178788"/>
                          <a:ext cx="745314" cy="404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5"/>
            <p:cNvGraphicFramePr>
              <a:graphicFrameLocks noChangeAspect="1"/>
            </p:cNvGraphicFramePr>
            <p:nvPr/>
          </p:nvGraphicFramePr>
          <p:xfrm>
            <a:off x="6587140" y="1178788"/>
            <a:ext cx="757168" cy="4110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08" name="Equation" r:id="rId10" imgW="444500" imgH="241300" progId="Equation.DSMT4">
                    <p:embed/>
                  </p:oleObj>
                </mc:Choice>
                <mc:Fallback>
                  <p:oleObj name="Equation" r:id="rId10" imgW="444500" imgH="241300" progId="Equation.DSMT4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87140" y="1178788"/>
                          <a:ext cx="757168" cy="4110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组合 14"/>
          <p:cNvGrpSpPr/>
          <p:nvPr/>
        </p:nvGrpSpPr>
        <p:grpSpPr bwMode="auto">
          <a:xfrm>
            <a:off x="1107602" y="2865784"/>
            <a:ext cx="5443537" cy="428625"/>
            <a:chOff x="1265622" y="2090406"/>
            <a:chExt cx="5442516" cy="428819"/>
          </a:xfrm>
        </p:grpSpPr>
        <p:sp>
          <p:nvSpPr>
            <p:cNvPr id="18" name="TextBox 14"/>
            <p:cNvSpPr txBox="1">
              <a:spLocks noChangeArrowheads="1"/>
            </p:cNvSpPr>
            <p:nvPr/>
          </p:nvSpPr>
          <p:spPr bwMode="auto">
            <a:xfrm>
              <a:off x="1265622" y="2119115"/>
              <a:ext cx="544251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求证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：当    ，  相互独立时，  与     也相互独立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9" name="对象 6"/>
            <p:cNvGraphicFramePr>
              <a:graphicFrameLocks noChangeAspect="1"/>
            </p:cNvGraphicFramePr>
            <p:nvPr/>
          </p:nvGraphicFramePr>
          <p:xfrm>
            <a:off x="2411760" y="2148685"/>
            <a:ext cx="310424" cy="3104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09" name="Equation" r:id="rId12" imgW="165100" imgH="165100" progId="Equation.DSMT4">
                    <p:embed/>
                  </p:oleObj>
                </mc:Choice>
                <mc:Fallback>
                  <p:oleObj name="Equation" r:id="rId12" imgW="165100" imgH="165100" progId="Equation.DSMT4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1760" y="2148685"/>
                          <a:ext cx="310424" cy="3104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8"/>
            <p:cNvGraphicFramePr>
              <a:graphicFrameLocks noChangeAspect="1"/>
            </p:cNvGraphicFramePr>
            <p:nvPr/>
          </p:nvGraphicFramePr>
          <p:xfrm>
            <a:off x="4428160" y="2090406"/>
            <a:ext cx="329849" cy="4059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10" name="Equation" r:id="rId14" imgW="165100" imgH="203200" progId="Equation.DSMT4">
                    <p:embed/>
                  </p:oleObj>
                </mc:Choice>
                <mc:Fallback>
                  <p:oleObj name="Equation" r:id="rId14" imgW="165100" imgH="203200" progId="Equation.DSMT4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28160" y="2090406"/>
                          <a:ext cx="329849" cy="4059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9"/>
            <p:cNvGraphicFramePr>
              <a:graphicFrameLocks noChangeAspect="1"/>
            </p:cNvGraphicFramePr>
            <p:nvPr/>
          </p:nvGraphicFramePr>
          <p:xfrm>
            <a:off x="2771800" y="2159045"/>
            <a:ext cx="304693" cy="3046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11" name="Equation" r:id="rId16" imgW="165100" imgH="165100" progId="Equation.DSMT4">
                    <p:embed/>
                  </p:oleObj>
                </mc:Choice>
                <mc:Fallback>
                  <p:oleObj name="Equation" r:id="rId16" imgW="165100" imgH="165100" progId="Equation.DSMT4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71800" y="2159045"/>
                          <a:ext cx="304693" cy="3046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10"/>
            <p:cNvGraphicFramePr>
              <a:graphicFrameLocks noChangeAspect="1"/>
            </p:cNvGraphicFramePr>
            <p:nvPr/>
          </p:nvGraphicFramePr>
          <p:xfrm>
            <a:off x="5015594" y="2101847"/>
            <a:ext cx="312490" cy="3846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12" name="Equation" r:id="rId18" imgW="165100" imgH="203200" progId="Equation.DSMT4">
                    <p:embed/>
                  </p:oleObj>
                </mc:Choice>
                <mc:Fallback>
                  <p:oleObj name="Equation" r:id="rId18" imgW="165100" imgH="203200" progId="Equation.DSMT4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5594" y="2101847"/>
                          <a:ext cx="312490" cy="3846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组合 19"/>
          <p:cNvGrpSpPr/>
          <p:nvPr/>
        </p:nvGrpSpPr>
        <p:grpSpPr bwMode="auto">
          <a:xfrm>
            <a:off x="1252064" y="3386484"/>
            <a:ext cx="6300788" cy="442912"/>
            <a:chOff x="1295636" y="2516631"/>
            <a:chExt cx="6300700" cy="442741"/>
          </a:xfrm>
        </p:grpSpPr>
        <p:grpSp>
          <p:nvGrpSpPr>
            <p:cNvPr id="24" name="组合 15"/>
            <p:cNvGrpSpPr/>
            <p:nvPr/>
          </p:nvGrpSpPr>
          <p:grpSpPr bwMode="auto">
            <a:xfrm>
              <a:off x="1295636" y="2516631"/>
              <a:ext cx="6300700" cy="400110"/>
              <a:chOff x="1576957" y="2540981"/>
              <a:chExt cx="6300700" cy="400110"/>
            </a:xfrm>
          </p:grpSpPr>
          <p:sp>
            <p:nvSpPr>
              <p:cNvPr id="26" name="矩形 11"/>
              <p:cNvSpPr>
                <a:spLocks noChangeArrowheads="1"/>
              </p:cNvSpPr>
              <p:nvPr/>
            </p:nvSpPr>
            <p:spPr bwMode="auto">
              <a:xfrm>
                <a:off x="1576957" y="2540981"/>
                <a:ext cx="630070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因为    与    独立，所以                                       ，则有：    </a:t>
                </a: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27" name="对象 12"/>
              <p:cNvGraphicFramePr>
                <a:graphicFrameLocks noChangeAspect="1"/>
              </p:cNvGraphicFramePr>
              <p:nvPr/>
            </p:nvGraphicFramePr>
            <p:xfrm>
              <a:off x="2158091" y="2588636"/>
              <a:ext cx="304800" cy="304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213" name="Equation" r:id="rId20" imgW="248285" imgH="248285" progId="Equation.DSMT4">
                      <p:embed/>
                    </p:oleObj>
                  </mc:Choice>
                  <mc:Fallback>
                    <p:oleObj name="Equation" r:id="rId20" imgW="248285" imgH="248285" progId="Equation.DSMT4">
                      <p:embed/>
                      <p:pic>
                        <p:nvPicPr>
                          <p:cNvPr id="0" name="对象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58091" y="2588636"/>
                            <a:ext cx="304800" cy="304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" name="对象 13"/>
              <p:cNvGraphicFramePr>
                <a:graphicFrameLocks noChangeAspect="1"/>
              </p:cNvGraphicFramePr>
              <p:nvPr/>
            </p:nvGraphicFramePr>
            <p:xfrm>
              <a:off x="2663788" y="2595749"/>
              <a:ext cx="300037" cy="3000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214" name="Equation" r:id="rId22" imgW="243840" imgH="243840" progId="Equation.DSMT4">
                      <p:embed/>
                    </p:oleObj>
                  </mc:Choice>
                  <mc:Fallback>
                    <p:oleObj name="Equation" r:id="rId22" imgW="243840" imgH="243840" progId="Equation.DSMT4">
                      <p:embed/>
                      <p:pic>
                        <p:nvPicPr>
                          <p:cNvPr id="0" name="对象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63788" y="2595749"/>
                            <a:ext cx="300037" cy="3000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5" name="对象 17"/>
            <p:cNvGraphicFramePr>
              <a:graphicFrameLocks noChangeAspect="1"/>
            </p:cNvGraphicFramePr>
            <p:nvPr/>
          </p:nvGraphicFramePr>
          <p:xfrm>
            <a:off x="3921131" y="2547566"/>
            <a:ext cx="2559081" cy="4118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215" name="Equation" r:id="rId24" imgW="1104265" imgH="177800" progId="Equation.DSMT4">
                    <p:embed/>
                  </p:oleObj>
                </mc:Choice>
                <mc:Fallback>
                  <p:oleObj name="Equation" r:id="rId24" imgW="1104265" imgH="177800" progId="Equation.DSMT4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1131" y="2547566"/>
                          <a:ext cx="2559081" cy="4118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矩形 21"/>
          <p:cNvSpPr>
            <a:spLocks noChangeArrowheads="1"/>
          </p:cNvSpPr>
          <p:nvPr/>
        </p:nvSpPr>
        <p:spPr bwMode="auto">
          <a:xfrm>
            <a:off x="1356839" y="5245446"/>
            <a:ext cx="954088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证毕。</a:t>
            </a:r>
            <a:endParaRPr lang="zh-CN" altLang="en-US" sz="2000">
              <a:solidFill>
                <a:srgbClr val="0000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439845" y="197440"/>
            <a:ext cx="4121300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</a:t>
            </a:r>
            <a:r>
              <a:rPr lang="en-US" altLang="zh-CN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随机事件的独立性</a:t>
            </a:r>
            <a:endParaRPr lang="zh-CN" altLang="en-US" sz="28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2" y="444137"/>
            <a:ext cx="2439843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61145" y="444137"/>
            <a:ext cx="2582855" cy="3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45471" y="976277"/>
            <a:ext cx="348212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两个事件的独立性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2" name="TextBox 2"/>
          <p:cNvSpPr txBox="1">
            <a:spLocks noChangeArrowheads="1"/>
          </p:cNvSpPr>
          <p:nvPr/>
        </p:nvSpPr>
        <p:spPr bwMode="auto">
          <a:xfrm>
            <a:off x="742732" y="1595002"/>
            <a:ext cx="788352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342900" indent="-34290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1C4C80">
                  <a:lumMod val="60000"/>
                  <a:lumOff val="40000"/>
                </a:srgbClr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实际问题中常从事物的背景判断独立性。</a:t>
            </a:r>
            <a:endParaRPr lang="en-US" altLang="zh-CN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1C4C80">
                  <a:lumMod val="60000"/>
                  <a:lumOff val="40000"/>
                </a:srgbClr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物理意义“独立”的事件通常是独立的，反之不一定成立</a:t>
            </a:r>
            <a:endParaRPr lang="en-US" altLang="zh-CN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内容占位符 2"/>
          <p:cNvSpPr txBox="1"/>
          <p:nvPr/>
        </p:nvSpPr>
        <p:spPr bwMode="auto">
          <a:xfrm>
            <a:off x="1024577" y="2762313"/>
            <a:ext cx="6840538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7A43"/>
              </a:buClr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（有放回取球）袋中有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个白球，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个红球，从中每次任取一个，有放回地连续取两次，求两次取出的球中至少有一个白球的概率。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4" name="组合 11"/>
          <p:cNvGrpSpPr/>
          <p:nvPr/>
        </p:nvGrpSpPr>
        <p:grpSpPr bwMode="auto">
          <a:xfrm>
            <a:off x="1064265" y="3884733"/>
            <a:ext cx="7058025" cy="1008062"/>
            <a:chOff x="1110559" y="2895786"/>
            <a:chExt cx="7056784" cy="1008112"/>
          </a:xfrm>
        </p:grpSpPr>
        <p:sp>
          <p:nvSpPr>
            <p:cNvPr id="25" name="内容占位符 2"/>
            <p:cNvSpPr txBox="1"/>
            <p:nvPr/>
          </p:nvSpPr>
          <p:spPr bwMode="auto">
            <a:xfrm>
              <a:off x="1110559" y="2895786"/>
              <a:ext cx="7056784" cy="1008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17A43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解  </a:t>
              </a: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令                                                            ，在有放回取球方式下，   </a:t>
              </a: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just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17A43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和       相互独立，于是所求概率为</a:t>
              </a: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6" name="对象 9"/>
            <p:cNvGraphicFramePr>
              <a:graphicFrameLocks noChangeAspect="1"/>
            </p:cNvGraphicFramePr>
            <p:nvPr/>
          </p:nvGraphicFramePr>
          <p:xfrm>
            <a:off x="2051720" y="2896534"/>
            <a:ext cx="3395712" cy="3988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38" name="Equation" r:id="rId1" imgW="1943100" imgH="228600" progId="Equation.DSMT4">
                    <p:embed/>
                  </p:oleObj>
                </mc:Choice>
                <mc:Fallback>
                  <p:oleObj name="Equation" r:id="rId1" imgW="1943100" imgH="228600" progId="Equation.DSMT4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1720" y="2896534"/>
                          <a:ext cx="3395712" cy="3988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"/>
            <p:cNvGraphicFramePr>
              <a:graphicFrameLocks noChangeAspect="1"/>
            </p:cNvGraphicFramePr>
            <p:nvPr/>
          </p:nvGraphicFramePr>
          <p:xfrm>
            <a:off x="7794289" y="2895786"/>
            <a:ext cx="315896" cy="406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39" name="Equation" r:id="rId3" imgW="177800" imgH="228600" progId="Equation.DSMT4">
                    <p:embed/>
                  </p:oleObj>
                </mc:Choice>
                <mc:Fallback>
                  <p:oleObj name="Equation" r:id="rId3" imgW="177800" imgH="228600" progId="Equation.DSMT4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94289" y="2895786"/>
                          <a:ext cx="315896" cy="406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3"/>
            <p:cNvGraphicFramePr>
              <a:graphicFrameLocks noChangeAspect="1"/>
            </p:cNvGraphicFramePr>
            <p:nvPr/>
          </p:nvGraphicFramePr>
          <p:xfrm>
            <a:off x="1449446" y="3219822"/>
            <a:ext cx="345403" cy="3885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40" name="Equation" r:id="rId5" imgW="203200" imgH="228600" progId="Equation.DSMT4">
                    <p:embed/>
                  </p:oleObj>
                </mc:Choice>
                <mc:Fallback>
                  <p:oleObj name="Equation" r:id="rId5" imgW="203200" imgH="228600" progId="Equation.DSMT4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9446" y="3219822"/>
                          <a:ext cx="345403" cy="3885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" name="对象 1"/>
          <p:cNvGraphicFramePr>
            <a:graphicFrameLocks noChangeAspect="1"/>
          </p:cNvGraphicFramePr>
          <p:nvPr/>
        </p:nvGraphicFramePr>
        <p:xfrm>
          <a:off x="1867020" y="4546427"/>
          <a:ext cx="497363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41" name="Equation" r:id="rId7" imgW="2590800" imgH="342900" progId="Equation.DSMT4">
                  <p:embed/>
                </p:oleObj>
              </mc:Choice>
              <mc:Fallback>
                <p:oleObj name="Equation" r:id="rId7" imgW="2590800" imgH="34290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7020" y="4546427"/>
                        <a:ext cx="4973638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组合 18"/>
          <p:cNvGrpSpPr/>
          <p:nvPr/>
        </p:nvGrpSpPr>
        <p:grpSpPr bwMode="auto">
          <a:xfrm>
            <a:off x="1227717" y="5383069"/>
            <a:ext cx="5464175" cy="415925"/>
            <a:chOff x="1663209" y="3984391"/>
            <a:chExt cx="5465076" cy="416016"/>
          </a:xfrm>
        </p:grpSpPr>
        <p:sp>
          <p:nvSpPr>
            <p:cNvPr id="31" name="矩形 12"/>
            <p:cNvSpPr>
              <a:spLocks noChangeArrowheads="1"/>
            </p:cNvSpPr>
            <p:nvPr/>
          </p:nvSpPr>
          <p:spPr bwMode="auto">
            <a:xfrm>
              <a:off x="1663209" y="3984391"/>
              <a:ext cx="54650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或，由于    ，    独立 ，知      与      相互独立，则有              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2" name="对象 13"/>
            <p:cNvGraphicFramePr>
              <a:graphicFrameLocks noChangeAspect="1"/>
            </p:cNvGraphicFramePr>
            <p:nvPr/>
          </p:nvGraphicFramePr>
          <p:xfrm>
            <a:off x="2627784" y="3997182"/>
            <a:ext cx="309563" cy="403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42" name="Equation" r:id="rId9" imgW="252730" imgH="326390" progId="Equation.DSMT4">
                    <p:embed/>
                  </p:oleObj>
                </mc:Choice>
                <mc:Fallback>
                  <p:oleObj name="Equation" r:id="rId9" imgW="252730" imgH="326390" progId="Equation.DSMT4">
                    <p:embed/>
                    <p:pic>
                      <p:nvPicPr>
                        <p:cNvPr id="0" name="对象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784" y="3997182"/>
                          <a:ext cx="309563" cy="403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14"/>
            <p:cNvGraphicFramePr>
              <a:graphicFrameLocks noChangeAspect="1"/>
            </p:cNvGraphicFramePr>
            <p:nvPr/>
          </p:nvGraphicFramePr>
          <p:xfrm>
            <a:off x="2987824" y="4011910"/>
            <a:ext cx="33655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43" name="Equation" r:id="rId11" imgW="274320" imgH="309245" progId="Equation.DSMT4">
                    <p:embed/>
                  </p:oleObj>
                </mc:Choice>
                <mc:Fallback>
                  <p:oleObj name="Equation" r:id="rId11" imgW="274320" imgH="309245" progId="Equation.DSMT4">
                    <p:embed/>
                    <p:pic>
                      <p:nvPicPr>
                        <p:cNvPr id="0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7824" y="4011910"/>
                          <a:ext cx="336550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15"/>
            <p:cNvGraphicFramePr>
              <a:graphicFrameLocks noChangeAspect="1"/>
            </p:cNvGraphicFramePr>
            <p:nvPr/>
          </p:nvGraphicFramePr>
          <p:xfrm>
            <a:off x="4357221" y="3997182"/>
            <a:ext cx="306003" cy="3468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44" name="Equation" r:id="rId13" imgW="190500" imgH="215900" progId="Equation.DSMT4">
                    <p:embed/>
                  </p:oleObj>
                </mc:Choice>
                <mc:Fallback>
                  <p:oleObj name="Equation" r:id="rId13" imgW="190500" imgH="215900" progId="Equation.DSMT4">
                    <p:embed/>
                    <p:pic>
                      <p:nvPicPr>
                        <p:cNvPr id="0" name="对象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7221" y="3997182"/>
                          <a:ext cx="306003" cy="3468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对象 16"/>
            <p:cNvGraphicFramePr>
              <a:graphicFrameLocks noChangeAspect="1"/>
            </p:cNvGraphicFramePr>
            <p:nvPr/>
          </p:nvGraphicFramePr>
          <p:xfrm>
            <a:off x="4932040" y="4016697"/>
            <a:ext cx="324036" cy="3240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145" name="Equation" r:id="rId15" imgW="215900" imgH="215900" progId="Equation.DSMT4">
                    <p:embed/>
                  </p:oleObj>
                </mc:Choice>
                <mc:Fallback>
                  <p:oleObj name="Equation" r:id="rId15" imgW="215900" imgH="215900" progId="Equation.DSMT4">
                    <p:embed/>
                    <p:pic>
                      <p:nvPicPr>
                        <p:cNvPr id="0" name="对象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2040" y="4016697"/>
                          <a:ext cx="324036" cy="3240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6" name="对象 17"/>
          <p:cNvGraphicFramePr>
            <a:graphicFrameLocks noChangeAspect="1"/>
          </p:cNvGraphicFramePr>
          <p:nvPr/>
        </p:nvGraphicFramePr>
        <p:xfrm>
          <a:off x="2003751" y="5791499"/>
          <a:ext cx="498221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46" name="Equation" r:id="rId17" imgW="2781300" imgH="342900" progId="Equation.DSMT4">
                  <p:embed/>
                </p:oleObj>
              </mc:Choice>
              <mc:Fallback>
                <p:oleObj name="Equation" r:id="rId17" imgW="2781300" imgH="34290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3751" y="5791499"/>
                        <a:ext cx="498221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439845" y="197440"/>
            <a:ext cx="4121300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</a:t>
            </a:r>
            <a:r>
              <a:rPr lang="en-US" altLang="zh-CN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随机事件的独立性</a:t>
            </a:r>
            <a:endParaRPr lang="zh-CN" altLang="en-US" sz="28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2" y="444137"/>
            <a:ext cx="2439843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61145" y="444137"/>
            <a:ext cx="2582855" cy="3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45471" y="976277"/>
            <a:ext cx="348212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多个事件的独立性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2" name="内容占位符 2"/>
          <p:cNvSpPr txBox="1"/>
          <p:nvPr/>
        </p:nvSpPr>
        <p:spPr bwMode="auto">
          <a:xfrm>
            <a:off x="658279" y="1545361"/>
            <a:ext cx="460851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7A43"/>
              </a:buClr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事件的独立性概念可推广到多个事件的情形</a:t>
            </a:r>
            <a:endParaRPr lang="zh-CN" altLang="en-US" sz="18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3" name="组合 6"/>
          <p:cNvGrpSpPr/>
          <p:nvPr/>
        </p:nvGrpSpPr>
        <p:grpSpPr bwMode="auto">
          <a:xfrm>
            <a:off x="605795" y="1962476"/>
            <a:ext cx="7697787" cy="1006987"/>
            <a:chOff x="899592" y="1635647"/>
            <a:chExt cx="7697986" cy="1007190"/>
          </a:xfrm>
        </p:grpSpPr>
        <p:grpSp>
          <p:nvGrpSpPr>
            <p:cNvPr id="24" name="组合 2"/>
            <p:cNvGrpSpPr/>
            <p:nvPr/>
          </p:nvGrpSpPr>
          <p:grpSpPr bwMode="auto">
            <a:xfrm>
              <a:off x="1046163" y="1815666"/>
              <a:ext cx="1368152" cy="251341"/>
              <a:chOff x="1568450" y="3436935"/>
              <a:chExt cx="1616979" cy="434709"/>
            </a:xfrm>
          </p:grpSpPr>
          <p:sp>
            <p:nvSpPr>
              <p:cNvPr id="30" name="WordArt 12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07704" y="3436935"/>
                <a:ext cx="1277725" cy="434709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定义</a:t>
                </a:r>
                <a:r>
                  <a:rPr kumimoji="0" lang="en-US" altLang="zh-CN" sz="2400" b="1" i="0" u="none" strike="noStrike" kern="1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1.4.2</a:t>
                </a:r>
                <a:endParaRPr kumimoji="0" lang="zh-CN" altLang="en-US" sz="24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31" name="Picture 62" descr="G:\ppt\资源共享课\MB\圆球.png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8450" y="3440929"/>
                <a:ext cx="300092" cy="430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5" name="内容占位符 2"/>
            <p:cNvSpPr txBox="1"/>
            <p:nvPr/>
          </p:nvSpPr>
          <p:spPr>
            <a:xfrm>
              <a:off x="899592" y="1635647"/>
              <a:ext cx="7697986" cy="1006678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17A43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设                         是    个事件，若对任意                  ，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17A43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任意                                 ，都成立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6" name="对象 1"/>
            <p:cNvGraphicFramePr>
              <a:graphicFrameLocks noChangeAspect="1"/>
            </p:cNvGraphicFramePr>
            <p:nvPr/>
          </p:nvGraphicFramePr>
          <p:xfrm>
            <a:off x="2832174" y="1761442"/>
            <a:ext cx="1578328" cy="430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92" name="Equation" r:id="rId2" imgW="838200" imgH="228600" progId="Equation.DSMT4">
                    <p:embed/>
                  </p:oleObj>
                </mc:Choice>
                <mc:Fallback>
                  <p:oleObj name="Equation" r:id="rId2" imgW="838200" imgH="228600" progId="Equation.DSMT4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174" y="1761442"/>
                          <a:ext cx="1578328" cy="430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"/>
            <p:cNvGraphicFramePr>
              <a:graphicFrameLocks noChangeAspect="1"/>
            </p:cNvGraphicFramePr>
            <p:nvPr/>
          </p:nvGraphicFramePr>
          <p:xfrm>
            <a:off x="4680012" y="1815951"/>
            <a:ext cx="252028" cy="277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93" name="Equation" r:id="rId4" imgW="127000" imgH="139700" progId="Equation.DSMT4">
                    <p:embed/>
                  </p:oleObj>
                </mc:Choice>
                <mc:Fallback>
                  <p:oleObj name="Equation" r:id="rId4" imgW="127000" imgH="139700" progId="Equation.DSMT4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0012" y="1815951"/>
                          <a:ext cx="252028" cy="277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4"/>
            <p:cNvGraphicFramePr>
              <a:graphicFrameLocks noChangeAspect="1"/>
            </p:cNvGraphicFramePr>
            <p:nvPr/>
          </p:nvGraphicFramePr>
          <p:xfrm>
            <a:off x="6984268" y="1817989"/>
            <a:ext cx="1152128" cy="3178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94" name="Equation" r:id="rId6" imgW="736600" imgH="203200" progId="Equation.DSMT4">
                    <p:embed/>
                  </p:oleObj>
                </mc:Choice>
                <mc:Fallback>
                  <p:oleObj name="Equation" r:id="rId6" imgW="736600" imgH="203200" progId="Equation.DSMT4">
                    <p:embed/>
                    <p:pic>
                      <p:nvPicPr>
                        <p:cNvPr id="0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84268" y="1817989"/>
                          <a:ext cx="1152128" cy="3178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5"/>
            <p:cNvGraphicFramePr>
              <a:graphicFrameLocks noChangeAspect="1"/>
            </p:cNvGraphicFramePr>
            <p:nvPr/>
          </p:nvGraphicFramePr>
          <p:xfrm>
            <a:off x="1503063" y="2282719"/>
            <a:ext cx="2086664" cy="3601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95" name="Equation" r:id="rId8" imgW="1320165" imgH="228600" progId="Equation.DSMT4">
                    <p:embed/>
                  </p:oleObj>
                </mc:Choice>
                <mc:Fallback>
                  <p:oleObj name="Equation" r:id="rId8" imgW="1320165" imgH="228600" progId="Equation.DSMT4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3063" y="2282719"/>
                          <a:ext cx="2086664" cy="3601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" name="对象 25"/>
          <p:cNvGraphicFramePr>
            <a:graphicFrameLocks noChangeAspect="1"/>
          </p:cNvGraphicFramePr>
          <p:nvPr/>
        </p:nvGraphicFramePr>
        <p:xfrm>
          <a:off x="2120756" y="3173407"/>
          <a:ext cx="434181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6" name="Equation" r:id="rId10" imgW="2184400" imgH="190500" progId="Equation.DSMT4">
                  <p:embed/>
                </p:oleObj>
              </mc:Choice>
              <mc:Fallback>
                <p:oleObj name="Equation" r:id="rId10" imgW="2184400" imgH="190500" progId="Equation.DSMT4">
                  <p:embed/>
                  <p:pic>
                    <p:nvPicPr>
                      <p:cNvPr id="0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756" y="3173407"/>
                        <a:ext cx="434181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组合 9"/>
          <p:cNvGrpSpPr/>
          <p:nvPr/>
        </p:nvGrpSpPr>
        <p:grpSpPr bwMode="auto">
          <a:xfrm>
            <a:off x="929417" y="3608808"/>
            <a:ext cx="3582987" cy="554037"/>
            <a:chOff x="1170813" y="2989854"/>
            <a:chExt cx="3583032" cy="553998"/>
          </a:xfrm>
        </p:grpSpPr>
        <p:sp>
          <p:nvSpPr>
            <p:cNvPr id="34" name="矩形 33"/>
            <p:cNvSpPr/>
            <p:nvPr/>
          </p:nvSpPr>
          <p:spPr>
            <a:xfrm>
              <a:off x="1170813" y="2989854"/>
              <a:ext cx="358303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则称                         相互独立。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5" name="对象 8"/>
            <p:cNvGraphicFramePr>
              <a:graphicFrameLocks noChangeAspect="1"/>
            </p:cNvGraphicFramePr>
            <p:nvPr/>
          </p:nvGraphicFramePr>
          <p:xfrm>
            <a:off x="1799692" y="3111810"/>
            <a:ext cx="1573213" cy="425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97" name="Equation" r:id="rId12" imgW="1263015" imgH="344170" progId="Equation.DSMT4">
                    <p:embed/>
                  </p:oleObj>
                </mc:Choice>
                <mc:Fallback>
                  <p:oleObj name="Equation" r:id="rId12" imgW="1263015" imgH="344170" progId="Equation.DSMT4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9692" y="3111810"/>
                          <a:ext cx="1573213" cy="425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6" name="组合 31"/>
          <p:cNvGrpSpPr/>
          <p:nvPr/>
        </p:nvGrpSpPr>
        <p:grpSpPr bwMode="auto">
          <a:xfrm>
            <a:off x="752639" y="4271647"/>
            <a:ext cx="7521575" cy="1016000"/>
            <a:chOff x="974155" y="3509490"/>
            <a:chExt cx="7522281" cy="1015663"/>
          </a:xfrm>
        </p:grpSpPr>
        <p:sp>
          <p:nvSpPr>
            <p:cNvPr id="37" name="矩形 36"/>
            <p:cNvSpPr/>
            <p:nvPr/>
          </p:nvSpPr>
          <p:spPr>
            <a:xfrm>
              <a:off x="1150385" y="3509490"/>
              <a:ext cx="7346051" cy="10156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特别地，当            时，称                         两两独立。但是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 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两两独立并不能保证                          相互独立。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1" name="对象 26"/>
            <p:cNvGraphicFramePr>
              <a:graphicFrameLocks noChangeAspect="1"/>
            </p:cNvGraphicFramePr>
            <p:nvPr/>
          </p:nvGraphicFramePr>
          <p:xfrm>
            <a:off x="2566471" y="3658794"/>
            <a:ext cx="717056" cy="358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98" name="Equation" r:id="rId14" imgW="354965" imgH="177800" progId="Equation.DSMT4">
                    <p:embed/>
                  </p:oleObj>
                </mc:Choice>
                <mc:Fallback>
                  <p:oleObj name="Equation" r:id="rId14" imgW="354965" imgH="177800" progId="Equation.DSMT4">
                    <p:embed/>
                    <p:pic>
                      <p:nvPicPr>
                        <p:cNvPr id="0" name="对象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66471" y="3658794"/>
                          <a:ext cx="717056" cy="3585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对象 27"/>
            <p:cNvGraphicFramePr>
              <a:graphicFrameLocks noChangeAspect="1"/>
            </p:cNvGraphicFramePr>
            <p:nvPr/>
          </p:nvGraphicFramePr>
          <p:xfrm>
            <a:off x="4076600" y="3628508"/>
            <a:ext cx="1566863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99" name="Equation" r:id="rId16" imgW="1258570" imgH="339725" progId="Equation.DSMT4">
                    <p:embed/>
                  </p:oleObj>
                </mc:Choice>
                <mc:Fallback>
                  <p:oleObj name="Equation" r:id="rId16" imgW="1258570" imgH="339725" progId="Equation.DSMT4">
                    <p:embed/>
                    <p:pic>
                      <p:nvPicPr>
                        <p:cNvPr id="0" name="对象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6600" y="3628508"/>
                          <a:ext cx="1566863" cy="419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对象 28"/>
            <p:cNvGraphicFramePr>
              <a:graphicFrameLocks noChangeAspect="1"/>
            </p:cNvGraphicFramePr>
            <p:nvPr/>
          </p:nvGraphicFramePr>
          <p:xfrm>
            <a:off x="974155" y="4083918"/>
            <a:ext cx="1562100" cy="412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00" name="Equation" r:id="rId18" imgW="1254125" imgH="335280" progId="Equation.DSMT4">
                    <p:embed/>
                  </p:oleObj>
                </mc:Choice>
                <mc:Fallback>
                  <p:oleObj name="Equation" r:id="rId18" imgW="1254125" imgH="335280" progId="Equation.DSMT4">
                    <p:embed/>
                    <p:pic>
                      <p:nvPicPr>
                        <p:cNvPr id="0" name="对象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4155" y="4083918"/>
                          <a:ext cx="1562100" cy="412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对象 29"/>
            <p:cNvGraphicFramePr>
              <a:graphicFrameLocks noChangeAspect="1"/>
            </p:cNvGraphicFramePr>
            <p:nvPr/>
          </p:nvGraphicFramePr>
          <p:xfrm>
            <a:off x="4860086" y="4116903"/>
            <a:ext cx="1557337" cy="4079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201" name="Equation" r:id="rId20" imgW="1249680" imgH="330835" progId="Equation.DSMT4">
                    <p:embed/>
                  </p:oleObj>
                </mc:Choice>
                <mc:Fallback>
                  <p:oleObj name="Equation" r:id="rId20" imgW="1249680" imgH="330835" progId="Equation.DSMT4">
                    <p:embed/>
                    <p:pic>
                      <p:nvPicPr>
                        <p:cNvPr id="0" name="对象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0086" y="4116903"/>
                          <a:ext cx="1557337" cy="4079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5" name="矩形 30"/>
          <p:cNvSpPr>
            <a:spLocks noChangeArrowheads="1"/>
          </p:cNvSpPr>
          <p:nvPr/>
        </p:nvSpPr>
        <p:spPr bwMode="auto">
          <a:xfrm>
            <a:off x="1087292" y="5493364"/>
            <a:ext cx="65976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即对于多个事件，两两独立是相互独立的必要不充分条件</a:t>
            </a:r>
            <a:endParaRPr lang="zh-CN" altLang="en-US" sz="2000">
              <a:solidFill>
                <a:srgbClr val="000000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439845" y="197440"/>
            <a:ext cx="4121300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</a:t>
            </a:r>
            <a:r>
              <a:rPr lang="en-US" altLang="zh-CN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随机事件的独立性</a:t>
            </a:r>
            <a:endParaRPr lang="zh-CN" altLang="en-US" sz="28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2" y="444137"/>
            <a:ext cx="2439843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61145" y="444137"/>
            <a:ext cx="2582855" cy="3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45471" y="976277"/>
            <a:ext cx="348212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多个事件的独立性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975883" y="1727026"/>
            <a:ext cx="7129463" cy="1433071"/>
            <a:chOff x="971600" y="879563"/>
            <a:chExt cx="7128792" cy="1401538"/>
          </a:xfrm>
        </p:grpSpPr>
        <p:sp>
          <p:nvSpPr>
            <p:cNvPr id="7" name="内容占位符 2"/>
            <p:cNvSpPr txBox="1"/>
            <p:nvPr/>
          </p:nvSpPr>
          <p:spPr bwMode="auto">
            <a:xfrm>
              <a:off x="971600" y="879563"/>
              <a:ext cx="7128792" cy="1401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17A43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例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设一袋中有四张形状相同的卡片，在这四张卡片上分别标有数字：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110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101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011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000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，从袋中任取一张卡片，以     表示事件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{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取到的卡牌第   位上的数字为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1}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（</a:t>
              </a:r>
              <a:r>
                <a:rPr kumimoji="0" lang="en-US" altLang="zh-CN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=1,2,3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），求证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17A43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是两两独立的，但                 不是相互独立的。</a:t>
              </a:r>
              <a:endPara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" name="对象 1"/>
            <p:cNvGraphicFramePr>
              <a:graphicFrameLocks noChangeAspect="1"/>
            </p:cNvGraphicFramePr>
            <p:nvPr/>
          </p:nvGraphicFramePr>
          <p:xfrm>
            <a:off x="7416800" y="1188930"/>
            <a:ext cx="339725" cy="438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306" name="Equation" r:id="rId1" imgW="177800" imgH="228600" progId="Equation.DSMT4">
                    <p:embed/>
                  </p:oleObj>
                </mc:Choice>
                <mc:Fallback>
                  <p:oleObj name="Equation" r:id="rId1" imgW="177800" imgH="228600" progId="Equation.DSMT4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16800" y="1188930"/>
                          <a:ext cx="339725" cy="438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2"/>
            <p:cNvGraphicFramePr>
              <a:graphicFrameLocks noChangeAspect="1"/>
            </p:cNvGraphicFramePr>
            <p:nvPr/>
          </p:nvGraphicFramePr>
          <p:xfrm>
            <a:off x="3491880" y="1540372"/>
            <a:ext cx="196403" cy="3437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307" name="Equation" r:id="rId3" imgW="101600" imgH="177800" progId="Equation.DSMT4">
                    <p:embed/>
                  </p:oleObj>
                </mc:Choice>
                <mc:Fallback>
                  <p:oleObj name="Equation" r:id="rId3" imgW="101600" imgH="177800" progId="Equation.DSMT4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1880" y="1540372"/>
                          <a:ext cx="196403" cy="3437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3"/>
            <p:cNvGraphicFramePr>
              <a:graphicFrameLocks noChangeAspect="1"/>
            </p:cNvGraphicFramePr>
            <p:nvPr/>
          </p:nvGraphicFramePr>
          <p:xfrm>
            <a:off x="971600" y="1849719"/>
            <a:ext cx="1080120" cy="4050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308" name="Equation" r:id="rId5" imgW="609600" imgH="228600" progId="Equation.DSMT4">
                    <p:embed/>
                  </p:oleObj>
                </mc:Choice>
                <mc:Fallback>
                  <p:oleObj name="Equation" r:id="rId5" imgW="609600" imgH="228600" progId="Equation.DSMT4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1600" y="1849719"/>
                          <a:ext cx="1080120" cy="4050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4"/>
            <p:cNvGraphicFramePr>
              <a:graphicFrameLocks noChangeAspect="1"/>
            </p:cNvGraphicFramePr>
            <p:nvPr/>
          </p:nvGraphicFramePr>
          <p:xfrm>
            <a:off x="4157953" y="1884225"/>
            <a:ext cx="1071563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309" name="Equation" r:id="rId7" imgW="862330" imgH="321945" progId="Equation.DSMT4">
                    <p:embed/>
                  </p:oleObj>
                </mc:Choice>
                <mc:Fallback>
                  <p:oleObj name="Equation" r:id="rId7" imgW="862330" imgH="321945" progId="Equation.DSMT4">
                    <p:embed/>
                    <p:pic>
                      <p:nvPicPr>
                        <p:cNvPr id="0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7953" y="1884225"/>
                          <a:ext cx="1071563" cy="396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组合 15"/>
          <p:cNvGrpSpPr/>
          <p:nvPr/>
        </p:nvGrpSpPr>
        <p:grpSpPr bwMode="auto">
          <a:xfrm>
            <a:off x="975883" y="3279136"/>
            <a:ext cx="7224713" cy="1988123"/>
            <a:chOff x="971600" y="2666619"/>
            <a:chExt cx="7224129" cy="1944524"/>
          </a:xfrm>
        </p:grpSpPr>
        <p:sp>
          <p:nvSpPr>
            <p:cNvPr id="14" name="内容占位符 2"/>
            <p:cNvSpPr txBox="1"/>
            <p:nvPr/>
          </p:nvSpPr>
          <p:spPr bwMode="auto">
            <a:xfrm>
              <a:off x="971600" y="2679318"/>
              <a:ext cx="7128887" cy="1549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17A43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证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根据题意易知，                                      ，且有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lvl="0" indent="0" algn="just" defTabSz="914400" rtl="0" eaLnBrk="0" fontAlgn="base" latinLnBrk="0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17A43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，从而                                     ，                                ，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lvl="0" indent="0" algn="just" defTabSz="914400" rtl="0" eaLnBrk="0" fontAlgn="base" latinLnBrk="0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17A43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     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，证得                两两独立，但是</a:t>
              </a:r>
              <a:endPara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5" name="对象 33"/>
            <p:cNvGraphicFramePr>
              <a:graphicFrameLocks noChangeAspect="1"/>
            </p:cNvGraphicFramePr>
            <p:nvPr/>
          </p:nvGraphicFramePr>
          <p:xfrm>
            <a:off x="3066368" y="2666619"/>
            <a:ext cx="2448272" cy="559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310" name="Equation" r:id="rId9" imgW="1497965" imgH="342900" progId="Equation.DSMT4">
                    <p:embed/>
                  </p:oleObj>
                </mc:Choice>
                <mc:Fallback>
                  <p:oleObj name="Equation" r:id="rId9" imgW="1497965" imgH="342900" progId="Equation.DSMT4">
                    <p:embed/>
                    <p:pic>
                      <p:nvPicPr>
                        <p:cNvPr id="0" name="对象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6368" y="2666619"/>
                          <a:ext cx="2448272" cy="559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6"/>
            <p:cNvGraphicFramePr>
              <a:graphicFrameLocks noChangeAspect="1"/>
            </p:cNvGraphicFramePr>
            <p:nvPr/>
          </p:nvGraphicFramePr>
          <p:xfrm>
            <a:off x="6408204" y="2828098"/>
            <a:ext cx="17875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311" name="Equation" r:id="rId11" imgW="1091565" imgH="190500" progId="Equation.DSMT4">
                    <p:embed/>
                  </p:oleObj>
                </mc:Choice>
                <mc:Fallback>
                  <p:oleObj name="Equation" r:id="rId11" imgW="1091565" imgH="190500" progId="Equation.DSMT4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08204" y="2828098"/>
                          <a:ext cx="1787525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7"/>
            <p:cNvGraphicFramePr>
              <a:graphicFrameLocks noChangeAspect="1"/>
            </p:cNvGraphicFramePr>
            <p:nvPr/>
          </p:nvGraphicFramePr>
          <p:xfrm>
            <a:off x="1079612" y="3139248"/>
            <a:ext cx="1260140" cy="5234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312" name="Equation" r:id="rId13" imgW="825500" imgH="342900" progId="Equation.DSMT4">
                    <p:embed/>
                  </p:oleObj>
                </mc:Choice>
                <mc:Fallback>
                  <p:oleObj name="Equation" r:id="rId13" imgW="825500" imgH="342900" progId="Equation.DSMT4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9612" y="3139248"/>
                          <a:ext cx="1260140" cy="5234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8"/>
            <p:cNvGraphicFramePr>
              <a:graphicFrameLocks noChangeAspect="1"/>
            </p:cNvGraphicFramePr>
            <p:nvPr/>
          </p:nvGraphicFramePr>
          <p:xfrm>
            <a:off x="3131840" y="3256478"/>
            <a:ext cx="2317329" cy="3475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313" name="Equation" r:id="rId15" imgW="1269365" imgH="190500" progId="Equation.DSMT4">
                    <p:embed/>
                  </p:oleObj>
                </mc:Choice>
                <mc:Fallback>
                  <p:oleObj name="Equation" r:id="rId15" imgW="1269365" imgH="190500" progId="Equation.DSMT4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1840" y="3256478"/>
                          <a:ext cx="2317329" cy="3475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10"/>
            <p:cNvGraphicFramePr>
              <a:graphicFrameLocks noChangeAspect="1"/>
            </p:cNvGraphicFramePr>
            <p:nvPr/>
          </p:nvGraphicFramePr>
          <p:xfrm>
            <a:off x="5560268" y="3256478"/>
            <a:ext cx="2196257" cy="3229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314" name="Equation" r:id="rId17" imgW="1295400" imgH="190500" progId="Equation.DSMT4">
                    <p:embed/>
                  </p:oleObj>
                </mc:Choice>
                <mc:Fallback>
                  <p:oleObj name="Equation" r:id="rId17" imgW="1295400" imgH="190500" progId="Equation.DSMT4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60268" y="3256478"/>
                          <a:ext cx="2196257" cy="3229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12"/>
            <p:cNvGraphicFramePr>
              <a:graphicFrameLocks noChangeAspect="1"/>
            </p:cNvGraphicFramePr>
            <p:nvPr/>
          </p:nvGraphicFramePr>
          <p:xfrm>
            <a:off x="1079590" y="3711448"/>
            <a:ext cx="2297287" cy="344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315" name="Equation" r:id="rId19" imgW="1269365" imgH="190500" progId="Equation.DSMT4">
                    <p:embed/>
                  </p:oleObj>
                </mc:Choice>
                <mc:Fallback>
                  <p:oleObj name="Equation" r:id="rId19" imgW="1269365" imgH="190500" progId="Equation.DSMT4">
                    <p:embed/>
                    <p:pic>
                      <p:nvPicPr>
                        <p:cNvPr id="0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9590" y="3711448"/>
                          <a:ext cx="2297287" cy="3445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13"/>
            <p:cNvGraphicFramePr>
              <a:graphicFrameLocks noChangeAspect="1"/>
            </p:cNvGraphicFramePr>
            <p:nvPr/>
          </p:nvGraphicFramePr>
          <p:xfrm>
            <a:off x="4211960" y="3703275"/>
            <a:ext cx="963551" cy="362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316" name="Equation" r:id="rId21" imgW="862330" imgH="326390" progId="Equation.DSMT4">
                    <p:embed/>
                  </p:oleObj>
                </mc:Choice>
                <mc:Fallback>
                  <p:oleObj name="Equation" r:id="rId21" imgW="862330" imgH="326390" progId="Equation.DSMT4">
                    <p:embed/>
                    <p:pic>
                      <p:nvPicPr>
                        <p:cNvPr id="0" name="对象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1960" y="3703275"/>
                          <a:ext cx="963551" cy="3625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14"/>
            <p:cNvGraphicFramePr>
              <a:graphicFrameLocks noChangeAspect="1"/>
            </p:cNvGraphicFramePr>
            <p:nvPr/>
          </p:nvGraphicFramePr>
          <p:xfrm>
            <a:off x="2651112" y="4011549"/>
            <a:ext cx="3753015" cy="5995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317" name="Equation" r:id="rId23" imgW="2146300" imgH="342900" progId="Equation.DSMT4">
                    <p:embed/>
                  </p:oleObj>
                </mc:Choice>
                <mc:Fallback>
                  <p:oleObj name="Equation" r:id="rId23" imgW="2146300" imgH="342900" progId="Equation.DSMT4">
                    <p:embed/>
                    <p:pic>
                      <p:nvPicPr>
                        <p:cNvPr id="0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1112" y="4011549"/>
                          <a:ext cx="3753015" cy="5995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矩形 22"/>
          <p:cNvSpPr/>
          <p:nvPr/>
        </p:nvSpPr>
        <p:spPr>
          <a:xfrm>
            <a:off x="1164796" y="5247636"/>
            <a:ext cx="6386512" cy="4921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由此可见，              不是相互独立，证毕。</a:t>
            </a:r>
            <a:endParaRPr lang="zh-CN" altLang="zh-CN" sz="20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对象 17"/>
          <p:cNvGraphicFramePr>
            <a:graphicFrameLocks noChangeAspect="1"/>
          </p:cNvGraphicFramePr>
          <p:nvPr/>
        </p:nvGraphicFramePr>
        <p:xfrm>
          <a:off x="2399871" y="5361936"/>
          <a:ext cx="957262" cy="366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18" name="Equation" r:id="rId25" imgW="770890" imgH="291465" progId="Equation.DSMT4">
                  <p:embed/>
                </p:oleObj>
              </mc:Choice>
              <mc:Fallback>
                <p:oleObj name="Equation" r:id="rId25" imgW="770890" imgH="291465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9871" y="5361936"/>
                        <a:ext cx="957262" cy="3667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439845" y="197440"/>
            <a:ext cx="4121300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</a:t>
            </a:r>
            <a:r>
              <a:rPr lang="en-US" altLang="zh-CN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随机事件的独立性</a:t>
            </a:r>
            <a:endParaRPr lang="zh-CN" altLang="en-US" sz="28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2" y="444137"/>
            <a:ext cx="2439843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61145" y="444137"/>
            <a:ext cx="2582855" cy="3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45471" y="976277"/>
            <a:ext cx="348212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多个事件的独立性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7" name="组合 3"/>
          <p:cNvGrpSpPr/>
          <p:nvPr/>
        </p:nvGrpSpPr>
        <p:grpSpPr bwMode="auto">
          <a:xfrm>
            <a:off x="759803" y="1393152"/>
            <a:ext cx="7308850" cy="1260475"/>
            <a:chOff x="863588" y="945157"/>
            <a:chExt cx="7308812" cy="1260140"/>
          </a:xfrm>
        </p:grpSpPr>
        <p:grpSp>
          <p:nvGrpSpPr>
            <p:cNvPr id="8" name="组合 2"/>
            <p:cNvGrpSpPr/>
            <p:nvPr/>
          </p:nvGrpSpPr>
          <p:grpSpPr bwMode="auto">
            <a:xfrm>
              <a:off x="1010159" y="1131590"/>
              <a:ext cx="1368152" cy="251341"/>
              <a:chOff x="1568450" y="3436935"/>
              <a:chExt cx="1616979" cy="434709"/>
            </a:xfrm>
          </p:grpSpPr>
          <p:sp>
            <p:nvSpPr>
              <p:cNvPr id="15" name="WordArt 12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07704" y="3436935"/>
                <a:ext cx="1277725" cy="434709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定理</a:t>
                </a:r>
                <a:r>
                  <a:rPr kumimoji="0" lang="en-US" altLang="zh-CN" sz="2400" b="1" i="0" u="none" strike="noStrike" kern="1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1.4.2</a:t>
                </a:r>
                <a:endParaRPr kumimoji="0" lang="zh-CN" altLang="en-US" sz="24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6" name="Picture 62" descr="G:\ppt\资源共享课\MB\圆球.png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8450" y="3440929"/>
                <a:ext cx="300092" cy="430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9" name="内容占位符 2"/>
            <p:cNvSpPr txBox="1"/>
            <p:nvPr/>
          </p:nvSpPr>
          <p:spPr>
            <a:xfrm>
              <a:off x="863588" y="945157"/>
              <a:ext cx="7308812" cy="1260140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17A43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若    个事件                        相互独立，则把其中任意                          个事件相应地换成它们地对立事件，所得的    个事件仍为相互独立， 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" name="对象 10"/>
            <p:cNvGraphicFramePr>
              <a:graphicFrameLocks noChangeAspect="1"/>
            </p:cNvGraphicFramePr>
            <p:nvPr/>
          </p:nvGraphicFramePr>
          <p:xfrm>
            <a:off x="3779912" y="1042033"/>
            <a:ext cx="1578328" cy="430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00" name="Equation" r:id="rId2" imgW="838200" imgH="228600" progId="Equation.DSMT4">
                    <p:embed/>
                  </p:oleObj>
                </mc:Choice>
                <mc:Fallback>
                  <p:oleObj name="Equation" r:id="rId2" imgW="838200" imgH="228600" progId="Equation.DSMT4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912" y="1042033"/>
                          <a:ext cx="1578328" cy="430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2811930" y="1118645"/>
            <a:ext cx="252028" cy="277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01" name="Equation" r:id="rId4" imgW="127000" imgH="139700" progId="Equation.DSMT4">
                    <p:embed/>
                  </p:oleObj>
                </mc:Choice>
                <mc:Fallback>
                  <p:oleObj name="Equation" r:id="rId4" imgW="127000" imgH="139700" progId="Equation.DSMT4">
                    <p:embed/>
                    <p:pic>
                      <p:nvPicPr>
                        <p:cNvPr id="0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1930" y="1118645"/>
                          <a:ext cx="252028" cy="277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"/>
            <p:cNvGraphicFramePr>
              <a:graphicFrameLocks noChangeAspect="1"/>
            </p:cNvGraphicFramePr>
            <p:nvPr/>
          </p:nvGraphicFramePr>
          <p:xfrm>
            <a:off x="1194625" y="1400030"/>
            <a:ext cx="1633538" cy="388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02" name="Equation" r:id="rId6" imgW="850265" imgH="203200" progId="Equation.DSMT4">
                    <p:embed/>
                  </p:oleObj>
                </mc:Choice>
                <mc:Fallback>
                  <p:oleObj name="Equation" r:id="rId6" imgW="850265" imgH="203200" progId="Equation.DSMT4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4625" y="1400030"/>
                          <a:ext cx="1633538" cy="3889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2"/>
            <p:cNvGraphicFramePr>
              <a:graphicFrameLocks noChangeAspect="1"/>
            </p:cNvGraphicFramePr>
            <p:nvPr/>
          </p:nvGraphicFramePr>
          <p:xfrm>
            <a:off x="7668344" y="1613868"/>
            <a:ext cx="244475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03" name="Equation" r:id="rId8" imgW="200025" imgH="217805" progId="Equation.DSMT4">
                    <p:embed/>
                  </p:oleObj>
                </mc:Choice>
                <mc:Fallback>
                  <p:oleObj name="Equation" r:id="rId8" imgW="200025" imgH="217805" progId="Equation.DSMT4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68344" y="1613868"/>
                          <a:ext cx="244475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内容占位符 2"/>
          <p:cNvSpPr txBox="1"/>
          <p:nvPr/>
        </p:nvSpPr>
        <p:spPr bwMode="auto">
          <a:xfrm>
            <a:off x="900579" y="2895645"/>
            <a:ext cx="7129462" cy="96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Clr>
                <a:srgbClr val="317A43"/>
              </a:buClr>
              <a:buFont typeface="Wingdings" panose="05000000000000000000" pitchFamily="2" charset="2"/>
              <a:buNone/>
              <a:defRPr/>
            </a:pPr>
            <a:r>
              <a:rPr lang="zh-CN" altLang="zh-CN" sz="20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0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设一个小时内，甲、乙、丙三台独立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机器需要维修的概率分别为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0.15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，求一个小时内（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）没有一台机器需要维修的概率；（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）至少有一台机器不需要维修的概率；</a:t>
            </a:r>
            <a:endParaRPr lang="zh-CN" altLang="zh-CN" sz="20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00579" y="4170407"/>
            <a:ext cx="7442200" cy="1958975"/>
            <a:chOff x="993047" y="4153379"/>
            <a:chExt cx="7442200" cy="1958975"/>
          </a:xfrm>
        </p:grpSpPr>
        <p:sp>
          <p:nvSpPr>
            <p:cNvPr id="18" name="内容占位符 2"/>
            <p:cNvSpPr txBox="1"/>
            <p:nvPr/>
          </p:nvSpPr>
          <p:spPr bwMode="auto">
            <a:xfrm>
              <a:off x="993047" y="4153379"/>
              <a:ext cx="7442200" cy="1958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just">
                <a:lnSpc>
                  <a:spcPct val="130000"/>
                </a:lnSpc>
                <a:buClr>
                  <a:srgbClr val="317A43"/>
                </a:buClr>
                <a:buFont typeface="Wingdings" panose="05000000000000000000" pitchFamily="2" charset="2"/>
                <a:buNone/>
                <a:defRPr/>
              </a:pPr>
              <a:r>
                <a:rPr lang="zh-CN" altLang="en-US" sz="1600" b="1" kern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解</a:t>
              </a:r>
              <a:r>
                <a:rPr lang="en-US" altLang="zh-CN" sz="1600" b="1" kern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160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分别表示事件甲、乙、丙三台机器需要维修，显然    </a:t>
              </a:r>
              <a:r>
                <a:rPr lang="en-US" altLang="zh-CN" sz="160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</a:t>
              </a:r>
              <a:r>
                <a:rPr lang="zh-CN" altLang="en-US" sz="160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相互独立。</a:t>
              </a:r>
              <a:endPara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 algn="just">
                <a:lnSpc>
                  <a:spcPct val="130000"/>
                </a:lnSpc>
                <a:buClr>
                  <a:srgbClr val="317A43"/>
                </a:buClr>
                <a:buFont typeface="Wingdings" panose="05000000000000000000" pitchFamily="2" charset="2"/>
                <a:buNone/>
                <a:defRPr/>
              </a:pPr>
              <a:r>
                <a:rPr lang="zh-CN" altLang="en-US" sz="160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en-US" altLang="zh-CN" sz="160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160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    表示没有一台机器需要维修，则                ，因此</a:t>
              </a:r>
              <a:endPara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 algn="just">
                <a:lnSpc>
                  <a:spcPct val="130000"/>
                </a:lnSpc>
                <a:buClr>
                  <a:srgbClr val="317A43"/>
                </a:buClr>
                <a:buFont typeface="Wingdings" panose="05000000000000000000" pitchFamily="2" charset="2"/>
                <a:buNone/>
                <a:defRPr/>
              </a:pPr>
              <a:endPara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 algn="just">
                <a:lnSpc>
                  <a:spcPct val="130000"/>
                </a:lnSpc>
                <a:buClr>
                  <a:srgbClr val="317A43"/>
                </a:buClr>
                <a:buFont typeface="Wingdings" panose="05000000000000000000" pitchFamily="2" charset="2"/>
                <a:buNone/>
                <a:defRPr/>
              </a:pPr>
              <a:r>
                <a:rPr lang="zh-CN" altLang="en-US" sz="160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en-US" altLang="zh-CN" sz="160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sz="160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   表示至少有一台机器不需要维修，则</a:t>
              </a:r>
              <a:endParaRPr lang="en-US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 algn="just">
                <a:lnSpc>
                  <a:spcPct val="130000"/>
                </a:lnSpc>
                <a:buClr>
                  <a:srgbClr val="317A43"/>
                </a:buClr>
                <a:buFont typeface="Wingdings" panose="05000000000000000000" pitchFamily="2" charset="2"/>
                <a:buNone/>
                <a:defRPr/>
              </a:pPr>
              <a:endParaRPr lang="zh-CN" altLang="zh-CN" sz="16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9" name="对象 23"/>
            <p:cNvGraphicFramePr>
              <a:graphicFrameLocks noChangeAspect="1"/>
            </p:cNvGraphicFramePr>
            <p:nvPr/>
          </p:nvGraphicFramePr>
          <p:xfrm>
            <a:off x="1451835" y="4240692"/>
            <a:ext cx="647700" cy="255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04" name="Equation" r:id="rId10" imgW="482600" imgH="190500" progId="Equation.DSMT4">
                    <p:embed/>
                  </p:oleObj>
                </mc:Choice>
                <mc:Fallback>
                  <p:oleObj name="Equation" r:id="rId10" imgW="482600" imgH="190500" progId="Equation.DSMT4">
                    <p:embed/>
                    <p:pic>
                      <p:nvPicPr>
                        <p:cNvPr id="0" name="对象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1835" y="4240692"/>
                          <a:ext cx="647700" cy="2555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24"/>
            <p:cNvGraphicFramePr>
              <a:graphicFrameLocks noChangeAspect="1"/>
            </p:cNvGraphicFramePr>
            <p:nvPr/>
          </p:nvGraphicFramePr>
          <p:xfrm>
            <a:off x="6563585" y="4240692"/>
            <a:ext cx="684212" cy="269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05" name="Equation" r:id="rId12" imgW="622935" imgH="248285" progId="Equation.DSMT4">
                    <p:embed/>
                  </p:oleObj>
                </mc:Choice>
                <mc:Fallback>
                  <p:oleObj name="Equation" r:id="rId12" imgW="622935" imgH="248285" progId="Equation.DSMT4">
                    <p:embed/>
                    <p:pic>
                      <p:nvPicPr>
                        <p:cNvPr id="0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63585" y="4240692"/>
                          <a:ext cx="684212" cy="269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5"/>
            <p:cNvGraphicFramePr>
              <a:graphicFrameLocks noChangeAspect="1"/>
            </p:cNvGraphicFramePr>
            <p:nvPr/>
          </p:nvGraphicFramePr>
          <p:xfrm>
            <a:off x="1486760" y="4591529"/>
            <a:ext cx="257175" cy="258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06" name="Equation" r:id="rId14" imgW="165100" imgH="165100" progId="Equation.DSMT4">
                    <p:embed/>
                  </p:oleObj>
                </mc:Choice>
                <mc:Fallback>
                  <p:oleObj name="Equation" r:id="rId14" imgW="165100" imgH="165100" progId="Equation.DSMT4">
                    <p:embed/>
                    <p:pic>
                      <p:nvPicPr>
                        <p:cNvPr id="0" name="对象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6760" y="4591529"/>
                          <a:ext cx="257175" cy="258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6"/>
            <p:cNvGraphicFramePr>
              <a:graphicFrameLocks noChangeAspect="1"/>
            </p:cNvGraphicFramePr>
            <p:nvPr/>
          </p:nvGraphicFramePr>
          <p:xfrm>
            <a:off x="4636360" y="4586767"/>
            <a:ext cx="876300" cy="287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07" name="Equation" r:id="rId16" imgW="660400" imgH="215900" progId="Equation.DSMT4">
                    <p:embed/>
                  </p:oleObj>
                </mc:Choice>
                <mc:Fallback>
                  <p:oleObj name="Equation" r:id="rId16" imgW="660400" imgH="215900" progId="Equation.DSMT4">
                    <p:embed/>
                    <p:pic>
                      <p:nvPicPr>
                        <p:cNvPr id="0" name="对象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36360" y="4586767"/>
                          <a:ext cx="876300" cy="287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8"/>
            <p:cNvGraphicFramePr>
              <a:graphicFrameLocks noChangeAspect="1"/>
            </p:cNvGraphicFramePr>
            <p:nvPr/>
          </p:nvGraphicFramePr>
          <p:xfrm>
            <a:off x="2602772" y="4916967"/>
            <a:ext cx="3852863" cy="360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08" name="Equation" r:id="rId18" imgW="2311400" imgH="215900" progId="Equation.DSMT4">
                    <p:embed/>
                  </p:oleObj>
                </mc:Choice>
                <mc:Fallback>
                  <p:oleObj name="Equation" r:id="rId18" imgW="2311400" imgH="215900" progId="Equation.DSMT4">
                    <p:embed/>
                    <p:pic>
                      <p:nvPicPr>
                        <p:cNvPr id="0" name="对象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2772" y="4916967"/>
                          <a:ext cx="3852863" cy="360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9"/>
            <p:cNvGraphicFramePr>
              <a:graphicFrameLocks noChangeAspect="1"/>
            </p:cNvGraphicFramePr>
            <p:nvPr/>
          </p:nvGraphicFramePr>
          <p:xfrm>
            <a:off x="1510572" y="5337654"/>
            <a:ext cx="233363" cy="234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09" name="Equation" r:id="rId20" imgW="165100" imgH="165100" progId="Equation.DSMT4">
                    <p:embed/>
                  </p:oleObj>
                </mc:Choice>
                <mc:Fallback>
                  <p:oleObj name="Equation" r:id="rId20" imgW="165100" imgH="165100" progId="Equation.DSMT4">
                    <p:embed/>
                    <p:pic>
                      <p:nvPicPr>
                        <p:cNvPr id="0" name="对象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0572" y="5337654"/>
                          <a:ext cx="233363" cy="2349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30"/>
            <p:cNvGraphicFramePr>
              <a:graphicFrameLocks noChangeAspect="1"/>
            </p:cNvGraphicFramePr>
            <p:nvPr/>
          </p:nvGraphicFramePr>
          <p:xfrm>
            <a:off x="5014185" y="5320192"/>
            <a:ext cx="1131887" cy="271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10" name="Equation" r:id="rId22" imgW="951865" imgH="228600" progId="Equation.DSMT4">
                    <p:embed/>
                  </p:oleObj>
                </mc:Choice>
                <mc:Fallback>
                  <p:oleObj name="Equation" r:id="rId22" imgW="951865" imgH="228600" progId="Equation.DSMT4">
                    <p:embed/>
                    <p:pic>
                      <p:nvPicPr>
                        <p:cNvPr id="0" name="对象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4185" y="5320192"/>
                          <a:ext cx="1131887" cy="271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31"/>
            <p:cNvGraphicFramePr>
              <a:graphicFrameLocks noChangeAspect="1"/>
            </p:cNvGraphicFramePr>
            <p:nvPr/>
          </p:nvGraphicFramePr>
          <p:xfrm>
            <a:off x="2586897" y="5636104"/>
            <a:ext cx="3771900" cy="342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11" name="Equation" r:id="rId24" imgW="2373630" imgH="215900" progId="Equation.DSMT4">
                    <p:embed/>
                  </p:oleObj>
                </mc:Choice>
                <mc:Fallback>
                  <p:oleObj name="Equation" r:id="rId24" imgW="2373630" imgH="215900" progId="Equation.DSMT4">
                    <p:embed/>
                    <p:pic>
                      <p:nvPicPr>
                        <p:cNvPr id="0" name="对象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6897" y="5636104"/>
                          <a:ext cx="3771900" cy="342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439845" y="197440"/>
            <a:ext cx="4121300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</a:t>
            </a:r>
            <a:r>
              <a:rPr lang="en-US" altLang="zh-CN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随机事件的独立性</a:t>
            </a:r>
            <a:endParaRPr lang="zh-CN" altLang="en-US" sz="28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2" y="444137"/>
            <a:ext cx="2439843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61145" y="444137"/>
            <a:ext cx="2582855" cy="3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45471" y="976277"/>
            <a:ext cx="348212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多个事件的独立性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1155662" y="1652934"/>
            <a:ext cx="720090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注意，事件的相互独立与事件的互斥（互不相容）是两个不同的概念。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                        两两互斥，则可简化和事件概率计算</a:t>
            </a:r>
            <a:endParaRPr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14"/>
          <p:cNvGraphicFramePr>
            <a:graphicFrameLocks noChangeAspect="1"/>
          </p:cNvGraphicFramePr>
          <p:nvPr/>
        </p:nvGraphicFramePr>
        <p:xfrm>
          <a:off x="1444587" y="2507009"/>
          <a:ext cx="157797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0" name="Equation" r:id="rId1" imgW="838200" imgH="228600" progId="Equation.DSMT4">
                  <p:embed/>
                </p:oleObj>
              </mc:Choice>
              <mc:Fallback>
                <p:oleObj name="Equation" r:id="rId1" imgW="838200" imgH="228600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4587" y="2507009"/>
                        <a:ext cx="1577975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16"/>
          <p:cNvGraphicFramePr>
            <a:graphicFrameLocks noChangeAspect="1"/>
          </p:cNvGraphicFramePr>
          <p:nvPr/>
        </p:nvGraphicFramePr>
        <p:xfrm>
          <a:off x="1839874" y="3003897"/>
          <a:ext cx="514191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1" name="Equation" r:id="rId3" imgW="2717800" imgH="190500" progId="Equation.DSMT4">
                  <p:embed/>
                </p:oleObj>
              </mc:Choice>
              <mc:Fallback>
                <p:oleObj name="Equation" r:id="rId3" imgW="2717800" imgH="190500" progId="Equation.DSMT4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874" y="3003897"/>
                        <a:ext cx="5141913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3"/>
          <p:cNvGrpSpPr/>
          <p:nvPr/>
        </p:nvGrpSpPr>
        <p:grpSpPr bwMode="auto">
          <a:xfrm>
            <a:off x="1190587" y="3594447"/>
            <a:ext cx="6516687" cy="498475"/>
            <a:chOff x="1115616" y="3147814"/>
            <a:chExt cx="6516724" cy="497458"/>
          </a:xfrm>
        </p:grpSpPr>
        <p:graphicFrame>
          <p:nvGraphicFramePr>
            <p:cNvPr id="10" name="对象 1"/>
            <p:cNvGraphicFramePr>
              <a:graphicFrameLocks noChangeAspect="1"/>
            </p:cNvGraphicFramePr>
            <p:nvPr/>
          </p:nvGraphicFramePr>
          <p:xfrm>
            <a:off x="1475656" y="3219822"/>
            <a:ext cx="1566863" cy="425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52" name="Equation" r:id="rId5" imgW="1258570" imgH="344170" progId="Equation.DSMT4">
                    <p:embed/>
                  </p:oleObj>
                </mc:Choice>
                <mc:Fallback>
                  <p:oleObj name="Equation" r:id="rId5" imgW="1258570" imgH="344170" progId="Equation.DSMT4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75656" y="3219822"/>
                          <a:ext cx="1566863" cy="425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矩形 2"/>
            <p:cNvSpPr>
              <a:spLocks noChangeArrowheads="1"/>
            </p:cNvSpPr>
            <p:nvPr/>
          </p:nvSpPr>
          <p:spPr bwMode="auto">
            <a:xfrm>
              <a:off x="1115616" y="3147814"/>
              <a:ext cx="651672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                        相互独立，则可简化积事件概率计算</a:t>
              </a:r>
              <a:endPara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3" name="对象 4"/>
          <p:cNvGraphicFramePr>
            <a:graphicFrameLocks noChangeAspect="1"/>
          </p:cNvGraphicFramePr>
          <p:nvPr/>
        </p:nvGraphicFramePr>
        <p:xfrm>
          <a:off x="2559012" y="4159597"/>
          <a:ext cx="38735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3" name="Equation" r:id="rId7" imgW="2032000" imgH="190500" progId="Equation.DSMT4">
                  <p:embed/>
                </p:oleObj>
              </mc:Choice>
              <mc:Fallback>
                <p:oleObj name="Equation" r:id="rId7" imgW="2032000" imgH="1905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012" y="4159597"/>
                        <a:ext cx="387350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5"/>
          <p:cNvGrpSpPr/>
          <p:nvPr/>
        </p:nvGrpSpPr>
        <p:grpSpPr bwMode="auto">
          <a:xfrm>
            <a:off x="1155662" y="4737447"/>
            <a:ext cx="6516687" cy="500062"/>
            <a:chOff x="2135082" y="4011910"/>
            <a:chExt cx="6516724" cy="499093"/>
          </a:xfrm>
        </p:grpSpPr>
        <p:graphicFrame>
          <p:nvGraphicFramePr>
            <p:cNvPr id="15" name="对象 28"/>
            <p:cNvGraphicFramePr>
              <a:graphicFrameLocks noChangeAspect="1"/>
            </p:cNvGraphicFramePr>
            <p:nvPr/>
          </p:nvGraphicFramePr>
          <p:xfrm>
            <a:off x="3239852" y="4085553"/>
            <a:ext cx="1566863" cy="425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54" name="Equation" r:id="rId9" imgW="1258570" imgH="344170" progId="Equation.DSMT4">
                    <p:embed/>
                  </p:oleObj>
                </mc:Choice>
                <mc:Fallback>
                  <p:oleObj name="Equation" r:id="rId9" imgW="1258570" imgH="344170" progId="Equation.DSMT4">
                    <p:embed/>
                    <p:pic>
                      <p:nvPicPr>
                        <p:cNvPr id="0" name="对象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9852" y="4085553"/>
                          <a:ext cx="1566863" cy="425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矩形 29"/>
            <p:cNvSpPr>
              <a:spLocks noChangeArrowheads="1"/>
            </p:cNvSpPr>
            <p:nvPr/>
          </p:nvSpPr>
          <p:spPr bwMode="auto">
            <a:xfrm>
              <a:off x="2135082" y="4011910"/>
              <a:ext cx="6516724" cy="453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另外，当                         相互独立时，根据定理</a:t>
              </a: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1.4.2</a:t>
              </a: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有</a:t>
              </a:r>
              <a:endPara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7" name="对象 6"/>
          <p:cNvGraphicFramePr>
            <a:graphicFrameLocks noChangeAspect="1"/>
          </p:cNvGraphicFramePr>
          <p:nvPr/>
        </p:nvGraphicFramePr>
        <p:xfrm>
          <a:off x="2019262" y="5305772"/>
          <a:ext cx="52800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5" name="Equation" r:id="rId10" imgW="3136900" imgH="342900" progId="Equation.DSMT4">
                  <p:embed/>
                </p:oleObj>
              </mc:Choice>
              <mc:Fallback>
                <p:oleObj name="Equation" r:id="rId10" imgW="3136900" imgH="3429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262" y="5305772"/>
                        <a:ext cx="528002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439845" y="197440"/>
            <a:ext cx="4121300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</a:t>
            </a:r>
            <a:r>
              <a:rPr lang="en-US" altLang="zh-CN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随机事件的独立性</a:t>
            </a:r>
            <a:endParaRPr lang="zh-CN" altLang="en-US" sz="28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2" y="444137"/>
            <a:ext cx="2439843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61145" y="444137"/>
            <a:ext cx="2582855" cy="3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45471" y="976277"/>
            <a:ext cx="4114832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随机试验的相互独立性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组合 18"/>
          <p:cNvGrpSpPr/>
          <p:nvPr/>
        </p:nvGrpSpPr>
        <p:grpSpPr bwMode="auto">
          <a:xfrm>
            <a:off x="1054529" y="1899630"/>
            <a:ext cx="7073900" cy="1014412"/>
            <a:chOff x="1205079" y="1419622"/>
            <a:chExt cx="7075333" cy="1015663"/>
          </a:xfrm>
        </p:grpSpPr>
        <p:sp>
          <p:nvSpPr>
            <p:cNvPr id="7" name="矩形 6"/>
            <p:cNvSpPr/>
            <p:nvPr/>
          </p:nvSpPr>
          <p:spPr>
            <a:xfrm>
              <a:off x="1205079" y="1419622"/>
              <a:ext cx="7075333" cy="10156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设有试验     ，  ，若试验     的任一结果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事件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与试验     的任一结果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事件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都是相互独立的，则称这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两个试验相互独立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。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" name="对象 13"/>
            <p:cNvGraphicFramePr>
              <a:graphicFrameLocks noChangeAspect="1"/>
            </p:cNvGraphicFramePr>
            <p:nvPr/>
          </p:nvGraphicFramePr>
          <p:xfrm>
            <a:off x="2303748" y="1530211"/>
            <a:ext cx="324036" cy="3888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88" name="Equation" r:id="rId1" imgW="190500" imgH="228600" progId="Equation.DSMT4">
                    <p:embed/>
                  </p:oleObj>
                </mc:Choice>
                <mc:Fallback>
                  <p:oleObj name="Equation" r:id="rId1" imgW="190500" imgH="228600" progId="Equation.DSMT4">
                    <p:embed/>
                    <p:pic>
                      <p:nvPicPr>
                        <p:cNvPr id="0" name="对象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3748" y="1530211"/>
                          <a:ext cx="324036" cy="3888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14"/>
            <p:cNvGraphicFramePr>
              <a:graphicFrameLocks noChangeAspect="1"/>
            </p:cNvGraphicFramePr>
            <p:nvPr/>
          </p:nvGraphicFramePr>
          <p:xfrm>
            <a:off x="2699792" y="1539152"/>
            <a:ext cx="337690" cy="3799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89" name="Equation" r:id="rId3" imgW="203200" imgH="228600" progId="Equation.DSMT4">
                    <p:embed/>
                  </p:oleObj>
                </mc:Choice>
                <mc:Fallback>
                  <p:oleObj name="Equation" r:id="rId3" imgW="203200" imgH="228600" progId="Equation.DSMT4">
                    <p:embed/>
                    <p:pic>
                      <p:nvPicPr>
                        <p:cNvPr id="0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9792" y="1539152"/>
                          <a:ext cx="337690" cy="3799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16"/>
            <p:cNvGraphicFramePr>
              <a:graphicFrameLocks noChangeAspect="1"/>
            </p:cNvGraphicFramePr>
            <p:nvPr/>
          </p:nvGraphicFramePr>
          <p:xfrm>
            <a:off x="4031940" y="1546453"/>
            <a:ext cx="315913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90" name="Equation" r:id="rId5" imgW="257175" imgH="309245" progId="Equation.DSMT4">
                    <p:embed/>
                  </p:oleObj>
                </mc:Choice>
                <mc:Fallback>
                  <p:oleObj name="Equation" r:id="rId5" imgW="257175" imgH="309245" progId="Equation.DSMT4">
                    <p:embed/>
                    <p:pic>
                      <p:nvPicPr>
                        <p:cNvPr id="0" name="对象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1940" y="1546453"/>
                          <a:ext cx="315913" cy="381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7"/>
            <p:cNvGraphicFramePr>
              <a:graphicFrameLocks noChangeAspect="1"/>
            </p:cNvGraphicFramePr>
            <p:nvPr/>
          </p:nvGraphicFramePr>
          <p:xfrm>
            <a:off x="7056276" y="1542817"/>
            <a:ext cx="331787" cy="376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91" name="Equation" r:id="rId7" imgW="269875" imgH="304800" progId="Equation.DSMT4">
                    <p:embed/>
                  </p:oleObj>
                </mc:Choice>
                <mc:Fallback>
                  <p:oleObj name="Equation" r:id="rId7" imgW="269875" imgH="304800" progId="Equation.DSMT4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56276" y="1542817"/>
                          <a:ext cx="331787" cy="376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组合 42"/>
          <p:cNvGrpSpPr/>
          <p:nvPr/>
        </p:nvGrpSpPr>
        <p:grpSpPr bwMode="auto">
          <a:xfrm>
            <a:off x="1054529" y="3182330"/>
            <a:ext cx="7073900" cy="1476375"/>
            <a:chOff x="1071633" y="2518811"/>
            <a:chExt cx="7075333" cy="1477328"/>
          </a:xfrm>
        </p:grpSpPr>
        <p:grpSp>
          <p:nvGrpSpPr>
            <p:cNvPr id="14" name="组合 32"/>
            <p:cNvGrpSpPr/>
            <p:nvPr/>
          </p:nvGrpSpPr>
          <p:grpSpPr bwMode="auto">
            <a:xfrm>
              <a:off x="1071633" y="2518811"/>
              <a:ext cx="7075333" cy="1477328"/>
              <a:chOff x="1205079" y="1419622"/>
              <a:chExt cx="7075333" cy="147732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205079" y="1419622"/>
                <a:ext cx="7075333" cy="14773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若试验     的任一结果，试验     的任一结果，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，试验     的任意结果都是相互独立的，则称试验 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相互独立，假如这    个试验还是相同的，则称其为</a:t>
                </a: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重独立试验。</a:t>
                </a:r>
                <a:endPara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21" name="对象 34"/>
              <p:cNvGraphicFramePr>
                <a:graphicFrameLocks noChangeAspect="1"/>
              </p:cNvGraphicFramePr>
              <p:nvPr/>
            </p:nvGraphicFramePr>
            <p:xfrm>
              <a:off x="2040545" y="1549768"/>
              <a:ext cx="324036" cy="3888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292" name="Equation" r:id="rId9" imgW="190500" imgH="228600" progId="Equation.DSMT4">
                      <p:embed/>
                    </p:oleObj>
                  </mc:Choice>
                  <mc:Fallback>
                    <p:oleObj name="Equation" r:id="rId9" imgW="190500" imgH="228600" progId="Equation.DSMT4">
                      <p:embed/>
                      <p:pic>
                        <p:nvPicPr>
                          <p:cNvPr id="0" name="对象 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40545" y="1549768"/>
                            <a:ext cx="324036" cy="38884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5" name="对象 20"/>
            <p:cNvGraphicFramePr>
              <a:graphicFrameLocks noChangeAspect="1"/>
            </p:cNvGraphicFramePr>
            <p:nvPr/>
          </p:nvGraphicFramePr>
          <p:xfrm>
            <a:off x="4262366" y="2648957"/>
            <a:ext cx="345638" cy="3888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93" name="Equation" r:id="rId10" imgW="203200" imgH="228600" progId="Equation.DSMT4">
                    <p:embed/>
                  </p:oleObj>
                </mc:Choice>
                <mc:Fallback>
                  <p:oleObj name="Equation" r:id="rId10" imgW="203200" imgH="228600" progId="Equation.DSMT4">
                    <p:embed/>
                    <p:pic>
                      <p:nvPicPr>
                        <p:cNvPr id="0" name="对象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2366" y="2648957"/>
                          <a:ext cx="345638" cy="3888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38"/>
            <p:cNvGraphicFramePr>
              <a:graphicFrameLocks noChangeAspect="1"/>
            </p:cNvGraphicFramePr>
            <p:nvPr/>
          </p:nvGraphicFramePr>
          <p:xfrm>
            <a:off x="7092280" y="2644052"/>
            <a:ext cx="345638" cy="3888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94" name="Equation" r:id="rId12" imgW="203200" imgH="228600" progId="Equation.DSMT4">
                    <p:embed/>
                  </p:oleObj>
                </mc:Choice>
                <mc:Fallback>
                  <p:oleObj name="Equation" r:id="rId12" imgW="203200" imgH="228600" progId="Equation.DSMT4">
                    <p:embed/>
                    <p:pic>
                      <p:nvPicPr>
                        <p:cNvPr id="0" name="对象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92280" y="2644052"/>
                          <a:ext cx="345638" cy="3888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39"/>
            <p:cNvGraphicFramePr>
              <a:graphicFrameLocks noChangeAspect="1"/>
            </p:cNvGraphicFramePr>
            <p:nvPr/>
          </p:nvGraphicFramePr>
          <p:xfrm>
            <a:off x="5040052" y="3111810"/>
            <a:ext cx="1332148" cy="380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95" name="Equation" r:id="rId14" imgW="800100" imgH="228600" progId="Equation.DSMT4">
                    <p:embed/>
                  </p:oleObj>
                </mc:Choice>
                <mc:Fallback>
                  <p:oleObj name="Equation" r:id="rId14" imgW="800100" imgH="228600" progId="Equation.DSMT4">
                    <p:embed/>
                    <p:pic>
                      <p:nvPicPr>
                        <p:cNvPr id="0" name="对象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052" y="3111810"/>
                          <a:ext cx="1332148" cy="3806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40"/>
            <p:cNvGraphicFramePr>
              <a:graphicFrameLocks noChangeAspect="1"/>
            </p:cNvGraphicFramePr>
            <p:nvPr/>
          </p:nvGraphicFramePr>
          <p:xfrm>
            <a:off x="1655676" y="3615866"/>
            <a:ext cx="278718" cy="3065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96" name="Equation" r:id="rId16" imgW="127000" imgH="139700" progId="Equation.DSMT4">
                    <p:embed/>
                  </p:oleObj>
                </mc:Choice>
                <mc:Fallback>
                  <p:oleObj name="Equation" r:id="rId16" imgW="127000" imgH="139700" progId="Equation.DSMT4">
                    <p:embed/>
                    <p:pic>
                      <p:nvPicPr>
                        <p:cNvPr id="0" name="对象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5676" y="3615866"/>
                          <a:ext cx="278718" cy="3065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41"/>
            <p:cNvGraphicFramePr>
              <a:graphicFrameLocks noChangeAspect="1"/>
            </p:cNvGraphicFramePr>
            <p:nvPr/>
          </p:nvGraphicFramePr>
          <p:xfrm>
            <a:off x="5220072" y="3611954"/>
            <a:ext cx="27305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297" name="Equation" r:id="rId18" imgW="222250" imgH="248285" progId="Equation.DSMT4">
                    <p:embed/>
                  </p:oleObj>
                </mc:Choice>
                <mc:Fallback>
                  <p:oleObj name="Equation" r:id="rId18" imgW="222250" imgH="248285" progId="Equation.DSMT4">
                    <p:embed/>
                    <p:pic>
                      <p:nvPicPr>
                        <p:cNvPr id="0" name="对象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0072" y="3611954"/>
                          <a:ext cx="27305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439845" y="197440"/>
            <a:ext cx="4121300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</a:t>
            </a:r>
            <a:r>
              <a:rPr lang="en-US" altLang="zh-CN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随机事件的独立性</a:t>
            </a:r>
            <a:endParaRPr lang="zh-CN" altLang="en-US" sz="28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2" y="444137"/>
            <a:ext cx="2439843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61145" y="444137"/>
            <a:ext cx="2582855" cy="3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45471" y="976277"/>
            <a:ext cx="4114832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随机试验的相互独立性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23" name="组合 3"/>
          <p:cNvGrpSpPr/>
          <p:nvPr/>
        </p:nvGrpSpPr>
        <p:grpSpPr bwMode="auto">
          <a:xfrm>
            <a:off x="863208" y="1764593"/>
            <a:ext cx="7075488" cy="1477963"/>
            <a:chOff x="1223628" y="1560044"/>
            <a:chExt cx="7075333" cy="1477328"/>
          </a:xfrm>
        </p:grpSpPr>
        <p:sp>
          <p:nvSpPr>
            <p:cNvPr id="24" name="矩形 23"/>
            <p:cNvSpPr/>
            <p:nvPr/>
          </p:nvSpPr>
          <p:spPr>
            <a:xfrm>
              <a:off x="1223628" y="1560044"/>
              <a:ext cx="7075333" cy="14773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在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重独立试验中，每次试验的结果为两个，比如扔硬币试验只会出现正反两者结果，记为     或      ，则称这种试验为    </a:t>
              </a: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重伯努利试验。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5" name="对象 40"/>
            <p:cNvGraphicFramePr>
              <a:graphicFrameLocks noChangeAspect="1"/>
            </p:cNvGraphicFramePr>
            <p:nvPr/>
          </p:nvGraphicFramePr>
          <p:xfrm>
            <a:off x="1547664" y="1735128"/>
            <a:ext cx="278718" cy="3065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84" name="Equation" r:id="rId1" imgW="127000" imgH="139700" progId="Equation.DSMT4">
                    <p:embed/>
                  </p:oleObj>
                </mc:Choice>
                <mc:Fallback>
                  <p:oleObj name="Equation" r:id="rId1" imgW="127000" imgH="139700" progId="Equation.DSMT4">
                    <p:embed/>
                    <p:pic>
                      <p:nvPicPr>
                        <p:cNvPr id="0" name="对象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7664" y="1735128"/>
                          <a:ext cx="278718" cy="3065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41"/>
            <p:cNvGraphicFramePr>
              <a:graphicFrameLocks noChangeAspect="1"/>
            </p:cNvGraphicFramePr>
            <p:nvPr/>
          </p:nvGraphicFramePr>
          <p:xfrm>
            <a:off x="4593788" y="2139702"/>
            <a:ext cx="335012" cy="335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85" name="Equation" r:id="rId3" imgW="165100" imgH="165100" progId="Equation.DSMT4">
                    <p:embed/>
                  </p:oleObj>
                </mc:Choice>
                <mc:Fallback>
                  <p:oleObj name="Equation" r:id="rId3" imgW="165100" imgH="165100" progId="Equation.DSMT4">
                    <p:embed/>
                    <p:pic>
                      <p:nvPicPr>
                        <p:cNvPr id="0" name="对象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3788" y="2139702"/>
                          <a:ext cx="335012" cy="3350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1"/>
            <p:cNvGraphicFramePr>
              <a:graphicFrameLocks noChangeAspect="1"/>
            </p:cNvGraphicFramePr>
            <p:nvPr/>
          </p:nvGraphicFramePr>
          <p:xfrm>
            <a:off x="5220072" y="2070078"/>
            <a:ext cx="340885" cy="419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86" name="Equation" r:id="rId5" imgW="165100" imgH="203200" progId="Equation.DSMT4">
                    <p:embed/>
                  </p:oleObj>
                </mc:Choice>
                <mc:Fallback>
                  <p:oleObj name="Equation" r:id="rId5" imgW="165100" imgH="203200" progId="Equation.DSMT4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0072" y="2070078"/>
                          <a:ext cx="340885" cy="419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"/>
            <p:cNvGraphicFramePr>
              <a:graphicFrameLocks noChangeAspect="1"/>
            </p:cNvGraphicFramePr>
            <p:nvPr/>
          </p:nvGraphicFramePr>
          <p:xfrm>
            <a:off x="7595854" y="2190282"/>
            <a:ext cx="277812" cy="3000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87" name="Equation" r:id="rId7" imgW="226695" imgH="243840" progId="Equation.DSMT4">
                    <p:embed/>
                  </p:oleObj>
                </mc:Choice>
                <mc:Fallback>
                  <p:oleObj name="Equation" r:id="rId7" imgW="226695" imgH="243840" progId="Equation.DSMT4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95854" y="2190282"/>
                          <a:ext cx="277812" cy="3000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19"/>
          <p:cNvGrpSpPr/>
          <p:nvPr/>
        </p:nvGrpSpPr>
        <p:grpSpPr bwMode="auto">
          <a:xfrm>
            <a:off x="949754" y="3639658"/>
            <a:ext cx="7239000" cy="1379537"/>
            <a:chOff x="934910" y="2667605"/>
            <a:chExt cx="7237490" cy="1380309"/>
          </a:xfrm>
        </p:grpSpPr>
        <p:sp>
          <p:nvSpPr>
            <p:cNvPr id="30" name="内容占位符 2"/>
            <p:cNvSpPr txBox="1"/>
            <p:nvPr/>
          </p:nvSpPr>
          <p:spPr bwMode="auto">
            <a:xfrm>
              <a:off x="934910" y="2667605"/>
              <a:ext cx="7237490" cy="1380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17A43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例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在     重伯努利试验中，若事件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在每次实验中发生的概率均为</a:t>
              </a:r>
              <a:endPara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lvl="0" indent="0" algn="just" defTabSz="914400" rtl="0" eaLnBrk="0" fontAlgn="base" latinLnBrk="0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17A43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    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，试求在    重伯努利试验中事件    发生  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次这一事件的概率             。           </a:t>
              </a:r>
              <a:endParaRPr kumimoji="0" lang="zh-CN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31" name="组合 15"/>
            <p:cNvGrpSpPr/>
            <p:nvPr/>
          </p:nvGrpSpPr>
          <p:grpSpPr bwMode="auto">
            <a:xfrm>
              <a:off x="1046162" y="2769553"/>
              <a:ext cx="6115282" cy="1223304"/>
              <a:chOff x="1046162" y="2769553"/>
              <a:chExt cx="6115282" cy="1223304"/>
            </a:xfrm>
          </p:grpSpPr>
          <p:graphicFrame>
            <p:nvGraphicFramePr>
              <p:cNvPr id="32" name="对象 1"/>
              <p:cNvGraphicFramePr>
                <a:graphicFrameLocks noChangeAspect="1"/>
              </p:cNvGraphicFramePr>
              <p:nvPr/>
            </p:nvGraphicFramePr>
            <p:xfrm>
              <a:off x="1046162" y="3279586"/>
              <a:ext cx="2016224" cy="3286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388" name="Equation" r:id="rId9" imgW="1091565" imgH="177800" progId="Equation.DSMT4">
                      <p:embed/>
                    </p:oleObj>
                  </mc:Choice>
                  <mc:Fallback>
                    <p:oleObj name="Equation" r:id="rId9" imgW="1091565" imgH="177800" progId="Equation.DSMT4">
                      <p:embed/>
                      <p:pic>
                        <p:nvPicPr>
                          <p:cNvPr id="0" name="对象 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46162" y="3279586"/>
                            <a:ext cx="2016224" cy="32865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对象 5"/>
              <p:cNvGraphicFramePr>
                <a:graphicFrameLocks noChangeAspect="1"/>
              </p:cNvGraphicFramePr>
              <p:nvPr/>
            </p:nvGraphicFramePr>
            <p:xfrm>
              <a:off x="1619672" y="2818123"/>
              <a:ext cx="273050" cy="2936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389" name="Equation" r:id="rId11" imgW="222250" imgH="239395" progId="Equation.DSMT4">
                      <p:embed/>
                    </p:oleObj>
                  </mc:Choice>
                  <mc:Fallback>
                    <p:oleObj name="Equation" r:id="rId11" imgW="222250" imgH="239395" progId="Equation.DSMT4">
                      <p:embed/>
                      <p:pic>
                        <p:nvPicPr>
                          <p:cNvPr id="0" name="对象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19672" y="2818123"/>
                            <a:ext cx="273050" cy="2936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对象 6"/>
              <p:cNvGraphicFramePr>
                <a:graphicFrameLocks noChangeAspect="1"/>
              </p:cNvGraphicFramePr>
              <p:nvPr/>
            </p:nvGraphicFramePr>
            <p:xfrm>
              <a:off x="3923928" y="3299452"/>
              <a:ext cx="266700" cy="2889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390" name="Equation" r:id="rId13" imgW="217805" imgH="234950" progId="Equation.DSMT4">
                      <p:embed/>
                    </p:oleObj>
                  </mc:Choice>
                  <mc:Fallback>
                    <p:oleObj name="Equation" r:id="rId13" imgW="217805" imgH="234950" progId="Equation.DSMT4">
                      <p:embed/>
                      <p:pic>
                        <p:nvPicPr>
                          <p:cNvPr id="0" name="对象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23928" y="3299452"/>
                            <a:ext cx="266700" cy="2889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" name="对象 7"/>
              <p:cNvGraphicFramePr>
                <a:graphicFrameLocks noChangeAspect="1"/>
              </p:cNvGraphicFramePr>
              <p:nvPr/>
            </p:nvGraphicFramePr>
            <p:xfrm>
              <a:off x="4420329" y="2769553"/>
              <a:ext cx="331787" cy="327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391" name="Equation" r:id="rId15" imgW="269875" imgH="265430" progId="Equation.DSMT4">
                      <p:embed/>
                    </p:oleObj>
                  </mc:Choice>
                  <mc:Fallback>
                    <p:oleObj name="Equation" r:id="rId15" imgW="269875" imgH="265430" progId="Equation.DSMT4">
                      <p:embed/>
                      <p:pic>
                        <p:nvPicPr>
                          <p:cNvPr id="0" name="对象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20329" y="2769553"/>
                            <a:ext cx="331787" cy="3270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对象 8"/>
              <p:cNvGraphicFramePr>
                <a:graphicFrameLocks noChangeAspect="1"/>
              </p:cNvGraphicFramePr>
              <p:nvPr/>
            </p:nvGraphicFramePr>
            <p:xfrm>
              <a:off x="6192180" y="3230263"/>
              <a:ext cx="327025" cy="320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392" name="Equation" r:id="rId17" imgW="265430" imgH="260985" progId="Equation.DSMT4">
                      <p:embed/>
                    </p:oleObj>
                  </mc:Choice>
                  <mc:Fallback>
                    <p:oleObj name="Equation" r:id="rId17" imgW="265430" imgH="260985" progId="Equation.DSMT4">
                      <p:embed/>
                      <p:pic>
                        <p:nvPicPr>
                          <p:cNvPr id="0" name="对象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92180" y="3230263"/>
                            <a:ext cx="327025" cy="3206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" name="对象 9"/>
              <p:cNvGraphicFramePr>
                <a:graphicFrameLocks noChangeAspect="1"/>
              </p:cNvGraphicFramePr>
              <p:nvPr/>
            </p:nvGraphicFramePr>
            <p:xfrm>
              <a:off x="6912260" y="3235016"/>
              <a:ext cx="249184" cy="3295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393" name="Equation" r:id="rId19" imgW="139700" imgH="177800" progId="Equation.DSMT4">
                      <p:embed/>
                    </p:oleObj>
                  </mc:Choice>
                  <mc:Fallback>
                    <p:oleObj name="Equation" r:id="rId19" imgW="139700" imgH="177800" progId="Equation.DSMT4">
                      <p:embed/>
                      <p:pic>
                        <p:nvPicPr>
                          <p:cNvPr id="0" name="对象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912260" y="3235016"/>
                            <a:ext cx="249184" cy="32954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" name="对象 12"/>
              <p:cNvGraphicFramePr>
                <a:graphicFrameLocks noChangeAspect="1"/>
              </p:cNvGraphicFramePr>
              <p:nvPr/>
            </p:nvGraphicFramePr>
            <p:xfrm>
              <a:off x="1979712" y="3663259"/>
              <a:ext cx="725115" cy="3295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394" name="Equation" r:id="rId21" imgW="419100" imgH="190500" progId="Equation.DSMT4">
                      <p:embed/>
                    </p:oleObj>
                  </mc:Choice>
                  <mc:Fallback>
                    <p:oleObj name="Equation" r:id="rId21" imgW="419100" imgH="190500" progId="Equation.DSMT4">
                      <p:embed/>
                      <p:pic>
                        <p:nvPicPr>
                          <p:cNvPr id="0" name="对象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79712" y="3663259"/>
                            <a:ext cx="725115" cy="32959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42" name="对象 23"/>
          <p:cNvGraphicFramePr>
            <a:graphicFrameLocks noChangeAspect="1"/>
          </p:cNvGraphicFramePr>
          <p:nvPr/>
        </p:nvGraphicFramePr>
        <p:xfrm>
          <a:off x="2184988" y="5000939"/>
          <a:ext cx="476694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95" name="Equation" r:id="rId23" imgW="2336800" imgH="316865" progId="Equation.DSMT4">
                  <p:embed/>
                </p:oleObj>
              </mc:Choice>
              <mc:Fallback>
                <p:oleObj name="Equation" r:id="rId23" imgW="2336800" imgH="316865" progId="Equation.DSMT4">
                  <p:embed/>
                  <p:pic>
                    <p:nvPicPr>
                      <p:cNvPr id="0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4988" y="5000939"/>
                        <a:ext cx="476694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836712"/>
            <a:ext cx="7742237" cy="839688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Bloom Filter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8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962150"/>
                <a:ext cx="8207375" cy="4419600"/>
              </a:xfrm>
            </p:spPr>
            <p:txBody>
              <a:bodyPr/>
              <a:lstStyle/>
              <a:p>
                <a:pPr eaLnBrk="1" hangingPunct="1">
                  <a:spcAft>
                    <a:spcPct val="30000"/>
                  </a:spcAft>
                  <a:defRPr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Bloom Filter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（布隆过滤器）是针对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元素查找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设计的简单节省空间的概率数据结构。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spcAft>
                    <a:spcPct val="30000"/>
                  </a:spcAft>
                  <a:defRPr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Bloom Filter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使用</a:t>
                </a:r>
                <a:r>
                  <a:rPr lang="en-US" altLang="zh-CN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位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表示一个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元集合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的数组。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spcAft>
                    <a:spcPct val="30000"/>
                  </a:spcAft>
                  <a:defRPr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由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Burton Bloom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1970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年提出，在数据库和计算机网络中有很多应用。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spcAft>
                    <a:spcPct val="30000"/>
                  </a:spcAft>
                  <a:defRPr/>
                </a:pP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48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962150"/>
                <a:ext cx="8207375" cy="4419600"/>
              </a:xfrm>
              <a:blipFill rotWithShape="1">
                <a:blip r:embed="rId1"/>
                <a:stretch>
                  <a:fillRect t="-4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836712"/>
            <a:ext cx="7742237" cy="839688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Bloom Filter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8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962150"/>
                <a:ext cx="8207375" cy="5211266"/>
              </a:xfrm>
            </p:spPr>
            <p:txBody>
              <a:bodyPr/>
              <a:lstStyle/>
              <a:p>
                <a:pPr eaLnBrk="1" hangingPunct="1">
                  <a:spcAft>
                    <a:spcPct val="30000"/>
                  </a:spcAft>
                  <a:defRPr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基本结构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30000"/>
                  </a:spcAft>
                  <a:defRPr/>
                </a:pP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Bloom Filter 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是一个</a:t>
                </a:r>
                <a:r>
                  <a:rPr lang="en-US" altLang="zh-CN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位的数组</a:t>
                </a:r>
                <a:r>
                  <a:rPr lang="en-US" altLang="zh-CN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，初始时</a:t>
                </a:r>
                <a:r>
                  <a:rPr lang="en-US" altLang="zh-CN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位都为</a:t>
                </a: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30000"/>
                  </a:spcAft>
                  <a:defRPr/>
                </a:pP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使用</a:t>
                </a:r>
                <a:r>
                  <a:rPr lang="en-US" altLang="zh-CN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个独立的</a:t>
                </a: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hash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，这</a:t>
                </a:r>
                <a:r>
                  <a:rPr lang="en-US" altLang="zh-CN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</a:t>
                </a: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hash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函数的输出为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spcAft>
                    <a:spcPct val="30000"/>
                  </a:spcAft>
                  <a:defRPr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工作原理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30000"/>
                  </a:spcAft>
                  <a:defRPr/>
                </a:pPr>
                <a:r>
                  <a:rPr lang="en-US" altLang="zh-CN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集合的存储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 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，将</a:t>
                </a:r>
                <a:r>
                  <a:rPr lang="en-US" altLang="zh-CN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位置位</a:t>
                </a: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。（对同一位可以重复置</a:t>
                </a: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30000"/>
                  </a:spcAft>
                  <a:defRPr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元素查找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：对待查元素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，检查</a:t>
                </a:r>
                <a:r>
                  <a:rPr lang="en-US" altLang="zh-CN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位。若对应</a:t>
                </a: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位都为</a:t>
                </a: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；否则，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48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962150"/>
                <a:ext cx="8207375" cy="5211266"/>
              </a:xfrm>
              <a:blipFill rotWithShape="1">
                <a:blip r:embed="rId1"/>
                <a:stretch>
                  <a:fillRect t="-390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87450" y="1795463"/>
            <a:ext cx="6121400" cy="1797050"/>
          </a:xfrm>
          <a:prstGeom prst="rect">
            <a:avLst/>
          </a:prstGeom>
          <a:noFill/>
        </p:spPr>
        <p:txBody>
          <a:bodyPr lIns="72004" tIns="36003" rIns="72004" bIns="36003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CE8D3E"/>
              </a:buClr>
              <a:defRPr/>
            </a:pPr>
            <a:r>
              <a:rPr lang="zh-CN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随机</a:t>
            </a:r>
            <a:r>
              <a:rPr lang="zh-CN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现象：</a:t>
            </a:r>
            <a:endParaRPr lang="en-US" altLang="zh-CN" sz="2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9875" indent="-269875" fontAlgn="base">
              <a:spcBef>
                <a:spcPct val="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掷一颗骰子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刚好出现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点</a:t>
            </a:r>
            <a:endParaRPr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9875" indent="-269875" fontAlgn="base">
              <a:spcBef>
                <a:spcPct val="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抽检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件电子元件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刚好有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件次品</a:t>
            </a:r>
            <a:endParaRPr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9875" indent="-269875" fontAlgn="base">
              <a:spcBef>
                <a:spcPct val="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下一届世界杯赛的冠军是法国队</a:t>
            </a:r>
            <a:endParaRPr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171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3752850"/>
            <a:ext cx="601345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课程简介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836712"/>
            <a:ext cx="7742237" cy="839688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Bloom Filter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8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2204864"/>
                <a:ext cx="8207375" cy="4968552"/>
              </a:xfrm>
            </p:spPr>
            <p:txBody>
              <a:bodyPr/>
              <a:lstStyle/>
              <a:p>
                <a:pPr eaLnBrk="1" hangingPunct="1">
                  <a:spcAft>
                    <a:spcPct val="30000"/>
                  </a:spcAft>
                  <a:defRPr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spcAft>
                    <a:spcPct val="30000"/>
                  </a:spcAft>
                  <a:defRPr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spcAft>
                    <a:spcPct val="30000"/>
                  </a:spcAft>
                  <a:buNone/>
                  <a:defRPr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spcAft>
                    <a:spcPct val="30000"/>
                  </a:spcAft>
                  <a:defRPr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工作原理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30000"/>
                  </a:spcAft>
                  <a:defRPr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集合的存储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 对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，将</a:t>
                </a:r>
                <a:r>
                  <a:rPr lang="en-US" altLang="zh-CN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位置位</a:t>
                </a: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。（对同一位可以重复置</a:t>
                </a: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30000"/>
                  </a:spcAft>
                  <a:defRPr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元素查找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：对待查元素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，检查</a:t>
                </a:r>
                <a:r>
                  <a:rPr lang="en-US" altLang="zh-CN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位。若对应</a:t>
                </a: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位都为</a:t>
                </a: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；否则，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48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2204864"/>
                <a:ext cx="8207375" cy="4968552"/>
              </a:xfrm>
              <a:blipFill rotWithShape="1">
                <a:blip r:embed="rId1"/>
                <a:stretch>
                  <a:fillRect t="-3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372" y="2007108"/>
            <a:ext cx="4841367" cy="2843783"/>
          </a:xfrm>
          <a:prstGeom prst="rect">
            <a:avLst/>
          </a:prstGeom>
        </p:spPr>
      </p:pic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836712"/>
            <a:ext cx="7742237" cy="839688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Bloom Filter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8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962150"/>
                <a:ext cx="8207375" cy="4419178"/>
              </a:xfrm>
            </p:spPr>
            <p:txBody>
              <a:bodyPr/>
              <a:lstStyle/>
              <a:p>
                <a:pPr eaLnBrk="1" hangingPunct="1">
                  <a:spcAft>
                    <a:spcPct val="30000"/>
                  </a:spcAft>
                  <a:defRPr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虚警率的估算（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false positive ratio)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30000"/>
                  </a:spcAft>
                  <a:defRPr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集合全部存储后，某一位为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的概率：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 eaLnBrk="1" hangingPunct="1">
                  <a:spcAft>
                    <a:spcPct val="3000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𝒌𝒏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𝒌𝒏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altLang="zh-CN" sz="28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30000"/>
                  </a:spcAft>
                  <a:defRPr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不属于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的元素被错认为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元素的概率（虚警率）：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14400" lvl="2" indent="0" eaLnBrk="1" hangingPunct="1">
                  <a:spcAft>
                    <a:spcPct val="3000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𝒌𝒏</m:t>
                                      </m:r>
                                    </m:num>
                                    <m:den>
                                      <m:r>
                                        <a:rPr lang="en-US" altLang="zh-CN" sz="2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</m:oMath>
                  </m:oMathPara>
                </a14:m>
                <a:endParaRPr lang="en-US" altLang="zh-CN" sz="2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48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962150"/>
                <a:ext cx="8207375" cy="4419178"/>
              </a:xfrm>
              <a:blipFill rotWithShape="1">
                <a:blip r:embed="rId1"/>
                <a:stretch>
                  <a:fillRect t="-460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836712"/>
            <a:ext cx="7742237" cy="839688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Sketching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—Bloom Filter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8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962150"/>
                <a:ext cx="8207375" cy="5211266"/>
              </a:xfrm>
            </p:spPr>
            <p:txBody>
              <a:bodyPr/>
              <a:lstStyle/>
              <a:p>
                <a:pPr eaLnBrk="1" hangingPunct="1">
                  <a:spcAft>
                    <a:spcPct val="30000"/>
                  </a:spcAft>
                  <a:defRPr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Bloom Filter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的特点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30000"/>
                  </a:spcAft>
                  <a:defRPr/>
                </a:pP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节省空间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30000"/>
                  </a:spcAft>
                  <a:defRPr/>
                </a:pP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高速元素查找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树查找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30000"/>
                  </a:spcAft>
                  <a:defRPr/>
                </a:pP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只有虚警错误（</a:t>
                </a: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false positive error)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spcAft>
                    <a:spcPct val="30000"/>
                  </a:spcAft>
                  <a:defRPr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Bloom Filter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的缺点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30000"/>
                  </a:spcAft>
                  <a:defRPr/>
                </a:pP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有虚警错误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30000"/>
                  </a:spcAft>
                  <a:defRPr/>
                </a:pP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灵活性差，不能表示复杂数据结构（如图结构）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30000"/>
                  </a:spcAft>
                  <a:defRPr/>
                </a:pPr>
                <a:r>
                  <a: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功能单一，只有插入和查找，不能删除</a:t>
                </a:r>
                <a:endPara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30000"/>
                  </a:spcAft>
                  <a:defRPr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48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962150"/>
                <a:ext cx="8207375" cy="5211266"/>
              </a:xfrm>
              <a:blipFill rotWithShape="1">
                <a:blip r:embed="rId1"/>
                <a:stretch>
                  <a:fillRect t="-390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7" descr="Screen Clipping"/>
          <p:cNvPicPr>
            <a:picLocks noGrp="1"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9712" y="1884985"/>
            <a:ext cx="5817394" cy="4815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9" y="836712"/>
            <a:ext cx="7093470" cy="839688"/>
          </a:xfrm>
        </p:spPr>
        <p:txBody>
          <a:bodyPr/>
          <a:lstStyle/>
          <a:p>
            <a:pPr eaLnBrk="1" hangingPunct="1"/>
            <a:r>
              <a:rPr lang="en-US" altLang="zh-CN" dirty="0"/>
              <a:t>Sampling</a:t>
            </a:r>
            <a:r>
              <a:rPr lang="zh-CN" altLang="en-US" dirty="0"/>
              <a:t>方法</a:t>
            </a:r>
            <a:r>
              <a:rPr lang="en-US" altLang="zh-CN" dirty="0"/>
              <a:t>—</a:t>
            </a:r>
            <a:r>
              <a:rPr lang="zh-CN" altLang="en-US" dirty="0"/>
              <a:t>水池采样</a:t>
            </a:r>
            <a:endParaRPr lang="zh-CN" altLang="en-US" dirty="0"/>
          </a:p>
        </p:txBody>
      </p:sp>
    </p:spTree>
  </p:cSld>
  <p:clrMapOvr>
    <a:masterClrMapping/>
  </p:clrMapOvr>
  <p:transition spd="slow">
    <p:zoom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62150"/>
            <a:ext cx="8207375" cy="4419600"/>
          </a:xfrm>
        </p:spPr>
        <p:txBody>
          <a:bodyPr/>
          <a:lstStyle/>
          <a:p>
            <a:pPr eaLnBrk="1" hangingPunct="1">
              <a:spcAft>
                <a:spcPct val="30000"/>
              </a:spcAft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Reservoir sampling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是针对数据流过程设计的均匀采样算法。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Aft>
                <a:spcPct val="30000"/>
              </a:spcAft>
              <a:defRPr/>
            </a:pP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适用与数据量巨大，不明数据流具体大小的情况。</a:t>
            </a:r>
            <a:endParaRPr lang="en-US" altLang="zh-CN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Aft>
                <a:spcPct val="30000"/>
              </a:spcAft>
              <a:defRPr/>
            </a:pP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虽然数据流过大，但采样数量</a:t>
            </a:r>
            <a:r>
              <a:rPr lang="en-US" altLang="zh-CN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可控，一般可全部存放在内存中。</a:t>
            </a:r>
            <a:endParaRPr lang="en-US" altLang="zh-CN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/>
        </p:nvSpPr>
        <p:spPr>
          <a:xfrm>
            <a:off x="1150939" y="836712"/>
            <a:ext cx="7093470" cy="83968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1" hangingPunct="1"/>
            <a:r>
              <a:rPr lang="en-US" altLang="zh-CN" dirty="0"/>
              <a:t>Sampling</a:t>
            </a:r>
            <a:r>
              <a:rPr lang="zh-CN" altLang="en-US" dirty="0"/>
              <a:t>方法</a:t>
            </a:r>
            <a:r>
              <a:rPr lang="en-US" altLang="zh-CN" dirty="0"/>
              <a:t>—</a:t>
            </a:r>
            <a:r>
              <a:rPr lang="zh-CN" altLang="en-US" dirty="0"/>
              <a:t>水池采样</a:t>
            </a:r>
            <a:endParaRPr lang="zh-CN" altLang="en-US" dirty="0"/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48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962150"/>
                <a:ext cx="8207375" cy="4895850"/>
              </a:xfrm>
            </p:spPr>
            <p:txBody>
              <a:bodyPr/>
              <a:lstStyle/>
              <a:p>
                <a:pPr eaLnBrk="1" hangingPunct="1">
                  <a:spcAft>
                    <a:spcPct val="30000"/>
                  </a:spcAft>
                  <a:defRPr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Reservoir sampling </a:t>
                </a:r>
                <a:r>
                  <a:rPr lang="zh-CN" altLang="en-US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</a:t>
                </a:r>
                <a:r>
                  <a:rPr lang="en-US" altLang="zh-CN" i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元集合</a:t>
                </a:r>
                <a:r>
                  <a:rPr lang="en-US" altLang="zh-CN" i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中采</a:t>
                </a:r>
                <a:r>
                  <a:rPr lang="en-US" altLang="zh-CN" i="1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个样本：</a:t>
                </a:r>
                <a:endParaRPr lang="en-US" altLang="zh-CN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30000"/>
                  </a:spcAft>
                  <a:defRPr/>
                </a:pPr>
                <a:r>
                  <a:rPr lang="zh-CN" altLang="en-US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创建一个水池数组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，将数据流的前</a:t>
                </a:r>
                <a:r>
                  <a:rPr lang="en-US" altLang="zh-CN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个元素保存到</a:t>
                </a:r>
                <a:r>
                  <a:rPr lang="en-US" altLang="zh-CN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zh-CN" altLang="en-US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中；</a:t>
                </a:r>
                <a:endPara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30000"/>
                  </a:spcAft>
                  <a:defRPr/>
                </a:pPr>
                <a:r>
                  <a:rPr lang="zh-CN" altLang="en-US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接下来的第</a:t>
                </a:r>
                <a14:m>
                  <m:oMath xmlns:m="http://schemas.openxmlformats.org/officeDocument/2006/math">
                    <m:r>
                      <a:rPr lang="en-US" altLang="zh-CN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个元素开始，对第</a:t>
                </a:r>
                <a:r>
                  <a:rPr lang="en-US" altLang="zh-CN" b="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个元素：</a:t>
                </a:r>
                <a:endPara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 eaLnBrk="1" hangingPunct="1">
                  <a:spcAft>
                    <a:spcPct val="30000"/>
                  </a:spcAft>
                  <a:defRPr/>
                </a:pPr>
                <a:r>
                  <a:rPr lang="zh-CN" altLang="en-US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r>
                  <a:rPr lang="zh-CN" altLang="en-US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的概率，保留此新元素，并从数组</a:t>
                </a:r>
                <a:r>
                  <a:rPr lang="en-US" altLang="zh-CN" sz="2400" b="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zh-CN" altLang="en-US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中选随机选一元素用新元素代替它；</a:t>
                </a:r>
                <a:endParaRPr lang="en-US" altLang="zh-CN" sz="24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 eaLnBrk="1" hangingPunct="1">
                  <a:spcAft>
                    <a:spcPct val="30000"/>
                  </a:spcAft>
                  <a:defRPr/>
                </a:pPr>
                <a:r>
                  <a:rPr lang="zh-CN" altLang="en-US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的概率，抛弃此元素。</a:t>
                </a:r>
                <a:endParaRPr lang="en-US" altLang="zh-CN" sz="2400" b="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spcAft>
                    <a:spcPct val="30000"/>
                  </a:spcAft>
                  <a:defRPr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空间复杂度：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； 时间复杂度：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eaLnBrk="1" hangingPunct="1">
                  <a:spcAft>
                    <a:spcPct val="30000"/>
                  </a:spcAft>
                  <a:defRPr/>
                </a:pPr>
                <a:endParaRPr lang="en-US" altLang="zh-CN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48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962150"/>
                <a:ext cx="8207375" cy="4895850"/>
              </a:xfrm>
              <a:blipFill rotWithShape="1">
                <a:blip r:embed="rId1"/>
                <a:stretch>
                  <a:fillRect t="-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/>
          <p:cNvSpPr>
            <a:spLocks noGrp="1" noChangeArrowheads="1"/>
          </p:cNvSpPr>
          <p:nvPr/>
        </p:nvSpPr>
        <p:spPr>
          <a:xfrm>
            <a:off x="1150939" y="836712"/>
            <a:ext cx="7093470" cy="83968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1" hangingPunct="1"/>
            <a:r>
              <a:rPr lang="en-US" altLang="zh-CN" dirty="0"/>
              <a:t>Sampling</a:t>
            </a:r>
            <a:r>
              <a:rPr lang="zh-CN" altLang="en-US" dirty="0"/>
              <a:t>方法</a:t>
            </a:r>
            <a:r>
              <a:rPr lang="en-US" altLang="zh-CN" dirty="0"/>
              <a:t>—</a:t>
            </a:r>
            <a:r>
              <a:rPr lang="zh-CN" altLang="en-US" dirty="0"/>
              <a:t>水池采样</a:t>
            </a:r>
            <a:endParaRPr lang="zh-CN" altLang="en-US" dirty="0"/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48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85800" y="1962150"/>
                <a:ext cx="8207375" cy="4895850"/>
              </a:xfrm>
            </p:spPr>
            <p:txBody>
              <a:bodyPr/>
              <a:lstStyle/>
              <a:p>
                <a:pPr eaLnBrk="1" hangingPunct="1">
                  <a:spcAft>
                    <a:spcPct val="30000"/>
                  </a:spcAft>
                  <a:defRPr/>
                </a:pPr>
                <a:r>
                  <a:rPr lang="zh-CN" altLang="en-US" dirty="0">
                    <a:solidFill>
                      <a:schemeClr val="tx2"/>
                    </a:solidFill>
                  </a:rPr>
                  <a:t>正确性</a:t>
                </a:r>
                <a:r>
                  <a:rPr lang="zh-CN" altLang="en-US" dirty="0"/>
                  <a:t>：</a:t>
                </a:r>
                <a:r>
                  <a:rPr lang="zh-CN" altLang="en-US" dirty="0">
                    <a:solidFill>
                      <a:schemeClr val="tx2"/>
                    </a:solidFill>
                  </a:rPr>
                  <a:t>数学归纳法</a:t>
                </a:r>
                <a:endParaRPr lang="en-US" altLang="zh-CN" dirty="0">
                  <a:solidFill>
                    <a:schemeClr val="tx2"/>
                  </a:solidFill>
                </a:endParaRPr>
              </a:p>
              <a:p>
                <a:pPr lvl="1" eaLnBrk="1" hangingPunct="1">
                  <a:spcAft>
                    <a:spcPct val="30000"/>
                  </a:spcAft>
                  <a:defRPr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</a:rPr>
                  <a:t>时显然是均匀采样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lvl="1" eaLnBrk="1" hangingPunct="1">
                  <a:spcAft>
                    <a:spcPct val="30000"/>
                  </a:spcAft>
                  <a:defRPr/>
                </a:pPr>
                <a:r>
                  <a:rPr lang="zh-CN" altLang="en-US" b="0" dirty="0">
                    <a:solidFill>
                      <a:schemeClr val="tx1"/>
                    </a:solidFill>
                  </a:rPr>
                  <a:t>假设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</a:rPr>
                  <a:t>时，也是均匀采样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</a:rPr>
                  <a:t>；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lvl="1" eaLnBrk="1" hangingPunct="1">
                  <a:spcAft>
                    <a:spcPct val="30000"/>
                  </a:spcAft>
                  <a:defRPr/>
                </a:pPr>
                <a:r>
                  <a:rPr lang="zh-CN" altLang="en-US" b="0" dirty="0">
                    <a:solidFill>
                      <a:schemeClr val="tx1"/>
                    </a:solidFill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</a:rPr>
                  <a:t>时，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lvl="2" eaLnBrk="1" hangingPunct="1">
                  <a:spcAft>
                    <a:spcPct val="30000"/>
                  </a:spcAft>
                  <a:defRPr/>
                </a:pPr>
                <a:r>
                  <a:rPr lang="zh-CN" altLang="en-US" b="0" dirty="0">
                    <a:solidFill>
                      <a:schemeClr val="tx1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b="0" dirty="0">
                    <a:solidFill>
                      <a:schemeClr val="tx1"/>
                    </a:solidFill>
                  </a:rPr>
                  <a:t>个元素被采样的概率为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zh-CN" alt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lvl="2" eaLnBrk="1" hangingPunct="1">
                  <a:spcAft>
                    <a:spcPct val="30000"/>
                  </a:spcAft>
                  <a:defRPr/>
                </a:pPr>
                <a:r>
                  <a:rPr lang="zh-CN" altLang="en-US" b="0" dirty="0">
                    <a:solidFill>
                      <a:schemeClr val="tx1"/>
                    </a:solidFill>
                  </a:rPr>
                  <a:t>前面数组</a:t>
                </a:r>
                <a:r>
                  <a:rPr lang="en-US" altLang="zh-CN" b="0" dirty="0">
                    <a:solidFill>
                      <a:schemeClr val="tx1"/>
                    </a:solidFill>
                  </a:rPr>
                  <a:t>R</a:t>
                </a:r>
                <a:r>
                  <a:rPr lang="zh-CN" altLang="en-US" b="0" dirty="0">
                    <a:solidFill>
                      <a:schemeClr val="tx1"/>
                    </a:solidFill>
                  </a:rPr>
                  <a:t>中的</a:t>
                </a:r>
                <a:r>
                  <a:rPr lang="en-US" altLang="zh-CN" b="0" dirty="0">
                    <a:solidFill>
                      <a:schemeClr val="tx1"/>
                    </a:solidFill>
                  </a:rPr>
                  <a:t>k</a:t>
                </a:r>
                <a:r>
                  <a:rPr lang="zh-CN" altLang="en-US" b="0" dirty="0">
                    <a:solidFill>
                      <a:schemeClr val="tx1"/>
                    </a:solidFill>
                  </a:rPr>
                  <a:t>个元素被采样的概率：</a:t>
                </a:r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marL="1371600" lvl="3" indent="0" eaLnBrk="1" hangingPunct="1">
                  <a:spcAft>
                    <a:spcPct val="3000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⋅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zh-CN" dirty="0">
                  <a:solidFill>
                    <a:schemeClr val="tx2"/>
                  </a:solidFill>
                </a:endParaRPr>
              </a:p>
              <a:p>
                <a:pPr marL="914400" lvl="2" indent="0" eaLnBrk="1" hangingPunct="1">
                  <a:spcAft>
                    <a:spcPct val="30000"/>
                  </a:spcAft>
                  <a:buNone/>
                  <a:defRPr/>
                </a:pPr>
                <a:endParaRPr lang="en-US" altLang="zh-CN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048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5800" y="1962150"/>
                <a:ext cx="8207375" cy="4895850"/>
              </a:xfrm>
              <a:blipFill rotWithShape="1">
                <a:blip r:embed="rId1"/>
                <a:stretch>
                  <a:fillRect t="-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/>
          <p:cNvSpPr>
            <a:spLocks noGrp="1" noChangeArrowheads="1"/>
          </p:cNvSpPr>
          <p:nvPr/>
        </p:nvSpPr>
        <p:spPr>
          <a:xfrm>
            <a:off x="1150939" y="836712"/>
            <a:ext cx="7093470" cy="83968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1" hangingPunct="1"/>
            <a:r>
              <a:rPr lang="en-US" altLang="zh-CN" dirty="0"/>
              <a:t>Sampling</a:t>
            </a:r>
            <a:r>
              <a:rPr lang="zh-CN" altLang="en-US" dirty="0"/>
              <a:t>方法</a:t>
            </a:r>
            <a:r>
              <a:rPr lang="en-US" altLang="zh-CN" dirty="0"/>
              <a:t>—</a:t>
            </a:r>
            <a:r>
              <a:rPr lang="zh-CN" altLang="en-US" dirty="0"/>
              <a:t>水池采样</a:t>
            </a:r>
            <a:endParaRPr lang="zh-CN" altLang="en-US" dirty="0"/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483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685800" y="1962150"/>
                <a:ext cx="8207375" cy="1094559"/>
              </a:xfrm>
            </p:spPr>
            <p:txBody>
              <a:bodyPr/>
              <a:lstStyle/>
              <a:p>
                <a:pPr eaLnBrk="1" hangingPunct="1">
                  <a:spcAft>
                    <a:spcPct val="30000"/>
                  </a:spcAft>
                  <a:defRPr/>
                </a:pPr>
                <a:r>
                  <a:rPr lang="zh-CN" altLang="en-US" dirty="0" smtClean="0">
                    <a:solidFill>
                      <a:schemeClr val="tx2"/>
                    </a:solidFill>
                  </a:rPr>
                  <a:t>习题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一</m:t>
                    </m:r>
                  </m:oMath>
                </a14:m>
                <a:endParaRPr lang="en-US" altLang="zh-CN" b="0" i="1" dirty="0" smtClean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eaLnBrk="1" hangingPunct="1">
                  <a:spcAft>
                    <a:spcPct val="30000"/>
                  </a:spcAft>
                  <a:defRPr/>
                </a:pPr>
                <a:endParaRPr lang="en-US" altLang="zh-CN" dirty="0">
                  <a:solidFill>
                    <a:schemeClr val="tx2"/>
                  </a:solidFill>
                </a:endParaRPr>
              </a:p>
              <a:p>
                <a:pPr marL="914400" lvl="2" indent="0" eaLnBrk="1" hangingPunct="1">
                  <a:spcAft>
                    <a:spcPct val="30000"/>
                  </a:spcAft>
                  <a:buNone/>
                  <a:defRPr/>
                </a:pPr>
                <a:endParaRPr lang="en-US" altLang="zh-CN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0483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685800" y="1962150"/>
                <a:ext cx="8207375" cy="1094559"/>
              </a:xfrm>
              <a:blipFill rotWithShape="1">
                <a:blip r:embed="rId1"/>
                <a:stretch>
                  <a:fillRect b="-61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/>
          <p:cNvSpPr>
            <a:spLocks noGrp="1" noChangeArrowheads="1"/>
          </p:cNvSpPr>
          <p:nvPr/>
        </p:nvSpPr>
        <p:spPr>
          <a:xfrm>
            <a:off x="593590" y="836712"/>
            <a:ext cx="7093470" cy="839688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1" hangingPunct="1"/>
            <a:r>
              <a:rPr lang="zh-CN" altLang="en-US" dirty="0" smtClean="0"/>
              <a:t>课后</a:t>
            </a:r>
            <a:r>
              <a:rPr lang="zh-CN" altLang="en-US" dirty="0"/>
              <a:t>作业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837600" y="2731367"/>
            <a:ext cx="77201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dirty="0"/>
              <a:t>2</a:t>
            </a:r>
            <a:r>
              <a:rPr lang="zh-CN" altLang="en-US" sz="2800" dirty="0"/>
              <a:t>，</a:t>
            </a:r>
            <a:r>
              <a:rPr lang="en-US" altLang="zh-CN" sz="2800" dirty="0"/>
              <a:t>3</a:t>
            </a:r>
            <a:r>
              <a:rPr lang="zh-CN" altLang="en-US" sz="2800" dirty="0"/>
              <a:t>，</a:t>
            </a:r>
            <a:r>
              <a:rPr lang="en-US" altLang="zh-CN" sz="2800" dirty="0"/>
              <a:t>8</a:t>
            </a:r>
            <a:r>
              <a:rPr lang="zh-CN" altLang="en-US" sz="2800" dirty="0"/>
              <a:t>，</a:t>
            </a:r>
            <a:r>
              <a:rPr lang="en-US" altLang="zh-CN" sz="2800" dirty="0"/>
              <a:t>9</a:t>
            </a:r>
            <a:r>
              <a:rPr lang="zh-CN" altLang="en-US" sz="2800" dirty="0"/>
              <a:t>，</a:t>
            </a:r>
            <a:r>
              <a:rPr lang="en-US" altLang="zh-CN" sz="2800" dirty="0"/>
              <a:t>10</a:t>
            </a:r>
            <a:r>
              <a:rPr lang="zh-CN" altLang="en-US" sz="2800" dirty="0"/>
              <a:t>，</a:t>
            </a:r>
            <a:r>
              <a:rPr lang="en-US" altLang="zh-CN" sz="2800" dirty="0"/>
              <a:t>18</a:t>
            </a:r>
            <a:r>
              <a:rPr lang="zh-CN" altLang="en-US" sz="2800" dirty="0"/>
              <a:t>，</a:t>
            </a:r>
            <a:r>
              <a:rPr lang="en-US" altLang="zh-CN" sz="2800" dirty="0"/>
              <a:t>19</a:t>
            </a:r>
            <a:r>
              <a:rPr lang="zh-CN" altLang="en-US" sz="2800" dirty="0"/>
              <a:t>，</a:t>
            </a:r>
            <a:r>
              <a:rPr lang="en-US" altLang="zh-CN" sz="2800" dirty="0"/>
              <a:t>21</a:t>
            </a:r>
            <a:r>
              <a:rPr lang="zh-CN" altLang="en-US" sz="2800" dirty="0"/>
              <a:t>，</a:t>
            </a:r>
            <a:r>
              <a:rPr lang="en-US" altLang="zh-CN" sz="2800" dirty="0"/>
              <a:t>23</a:t>
            </a:r>
            <a:r>
              <a:rPr lang="zh-CN" altLang="en-US" sz="2800" dirty="0"/>
              <a:t>，</a:t>
            </a:r>
            <a:r>
              <a:rPr lang="en-US" altLang="zh-CN" sz="2800" dirty="0"/>
              <a:t>24</a:t>
            </a:r>
            <a:r>
              <a:rPr lang="zh-CN" altLang="en-US" sz="2800" dirty="0"/>
              <a:t>，</a:t>
            </a:r>
            <a:r>
              <a:rPr lang="en-US" altLang="zh-CN" sz="2800" dirty="0"/>
              <a:t>31</a:t>
            </a:r>
            <a:r>
              <a:rPr lang="zh-CN" altLang="en-US" sz="2800" dirty="0"/>
              <a:t>，</a:t>
            </a:r>
            <a:r>
              <a:rPr lang="en-US" altLang="zh-CN" sz="2800" dirty="0"/>
              <a:t>32</a:t>
            </a:r>
            <a:r>
              <a:rPr lang="zh-CN" altLang="en-US" sz="2800" dirty="0"/>
              <a:t>，</a:t>
            </a:r>
            <a:r>
              <a:rPr lang="en-US" altLang="zh-CN" sz="2800" dirty="0"/>
              <a:t>35</a:t>
            </a:r>
            <a:r>
              <a:rPr lang="zh-CN" altLang="en-US" sz="2800" dirty="0"/>
              <a:t>，</a:t>
            </a:r>
            <a:r>
              <a:rPr lang="en-US" altLang="zh-CN" sz="2800" dirty="0"/>
              <a:t>36</a:t>
            </a:r>
            <a:r>
              <a:rPr lang="zh-CN" altLang="en-US" sz="2800" dirty="0"/>
              <a:t>，</a:t>
            </a:r>
            <a:r>
              <a:rPr lang="en-US" altLang="zh-CN" sz="2800" dirty="0"/>
              <a:t>38</a:t>
            </a:r>
            <a:r>
              <a:rPr lang="zh-CN" altLang="en-US" sz="2800" dirty="0"/>
              <a:t>，</a:t>
            </a:r>
            <a:r>
              <a:rPr lang="en-US" altLang="zh-CN" sz="2800" dirty="0"/>
              <a:t>39</a:t>
            </a:r>
            <a:endParaRPr lang="zh-CN" altLang="en-US" sz="2800" dirty="0"/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70185" y="1910879"/>
            <a:ext cx="79160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谢谢大家！</a:t>
            </a:r>
            <a:endParaRPr lang="zh-CN" altLang="en-US" sz="80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 txBox="1"/>
          <p:nvPr/>
        </p:nvSpPr>
        <p:spPr bwMode="auto">
          <a:xfrm>
            <a:off x="1552576" y="1806576"/>
            <a:ext cx="1782763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4" tIns="36003" rIns="72004" bIns="36003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b="1" kern="0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统计规律性</a:t>
            </a:r>
            <a:endParaRPr lang="zh-CN" altLang="en-US" sz="2300" b="1" kern="0" dirty="0">
              <a:solidFill>
                <a:srgbClr val="CE8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Group 212"/>
          <p:cNvGrpSpPr/>
          <p:nvPr/>
        </p:nvGrpSpPr>
        <p:grpSpPr bwMode="auto">
          <a:xfrm>
            <a:off x="1211264" y="3314700"/>
            <a:ext cx="6199187" cy="2266950"/>
            <a:chOff x="311" y="1960"/>
            <a:chExt cx="4958" cy="1815"/>
          </a:xfrm>
        </p:grpSpPr>
        <p:graphicFrame>
          <p:nvGraphicFramePr>
            <p:cNvPr id="8203" name="Object 211"/>
            <p:cNvGraphicFramePr>
              <a:graphicFrameLocks noChangeAspect="1"/>
            </p:cNvGraphicFramePr>
            <p:nvPr/>
          </p:nvGraphicFramePr>
          <p:xfrm>
            <a:off x="535" y="2010"/>
            <a:ext cx="4734" cy="17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57" name="Equation" r:id="rId1" imgW="2692400" imgH="1130300" progId="Equation.DSMT4">
                    <p:embed/>
                  </p:oleObj>
                </mc:Choice>
                <mc:Fallback>
                  <p:oleObj name="Equation" r:id="rId1" imgW="2692400" imgH="1130300" progId="Equation.DSMT4">
                    <p:embed/>
                    <p:pic>
                      <p:nvPicPr>
                        <p:cNvPr id="0" name="Object 2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5" y="2010"/>
                          <a:ext cx="4734" cy="17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1775" y="1960"/>
              <a:ext cx="1270" cy="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302A"/>
                </a:buClr>
                <a:buSzPct val="75000"/>
                <a:defRPr/>
              </a:pPr>
              <a:endParaRPr lang="zh-CN" altLang="zh-CN" sz="28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797" y="3134"/>
              <a:ext cx="973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302A"/>
                </a:buClr>
                <a:buSzPct val="75000"/>
                <a:defRPr/>
              </a:pPr>
              <a:r>
                <a:rPr lang="zh-CN" altLang="en-US" sz="2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皮尔逊</a:t>
              </a:r>
              <a:endPara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ectangle 43"/>
            <p:cNvSpPr>
              <a:spLocks noChangeArrowheads="1"/>
            </p:cNvSpPr>
            <p:nvPr/>
          </p:nvSpPr>
          <p:spPr bwMode="auto">
            <a:xfrm>
              <a:off x="741" y="2857"/>
              <a:ext cx="1083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302A"/>
                </a:buClr>
                <a:buSzPct val="75000"/>
                <a:defRPr/>
              </a:pPr>
              <a:r>
                <a:rPr lang="zh-CN" altLang="en-US" sz="2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皮尔逊</a:t>
              </a:r>
              <a:endPara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48"/>
            <p:cNvSpPr>
              <a:spLocks noChangeArrowheads="1"/>
            </p:cNvSpPr>
            <p:nvPr/>
          </p:nvSpPr>
          <p:spPr bwMode="auto">
            <a:xfrm>
              <a:off x="931" y="2310"/>
              <a:ext cx="707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39302A"/>
                </a:buClr>
                <a:buSzPct val="75000"/>
                <a:defRPr/>
              </a:pPr>
              <a:r>
                <a:rPr lang="zh-CN" altLang="en-US" sz="2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蒲 丰</a:t>
              </a:r>
              <a:endPara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Rectangle 53"/>
            <p:cNvSpPr>
              <a:spLocks noChangeArrowheads="1"/>
            </p:cNvSpPr>
            <p:nvPr/>
          </p:nvSpPr>
          <p:spPr bwMode="auto">
            <a:xfrm>
              <a:off x="712" y="2582"/>
              <a:ext cx="1143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302A"/>
                </a:buClr>
                <a:buSzPct val="75000"/>
                <a:defRPr/>
              </a:pPr>
              <a:r>
                <a:rPr lang="zh-CN" altLang="en-US" sz="2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德 </a:t>
              </a:r>
              <a:r>
                <a:rPr lang="en-US" altLang="zh-CN" sz="2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· </a:t>
              </a:r>
              <a:r>
                <a:rPr lang="zh-CN" altLang="en-US" sz="2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摩根</a:t>
              </a:r>
              <a:endPara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Rectangle 16"/>
            <p:cNvSpPr>
              <a:spLocks noChangeArrowheads="1"/>
            </p:cNvSpPr>
            <p:nvPr/>
          </p:nvSpPr>
          <p:spPr bwMode="auto">
            <a:xfrm>
              <a:off x="842" y="2021"/>
              <a:ext cx="884" cy="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39302A"/>
                </a:buClr>
                <a:buSzPct val="75000"/>
                <a:defRPr/>
              </a:pPr>
              <a:r>
                <a:rPr lang="zh-CN" altLang="en-US" sz="2200" b="1" dirty="0">
                  <a:solidFill>
                    <a:srgbClr val="CE8D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实验者</a:t>
              </a:r>
              <a:endParaRPr lang="zh-CN" altLang="en-US" sz="2200" b="1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ectangle 92"/>
            <p:cNvSpPr>
              <a:spLocks noChangeArrowheads="1"/>
            </p:cNvSpPr>
            <p:nvPr/>
          </p:nvSpPr>
          <p:spPr bwMode="auto">
            <a:xfrm>
              <a:off x="311" y="3410"/>
              <a:ext cx="1944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9302A"/>
                </a:buClr>
                <a:buSzPct val="75000"/>
                <a:defRPr/>
              </a:pPr>
              <a:r>
                <a:rPr lang="zh-CN" altLang="en-US" sz="2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罗曼诺夫斯基</a:t>
              </a:r>
              <a:endPara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 bwMode="auto">
          <a:xfrm>
            <a:off x="1606551" y="2247901"/>
            <a:ext cx="5878513" cy="785813"/>
            <a:chOff x="1606112" y="1389862"/>
            <a:chExt cx="5878624" cy="785818"/>
          </a:xfrm>
        </p:grpSpPr>
        <p:sp>
          <p:nvSpPr>
            <p:cNvPr id="15" name="内容占位符 2"/>
            <p:cNvSpPr txBox="1"/>
            <p:nvPr/>
          </p:nvSpPr>
          <p:spPr bwMode="auto">
            <a:xfrm>
              <a:off x="1912506" y="1389862"/>
              <a:ext cx="5572230" cy="785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2004" tIns="36003" rIns="72004" bIns="36003"/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A08"/>
                </a:buClr>
                <a:defRPr/>
              </a:pPr>
              <a:r>
                <a:rPr lang="zh-CN" altLang="zh-CN" sz="2300" b="1" kern="0" dirty="0">
                  <a:solidFill>
                    <a:srgbClr val="CE8D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300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zh-CN" sz="23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多次重复掷硬币实验，发现</a:t>
              </a:r>
              <a:r>
                <a:rPr lang="zh-CN" altLang="en-US" sz="23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正面</a:t>
              </a:r>
              <a:r>
                <a:rPr lang="zh-CN" altLang="zh-CN" sz="23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出现的次数约为</a:t>
              </a:r>
              <a:r>
                <a:rPr lang="en-US" altLang="zh-CN" sz="23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1/2.</a:t>
              </a:r>
              <a:endParaRPr lang="zh-CN" altLang="en-US" sz="23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8202" name="Picture 18" descr="E:\MB00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6112" y="1461299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" name="矩形 26"/>
          <p:cNvSpPr/>
          <p:nvPr/>
        </p:nvSpPr>
        <p:spPr>
          <a:xfrm>
            <a:off x="1881188" y="2995614"/>
            <a:ext cx="5143500" cy="4460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300" b="1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18-19</a:t>
            </a:r>
            <a:r>
              <a:rPr lang="zh-CN" altLang="en-US" sz="2300" b="1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世纪几个有名的“抛硬币”试验</a:t>
            </a:r>
            <a:endParaRPr lang="zh-CN" altLang="en-US" sz="2300" b="1" dirty="0">
              <a:solidFill>
                <a:srgbClr val="CE8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课程简介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26" name="直接连接符 25"/>
          <p:cNvCxnSpPr>
            <a:endCxn id="18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8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 bwMode="auto">
          <a:xfrm>
            <a:off x="1552576" y="1806576"/>
            <a:ext cx="1782763" cy="44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4" tIns="36003" rIns="72004" bIns="36003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b="1" kern="0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统计规律性</a:t>
            </a:r>
            <a:endParaRPr lang="zh-CN" altLang="en-US" sz="2300" b="1" kern="0" dirty="0">
              <a:solidFill>
                <a:srgbClr val="CE8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3238500" y="3059114"/>
            <a:ext cx="2833688" cy="2535237"/>
            <a:chOff x="3238676" y="2201356"/>
            <a:chExt cx="2832912" cy="2537109"/>
          </a:xfrm>
        </p:grpSpPr>
        <p:pic>
          <p:nvPicPr>
            <p:cNvPr id="9226" name="Picture 2" descr="http://202.207.213.2/jingpinkecheng/web/28/28_2_2/image038.jp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676" y="2201356"/>
              <a:ext cx="2762084" cy="20857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>
              <a:off x="3286288" y="4357184"/>
              <a:ext cx="2785300" cy="381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2004" tIns="36003" rIns="72004" bIns="36003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zh-CN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麦克斯韦速率分布函数</a:t>
              </a:r>
              <a:endPara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1616076" y="2214563"/>
            <a:ext cx="5884863" cy="946150"/>
            <a:chOff x="1265144" y="1358098"/>
            <a:chExt cx="5884282" cy="944817"/>
          </a:xfrm>
        </p:grpSpPr>
        <p:sp>
          <p:nvSpPr>
            <p:cNvPr id="11" name="内容占位符 2"/>
            <p:cNvSpPr txBox="1"/>
            <p:nvPr/>
          </p:nvSpPr>
          <p:spPr bwMode="auto">
            <a:xfrm>
              <a:off x="1547691" y="1358098"/>
              <a:ext cx="5601735" cy="944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2004" tIns="36003" rIns="72004" bIns="36003"/>
            <a:lstStyle/>
            <a:p>
              <a:pPr marL="379095" indent="-37909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A08"/>
                </a:buClr>
                <a:defRPr/>
              </a:pPr>
              <a:r>
                <a:rPr lang="zh-CN" altLang="zh-CN" sz="2300" b="1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en-US" altLang="zh-CN" sz="2300" b="1" kern="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3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通过实验可以发现，分子热运动中，分子速度呈现某种分布如图</a:t>
              </a:r>
              <a:endParaRPr lang="zh-CN" altLang="en-US" sz="23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9225" name="Picture 18" descr="E:\MB0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5144" y="1429536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课程简介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12" name="直接连接符 11"/>
          <p:cNvCxnSpPr>
            <a:endCxn id="10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10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5338" y="4624389"/>
            <a:ext cx="7339012" cy="9794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数理统计</a:t>
            </a: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zh-CN" sz="2400" b="1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概率论</a:t>
            </a: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面向实际问题提供联系桥梁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2400" b="1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概率论</a:t>
            </a: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数理统计</a:t>
            </a: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方法合理性提供理论保证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5338" y="3136900"/>
            <a:ext cx="7269162" cy="1422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统计学 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(Statistics)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是一门通过收集、整理、分析数据等手段以达到推断或预测考察对象本质或未来的学科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 bwMode="auto">
          <a:xfrm>
            <a:off x="742951" y="1565276"/>
            <a:ext cx="3565525" cy="568325"/>
            <a:chOff x="1077977" y="929470"/>
            <a:chExt cx="2978053" cy="566912"/>
          </a:xfrm>
        </p:grpSpPr>
        <p:sp>
          <p:nvSpPr>
            <p:cNvPr id="9220" name="内容占位符 2"/>
            <p:cNvSpPr txBox="1"/>
            <p:nvPr/>
          </p:nvSpPr>
          <p:spPr bwMode="auto">
            <a:xfrm>
              <a:off x="1357750" y="929470"/>
              <a:ext cx="2698280" cy="566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fontAlgn="base">
                <a:spcBef>
                  <a:spcPct val="20000"/>
                </a:spcBef>
                <a:spcAft>
                  <a:spcPct val="0"/>
                </a:spcAft>
                <a:buClr>
                  <a:srgbClr val="FFCA08"/>
                </a:buClr>
                <a:defRPr/>
              </a:pPr>
              <a:r>
                <a:rPr lang="zh-CN" altLang="en-US" sz="2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概率论与数理统计</a:t>
              </a:r>
              <a:endParaRPr lang="zh-CN" altLang="en-US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250" name="Picture 18" descr="E:\MB001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977" y="1038865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矩形 8"/>
          <p:cNvSpPr/>
          <p:nvPr/>
        </p:nvSpPr>
        <p:spPr>
          <a:xfrm>
            <a:off x="803275" y="2084388"/>
            <a:ext cx="7215188" cy="105251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概率论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(probability)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是一门揭示随机现象统计规律性的数学学科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课程简介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11" name="直接连接符 10"/>
          <p:cNvCxnSpPr>
            <a:endCxn id="8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8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5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://b.hiphotos.baidu.com/baike/pic/item/7c1ed21b0ef41bd59c9379fa51da81cb38db3dff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29326" y="3116263"/>
            <a:ext cx="1471613" cy="21526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22" name="图片 21" descr="图片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26" y="2143126"/>
            <a:ext cx="1471613" cy="8413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3" name="标题 1"/>
          <p:cNvSpPr txBox="1"/>
          <p:nvPr/>
        </p:nvSpPr>
        <p:spPr bwMode="auto">
          <a:xfrm>
            <a:off x="981076" y="1714500"/>
            <a:ext cx="4506913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804" tIns="32403" rIns="64804" bIns="32403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750" b="1" kern="0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750" b="1" kern="0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概率论与数理统计的历史</a:t>
            </a:r>
            <a:endParaRPr lang="zh-CN" altLang="en-US" sz="2750" b="1" kern="0" dirty="0">
              <a:solidFill>
                <a:srgbClr val="CE8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974726" y="2162175"/>
            <a:ext cx="442912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804" tIns="32403" rIns="64804" bIns="32403">
            <a:spAutoFit/>
          </a:bodyPr>
          <a:lstStyle/>
          <a:p>
            <a:pPr marL="202565" indent="-202565" fontAlgn="base">
              <a:spcBef>
                <a:spcPts val="425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公元前</a:t>
            </a: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3500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年古埃及的骰子，中国先秦时的“陆博”</a:t>
            </a:r>
            <a:endParaRPr lang="zh-CN" altLang="en-US" sz="2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课程简介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8" name="直接连接符 7"/>
          <p:cNvCxnSpPr>
            <a:endCxn id="7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7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 txBox="1"/>
          <p:nvPr/>
        </p:nvSpPr>
        <p:spPr bwMode="auto">
          <a:xfrm>
            <a:off x="981076" y="1714500"/>
            <a:ext cx="4506913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804" tIns="32403" rIns="64804" bIns="32403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750" b="1" kern="0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750" b="1" kern="0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概率论与数理统计的历史</a:t>
            </a:r>
            <a:endParaRPr lang="zh-CN" altLang="en-US" sz="2750" b="1" kern="0" dirty="0">
              <a:solidFill>
                <a:srgbClr val="CE8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974726" y="2162175"/>
            <a:ext cx="442912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804" tIns="32403" rIns="64804" bIns="32403">
            <a:spAutoFit/>
          </a:bodyPr>
          <a:lstStyle/>
          <a:p>
            <a:pPr marL="202565" indent="-202565" fontAlgn="base">
              <a:spcBef>
                <a:spcPts val="425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公元前</a:t>
            </a: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3500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年古埃及的骰子，中国先秦时的“陆博”</a:t>
            </a:r>
            <a:endParaRPr lang="zh-CN" altLang="en-US" sz="2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02565" indent="-202565" fontAlgn="base">
              <a:spcBef>
                <a:spcPts val="425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Pascal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Fermat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：数学理论的开创</a:t>
            </a: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(1654)</a:t>
            </a:r>
            <a:endParaRPr lang="en-US" altLang="zh-CN" sz="2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9" name="Picture 4" descr="http://img01.timedg.com/attachement/jpg/site1/2011-08-19/6035888574843105518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145214" y="1946276"/>
            <a:ext cx="1235075" cy="12922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845175" y="3268664"/>
            <a:ext cx="1792288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804" tIns="32403" rIns="64804" bIns="32403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法国物理学家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Pascal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1" name="Picture 6" descr="http://pic.baike.soso.com/p/20120913/20120913121359-100136659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5214" y="3613150"/>
            <a:ext cx="1233487" cy="1651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5864225" y="5264150"/>
            <a:ext cx="1792288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804" tIns="32403" rIns="64804" bIns="32403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法国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数学家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Fermat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课程简介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10" name="直接连接符 9"/>
          <p:cNvCxnSpPr>
            <a:endCxn id="9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9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  <p:bldP spid="30" grpId="0"/>
      <p:bldP spid="30" grpId="1"/>
      <p:bldP spid="32" grpId="0"/>
      <p:bldP spid="3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 txBox="1"/>
          <p:nvPr/>
        </p:nvSpPr>
        <p:spPr bwMode="auto">
          <a:xfrm>
            <a:off x="981076" y="1714500"/>
            <a:ext cx="4506913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804" tIns="32403" rIns="64804" bIns="32403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750" b="1" kern="0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750" b="1" kern="0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概率论与数理统计的历史</a:t>
            </a:r>
            <a:endParaRPr lang="zh-CN" altLang="en-US" sz="2750" b="1" kern="0" dirty="0">
              <a:solidFill>
                <a:srgbClr val="CE8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974726" y="2162176"/>
            <a:ext cx="4429125" cy="285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804" tIns="32403" rIns="64804" bIns="32403">
            <a:spAutoFit/>
          </a:bodyPr>
          <a:lstStyle/>
          <a:p>
            <a:pPr marL="202565" indent="-202565" fontAlgn="base">
              <a:spcBef>
                <a:spcPts val="425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公元前</a:t>
            </a: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3500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年古埃及的骰子，中国先秦时的“陆博”</a:t>
            </a:r>
            <a:endParaRPr lang="zh-CN" altLang="en-US" sz="2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02565" indent="-202565" fontAlgn="base">
              <a:spcBef>
                <a:spcPts val="425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Pascal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Fermat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：数学理论的开创</a:t>
            </a: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(1654)</a:t>
            </a:r>
            <a:endParaRPr lang="en-US" altLang="zh-CN" sz="2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02565" indent="-202565" fontAlgn="base">
              <a:spcBef>
                <a:spcPts val="425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Bernoulli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：伯努利试验、二项分布</a:t>
            </a:r>
            <a:endParaRPr lang="zh-CN" altLang="en-US" sz="2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02565" indent="-202565" fontAlgn="base">
              <a:spcBef>
                <a:spcPts val="425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 Moiver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Laplace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：棣莫弗</a:t>
            </a: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拉普拉斯中心极限定理</a:t>
            </a:r>
            <a:endParaRPr lang="zh-CN" altLang="en-US" sz="2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02565" indent="-202565" fontAlgn="base">
              <a:spcBef>
                <a:spcPts val="425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Gauss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：高斯分布</a:t>
            </a:r>
            <a:endParaRPr lang="zh-CN" altLang="en-US" sz="2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3" name="Picture 12" descr="http://f.hiphotos.baidu.com/baike/c%3DbaikeA1%2C10%2C95/sign=9bb2762d9e510fb36c1920c6b058add4/a6efce1b9d16fdfad22efe7ab48f8c5495eef01f3b2943df.jpg"/>
          <p:cNvPicPr>
            <a:picLocks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495925" y="3760788"/>
            <a:ext cx="1093788" cy="14398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6886575" y="5254625"/>
            <a:ext cx="1143000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804" tIns="32403" rIns="64804" bIns="3240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法国数学家</a:t>
            </a:r>
            <a:r>
              <a:rPr lang="en-US" altLang="zh-CN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Laplace</a:t>
            </a:r>
            <a:endParaRPr lang="zh-CN" altLang="en-US" sz="9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5" name="Picture 14" descr="http://h.hiphotos.baidu.com/baike/c%3DbaikeA1%2C10%2C95/sign=c2c19057e4dde711f3d214a7ce84ab5a/a1ec08fa513d26974e4d280f54fbb2fb42166d224e4ae0f9.jpg"/>
          <p:cNvPicPr>
            <a:picLocks noChangeAspect="1" noChangeArrowheads="1"/>
          </p:cNvPicPr>
          <p:nvPr/>
        </p:nvPicPr>
        <p:blipFill>
          <a:blip r:embed="rId2"/>
          <a:srcRect r="5350"/>
          <a:stretch>
            <a:fillRect/>
          </a:stretch>
        </p:blipFill>
        <p:spPr bwMode="auto">
          <a:xfrm>
            <a:off x="6886575" y="3760789"/>
            <a:ext cx="1062038" cy="1438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5518150" y="5192713"/>
            <a:ext cx="10541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804" tIns="32403" rIns="64804" bIns="3240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德国数学家</a:t>
            </a:r>
            <a:r>
              <a:rPr lang="en-US" altLang="zh-CN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Gauss</a:t>
            </a:r>
            <a:endParaRPr lang="zh-CN" altLang="en-US" sz="9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7" name="Picture 8" descr="http://www.learn-math.info/history/photos/Bernoulli_Jacob_4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95925" y="2071688"/>
            <a:ext cx="1093788" cy="13271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5410201" y="3389313"/>
            <a:ext cx="123031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804" tIns="32403" rIns="64804" bIns="3240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瑞士数学家</a:t>
            </a:r>
            <a:r>
              <a:rPr lang="en-US" altLang="zh-CN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Bernoulli</a:t>
            </a:r>
            <a:endParaRPr lang="zh-CN" altLang="en-US" sz="9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9" name="Picture 10" descr="http://www.chiuchang.org.tw/modules/myalbum/photos/7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86576" y="2071689"/>
            <a:ext cx="1063625" cy="13287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0" name="矩形 39"/>
          <p:cNvSpPr>
            <a:spLocks noChangeArrowheads="1"/>
          </p:cNvSpPr>
          <p:nvPr/>
        </p:nvSpPr>
        <p:spPr bwMode="auto">
          <a:xfrm>
            <a:off x="6840539" y="3398838"/>
            <a:ext cx="1311275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804" tIns="32403" rIns="64804" bIns="3240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法国数学家</a:t>
            </a:r>
            <a:r>
              <a:rPr lang="en-US" altLang="zh-CN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 Moiver</a:t>
            </a:r>
            <a:endParaRPr lang="zh-CN" altLang="en-US" sz="9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课程简介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14" name="直接连接符 13"/>
          <p:cNvCxnSpPr>
            <a:endCxn id="13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3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  <p:bldP spid="34" grpId="0"/>
      <p:bldP spid="34" grpId="1"/>
      <p:bldP spid="36" grpId="0"/>
      <p:bldP spid="36" grpId="1"/>
      <p:bldP spid="38" grpId="0"/>
      <p:bldP spid="38" grpId="1"/>
      <p:bldP spid="40" grpId="0"/>
      <p:bldP spid="4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 txBox="1"/>
          <p:nvPr/>
        </p:nvSpPr>
        <p:spPr bwMode="auto">
          <a:xfrm>
            <a:off x="981076" y="1714500"/>
            <a:ext cx="4506913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804" tIns="32403" rIns="64804" bIns="32403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750" b="1" kern="0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750" b="1" kern="0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概率论与数理统计的历史</a:t>
            </a:r>
            <a:endParaRPr lang="zh-CN" altLang="en-US" sz="2750" b="1" kern="0" dirty="0">
              <a:solidFill>
                <a:srgbClr val="CE8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974726" y="2162176"/>
            <a:ext cx="4429125" cy="356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804" tIns="32403" rIns="64804" bIns="32403">
            <a:spAutoFit/>
          </a:bodyPr>
          <a:lstStyle/>
          <a:p>
            <a:pPr marL="202565" indent="-202565" fontAlgn="base">
              <a:spcBef>
                <a:spcPts val="425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公元前</a:t>
            </a: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3500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年古埃及的骰子，中国先秦时的“陆博”</a:t>
            </a:r>
            <a:endParaRPr lang="zh-CN" altLang="en-US" sz="2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02565" indent="-202565" fontAlgn="base">
              <a:spcBef>
                <a:spcPts val="425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Pascal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Fermat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：数学理论的开创</a:t>
            </a: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(1654)</a:t>
            </a:r>
            <a:endParaRPr lang="en-US" altLang="zh-CN" sz="2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02565" indent="-202565" fontAlgn="base">
              <a:spcBef>
                <a:spcPts val="425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Bernoulli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：伯努利试验、二项分布</a:t>
            </a:r>
            <a:endParaRPr lang="zh-CN" altLang="en-US" sz="2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02565" indent="-202565" fontAlgn="base">
              <a:spcBef>
                <a:spcPts val="425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 Moiver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Laplace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：棣莫弗</a:t>
            </a: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拉普拉斯中心极限定理</a:t>
            </a:r>
            <a:endParaRPr lang="zh-CN" altLang="en-US" sz="2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02565" indent="-202565" fontAlgn="base">
              <a:spcBef>
                <a:spcPts val="425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Gauss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：高斯分布</a:t>
            </a:r>
            <a:endParaRPr lang="zh-CN" altLang="en-US" sz="2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02565" indent="-202565" fontAlgn="base">
              <a:spcBef>
                <a:spcPts val="425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az-Cyrl-AZ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Колмогоров </a:t>
            </a:r>
            <a:r>
              <a:rPr lang="zh-CN" altLang="az-Cyrl-AZ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（柯尔莫哥洛夫）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：公理化的概率论</a:t>
            </a: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(1933) </a:t>
            </a:r>
            <a:endParaRPr lang="en-US" altLang="zh-CN" sz="2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1" name="Picture 16" descr="http://www.learn-math.info/history/photos/Kolmogorov_5.jpe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75326" y="2487614"/>
            <a:ext cx="1916113" cy="21986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5634038" y="4686300"/>
            <a:ext cx="2201862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804" tIns="32403" rIns="64804" bIns="3240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苏联数学家</a:t>
            </a:r>
            <a:r>
              <a:rPr lang="az-Cyrl-AZ" altLang="zh-CN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Колмогоров</a:t>
            </a:r>
            <a:endParaRPr lang="zh-CN" altLang="en-US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课程简介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8" name="直接连接符 7"/>
          <p:cNvCxnSpPr>
            <a:endCxn id="7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7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allAtOnce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428751" y="2760663"/>
            <a:ext cx="3857625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804" tIns="32403" rIns="64804" bIns="32403">
            <a:spAutoFit/>
          </a:bodyPr>
          <a:lstStyle/>
          <a:p>
            <a:pPr marL="202565" indent="-202565" algn="just" fontAlgn="base">
              <a:spcBef>
                <a:spcPts val="1275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R.A.Fisher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：极大似然估计，</a:t>
            </a: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分布</a:t>
            </a:r>
            <a:endParaRPr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02565" indent="-202565" algn="just" fontAlgn="base">
              <a:spcBef>
                <a:spcPts val="1275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K.Pearson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：最优检验，拟合优度检验</a:t>
            </a:r>
            <a:endParaRPr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" name="Picture 2" descr="c:\users\ADMINI~1\appdata\local\360CHR~1\Chrome\USERDA~1\Temp\05-2-1a.gif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934075" y="1916114"/>
            <a:ext cx="1131888" cy="11969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5567364" y="3163889"/>
            <a:ext cx="1876425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804" tIns="32403" rIns="64804" bIns="3240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英国统计与遗传学家</a:t>
            </a:r>
            <a:b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R.A.Fisher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9" name="Picture 8" descr="http://d.hiphotos.baidu.com/baike/pic/item/eaf81a4c510fd9f9645efb63252dd42a2834a46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32488" y="3851276"/>
            <a:ext cx="1135062" cy="12493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5562600" y="5108575"/>
            <a:ext cx="1881188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804" tIns="32403" rIns="64804" bIns="32403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英国数学家、哲学家</a:t>
            </a:r>
            <a:b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K.Pearson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/>
          <p:cNvSpPr txBox="1"/>
          <p:nvPr/>
        </p:nvSpPr>
        <p:spPr bwMode="auto">
          <a:xfrm>
            <a:off x="981076" y="1714500"/>
            <a:ext cx="4506913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804" tIns="32403" rIns="64804" bIns="32403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750" b="1" kern="0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750" b="1" kern="0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概率论与数理统计的历史</a:t>
            </a:r>
            <a:endParaRPr lang="zh-CN" altLang="en-US" sz="2750" b="1" kern="0" dirty="0">
              <a:solidFill>
                <a:srgbClr val="CE8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课程简介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10" name="直接连接符 9"/>
          <p:cNvCxnSpPr>
            <a:endCxn id="9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9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2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59732" y="444139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2"/>
          <p:cNvSpPr txBox="1"/>
          <p:nvPr/>
        </p:nvSpPr>
        <p:spPr bwMode="auto">
          <a:xfrm>
            <a:off x="1945060" y="1233365"/>
            <a:ext cx="6359275" cy="28225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accent3"/>
              </a:buClr>
              <a:defRPr/>
            </a:pPr>
            <a:r>
              <a:rPr lang="zh-CN" altLang="en-US" sz="2300" dirty="0">
                <a:latin typeface="+mj-lt"/>
                <a:ea typeface="+mj-ea"/>
                <a:cs typeface="Times New Roman" panose="02020603050405020304" pitchFamily="18" charset="0"/>
              </a:rPr>
              <a:t>第</a:t>
            </a:r>
            <a:r>
              <a:rPr lang="en-US" altLang="zh-CN" sz="2300" dirty="0">
                <a:latin typeface="+mj-lt"/>
                <a:ea typeface="+mj-ea"/>
                <a:cs typeface="Times New Roman" panose="02020603050405020304" pitchFamily="18" charset="0"/>
              </a:rPr>
              <a:t>1</a:t>
            </a:r>
            <a:r>
              <a:rPr lang="zh-CN" altLang="en-US" sz="2300" dirty="0">
                <a:latin typeface="+mj-lt"/>
                <a:ea typeface="+mj-ea"/>
                <a:cs typeface="Times New Roman" panose="02020603050405020304" pitchFamily="18" charset="0"/>
              </a:rPr>
              <a:t>章 随机事件与概率</a:t>
            </a:r>
            <a:endParaRPr lang="en-US" altLang="zh-CN" sz="23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Clr>
                <a:schemeClr val="accent3"/>
              </a:buClr>
              <a:defRPr/>
            </a:pPr>
            <a:r>
              <a:rPr lang="zh-CN" altLang="en-US" sz="2000" dirty="0">
                <a:latin typeface="+mj-lt"/>
                <a:ea typeface="+mj-ea"/>
                <a:cs typeface="Times New Roman" panose="02020603050405020304" pitchFamily="18" charset="0"/>
              </a:rPr>
              <a:t>绪论、随机事件</a:t>
            </a:r>
            <a:endParaRPr lang="en-US" altLang="zh-CN" sz="2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Clr>
                <a:schemeClr val="accent3"/>
              </a:buClr>
              <a:defRPr/>
            </a:pPr>
            <a:r>
              <a:rPr lang="zh-CN" altLang="en-US" sz="2000" dirty="0">
                <a:latin typeface="+mj-lt"/>
                <a:ea typeface="+mj-ea"/>
                <a:cs typeface="Times New Roman" panose="02020603050405020304" pitchFamily="18" charset="0"/>
              </a:rPr>
              <a:t>概率、条件概率</a:t>
            </a:r>
            <a:endParaRPr lang="en-US" altLang="zh-CN" sz="2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Clr>
                <a:schemeClr val="accent3"/>
              </a:buClr>
              <a:defRPr/>
            </a:pPr>
            <a:r>
              <a:rPr lang="zh-CN" altLang="en-US" sz="2000" dirty="0">
                <a:latin typeface="+mj-lt"/>
                <a:ea typeface="+mj-ea"/>
                <a:cs typeface="Times New Roman" panose="02020603050405020304" pitchFamily="18" charset="0"/>
              </a:rPr>
              <a:t>全概率公式与贝叶斯公式、随机事件的独立性</a:t>
            </a:r>
            <a:endParaRPr lang="zh-CN" altLang="en-US" sz="2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  <a:buClr>
                <a:schemeClr val="accent3"/>
              </a:buClr>
              <a:defRPr/>
            </a:pPr>
            <a:r>
              <a:rPr lang="zh-CN" altLang="en-US" sz="2300" dirty="0">
                <a:latin typeface="+mj-lt"/>
                <a:ea typeface="+mj-ea"/>
                <a:cs typeface="Times New Roman" panose="02020603050405020304" pitchFamily="18" charset="0"/>
              </a:rPr>
              <a:t>第</a:t>
            </a:r>
            <a:r>
              <a:rPr lang="en-US" altLang="zh-CN" sz="2300" dirty="0">
                <a:latin typeface="+mj-lt"/>
                <a:ea typeface="+mj-ea"/>
                <a:cs typeface="Times New Roman" panose="02020603050405020304" pitchFamily="18" charset="0"/>
              </a:rPr>
              <a:t>2</a:t>
            </a:r>
            <a:r>
              <a:rPr lang="zh-CN" altLang="en-US" sz="2300" dirty="0">
                <a:latin typeface="+mj-lt"/>
                <a:ea typeface="+mj-ea"/>
                <a:cs typeface="Times New Roman" panose="02020603050405020304" pitchFamily="18" charset="0"/>
              </a:rPr>
              <a:t>章 随机变量及概率分布</a:t>
            </a:r>
            <a:endParaRPr lang="en-US" altLang="zh-CN" sz="23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Clr>
                <a:schemeClr val="accent3"/>
              </a:buClr>
              <a:defRPr/>
            </a:pPr>
            <a:r>
              <a:rPr lang="zh-CN" altLang="en-US" sz="2000" dirty="0">
                <a:latin typeface="+mj-lt"/>
                <a:ea typeface="+mj-ea"/>
                <a:cs typeface="Times New Roman" panose="02020603050405020304" pitchFamily="18" charset="0"/>
              </a:rPr>
              <a:t>一维随机变量</a:t>
            </a:r>
            <a:endParaRPr lang="en-US" altLang="zh-CN" sz="2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Clr>
                <a:schemeClr val="accent3"/>
              </a:buClr>
              <a:defRPr/>
            </a:pPr>
            <a:r>
              <a:rPr lang="zh-CN" altLang="en-US" sz="2000" dirty="0">
                <a:latin typeface="+mj-lt"/>
                <a:ea typeface="+mj-ea"/>
                <a:cs typeface="Times New Roman" panose="02020603050405020304" pitchFamily="18" charset="0"/>
              </a:rPr>
              <a:t>二维随机变量</a:t>
            </a:r>
            <a:endParaRPr lang="en-US" altLang="zh-CN" sz="2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Clr>
                <a:schemeClr val="accent3"/>
              </a:buClr>
              <a:defRPr/>
            </a:pPr>
            <a:r>
              <a:rPr lang="zh-CN" altLang="en-US" sz="2000" dirty="0">
                <a:latin typeface="+mj-lt"/>
                <a:ea typeface="+mj-ea"/>
                <a:cs typeface="Times New Roman" panose="02020603050405020304" pitchFamily="18" charset="0"/>
              </a:rPr>
              <a:t>条件分布</a:t>
            </a:r>
            <a:endParaRPr lang="en-US" altLang="zh-CN" sz="2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Clr>
                <a:schemeClr val="accent3"/>
              </a:buClr>
              <a:defRPr/>
            </a:pPr>
            <a:r>
              <a:rPr lang="zh-CN" altLang="en-US" sz="2000" dirty="0">
                <a:latin typeface="+mj-lt"/>
                <a:ea typeface="+mj-ea"/>
                <a:cs typeface="Times New Roman" panose="02020603050405020304" pitchFamily="18" charset="0"/>
              </a:rPr>
              <a:t>随机变量的相互独立性</a:t>
            </a:r>
            <a:endParaRPr lang="en-US" altLang="zh-CN" sz="2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buClr>
                <a:schemeClr val="accent3"/>
              </a:buClr>
              <a:defRPr/>
            </a:pPr>
            <a:r>
              <a:rPr lang="zh-CN" altLang="en-US" sz="2000" dirty="0">
                <a:latin typeface="+mj-lt"/>
                <a:ea typeface="+mj-ea"/>
                <a:cs typeface="Times New Roman" panose="02020603050405020304" pitchFamily="18" charset="0"/>
              </a:rPr>
              <a:t>随机变量函数的概率分布</a:t>
            </a:r>
            <a:endParaRPr lang="zh-CN" altLang="en-US" sz="20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56339" y="19744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课程主要内容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1439864" y="1697039"/>
            <a:ext cx="4967287" cy="5984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800">
              <a:defRPr/>
            </a:pPr>
            <a:r>
              <a:rPr lang="en-US" altLang="zh-CN" sz="2800" dirty="0">
                <a:solidFill>
                  <a:schemeClr val="accent3"/>
                </a:solidFill>
                <a:latin typeface="+mn-lt"/>
              </a:rPr>
              <a:t>3</a:t>
            </a:r>
            <a:r>
              <a:rPr lang="en-US" altLang="zh-CN" sz="2800" dirty="0">
                <a:solidFill>
                  <a:schemeClr val="accent3"/>
                </a:solidFill>
              </a:rPr>
              <a:t>. </a:t>
            </a:r>
            <a:r>
              <a:rPr lang="zh-CN" altLang="en-US" sz="2800" dirty="0">
                <a:solidFill>
                  <a:schemeClr val="accent3"/>
                </a:solidFill>
              </a:rPr>
              <a:t>概率论与数理统计的应用</a:t>
            </a:r>
            <a:endParaRPr lang="zh-CN" altLang="en-US" sz="2800" dirty="0">
              <a:solidFill>
                <a:schemeClr val="accent3"/>
              </a:solidFill>
            </a:endParaRPr>
          </a:p>
        </p:txBody>
      </p:sp>
      <p:sp>
        <p:nvSpPr>
          <p:cNvPr id="12291" name="内容占位符 2"/>
          <p:cNvSpPr>
            <a:spLocks noGrp="1"/>
          </p:cNvSpPr>
          <p:nvPr>
            <p:ph idx="4294967295"/>
          </p:nvPr>
        </p:nvSpPr>
        <p:spPr bwMode="auto">
          <a:xfrm>
            <a:off x="2159001" y="2295526"/>
            <a:ext cx="4714875" cy="30638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60045" indent="-360045" defTabSz="685800">
              <a:lnSpc>
                <a:spcPct val="120000"/>
              </a:lnSpc>
              <a:spcBef>
                <a:spcPts val="750"/>
              </a:spcBef>
              <a:buClr>
                <a:schemeClr val="accent3"/>
              </a:buClr>
              <a:defRPr/>
            </a:pPr>
            <a:r>
              <a:rPr lang="zh-CN" altLang="en-US" dirty="0"/>
              <a:t>数学：随机过程 随机分析</a:t>
            </a:r>
            <a:endParaRPr lang="zh-CN" altLang="en-US" dirty="0"/>
          </a:p>
          <a:p>
            <a:pPr marL="171450" indent="-171450" defTabSz="685800">
              <a:lnSpc>
                <a:spcPct val="120000"/>
              </a:lnSpc>
              <a:spcBef>
                <a:spcPts val="750"/>
              </a:spcBef>
              <a:buClr>
                <a:schemeClr val="accent3"/>
              </a:buClr>
              <a:defRPr/>
            </a:pPr>
            <a:r>
              <a:rPr lang="zh-CN" altLang="en-US" dirty="0"/>
              <a:t>  物理：统计物理学</a:t>
            </a:r>
            <a:endParaRPr lang="zh-CN" altLang="en-US" dirty="0"/>
          </a:p>
          <a:p>
            <a:pPr marL="171450" indent="-171450" defTabSz="685800">
              <a:lnSpc>
                <a:spcPct val="120000"/>
              </a:lnSpc>
              <a:spcBef>
                <a:spcPts val="750"/>
              </a:spcBef>
              <a:buClr>
                <a:schemeClr val="accent3"/>
              </a:buClr>
              <a:defRPr/>
            </a:pPr>
            <a:r>
              <a:rPr lang="zh-CN" altLang="en-US" dirty="0"/>
              <a:t>  生物：计算生物学</a:t>
            </a:r>
            <a:endParaRPr lang="zh-CN" altLang="en-US" dirty="0"/>
          </a:p>
          <a:p>
            <a:pPr marL="171450" indent="-171450" defTabSz="685800">
              <a:lnSpc>
                <a:spcPct val="120000"/>
              </a:lnSpc>
              <a:spcBef>
                <a:spcPts val="750"/>
              </a:spcBef>
              <a:buClr>
                <a:schemeClr val="accent3"/>
              </a:buClr>
              <a:defRPr/>
            </a:pPr>
            <a:r>
              <a:rPr lang="zh-CN" altLang="en-US" dirty="0"/>
              <a:t>  经济：计量经济学</a:t>
            </a:r>
            <a:endParaRPr lang="zh-CN" altLang="en-US" dirty="0"/>
          </a:p>
          <a:p>
            <a:pPr marL="171450" indent="-171450" defTabSz="685800">
              <a:lnSpc>
                <a:spcPct val="120000"/>
              </a:lnSpc>
              <a:spcBef>
                <a:spcPts val="750"/>
              </a:spcBef>
              <a:buClr>
                <a:schemeClr val="accent3"/>
              </a:buClr>
              <a:defRPr/>
            </a:pPr>
            <a:r>
              <a:rPr lang="en-US" altLang="zh-CN" dirty="0"/>
              <a:t>   ……</a:t>
            </a:r>
            <a:endParaRPr lang="en-US" altLang="zh-CN" dirty="0"/>
          </a:p>
          <a:p>
            <a:pPr marL="171450" indent="-171450" defTabSz="685800">
              <a:lnSpc>
                <a:spcPct val="120000"/>
              </a:lnSpc>
              <a:spcBef>
                <a:spcPts val="750"/>
              </a:spcBef>
              <a:buClr>
                <a:schemeClr val="accent3"/>
              </a:buClr>
              <a:defRPr/>
            </a:pPr>
            <a:endParaRPr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课程简介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  <p:bldP spid="1229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 bwMode="auto">
          <a:xfrm>
            <a:off x="1025526" y="1785939"/>
            <a:ext cx="4625975" cy="59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kern="0" dirty="0">
                <a:solidFill>
                  <a:srgbClr val="CE8D3E"/>
                </a:solidFill>
                <a:latin typeface="+mn-ea"/>
              </a:rPr>
              <a:t>3</a:t>
            </a:r>
            <a:r>
              <a:rPr lang="en-US" altLang="zh-CN" sz="2800" b="1" kern="0" dirty="0">
                <a:solidFill>
                  <a:srgbClr val="CE8D3E"/>
                </a:solidFill>
                <a:latin typeface="Broadway" panose="04040905080B02020502"/>
                <a:ea typeface="微软雅黑" panose="020B0503020204020204" pitchFamily="34" charset="-122"/>
              </a:rPr>
              <a:t>. </a:t>
            </a:r>
            <a:r>
              <a:rPr lang="zh-CN" altLang="en-US" sz="2800" b="1" kern="0" dirty="0">
                <a:solidFill>
                  <a:srgbClr val="CE8D3E"/>
                </a:solidFill>
                <a:latin typeface="Broadway" panose="04040905080B02020502"/>
                <a:ea typeface="微软雅黑" panose="020B0503020204020204" pitchFamily="34" charset="-122"/>
              </a:rPr>
              <a:t>概率论与数理统计的应用</a:t>
            </a:r>
            <a:endParaRPr lang="zh-CN" altLang="en-US" sz="2800" b="1" kern="0" dirty="0">
              <a:solidFill>
                <a:srgbClr val="CE8D3E"/>
              </a:solidFill>
              <a:latin typeface="Broadway" panose="04040905080B0202050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/>
          <p:nvPr/>
        </p:nvSpPr>
        <p:spPr bwMode="auto">
          <a:xfrm>
            <a:off x="1376363" y="2428875"/>
            <a:ext cx="3071812" cy="32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804" tIns="32403" rIns="64804" bIns="32403"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工业：质量控制</a:t>
            </a:r>
            <a:endParaRPr lang="zh-CN" altLang="en-US" sz="2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endParaRPr lang="zh-CN" altLang="en-US" sz="2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Picture 13" descr="http://www.titan-plastic.com.tw/admin/upload/File/Quality%20Policy_01.jpg"/>
          <p:cNvPicPr>
            <a:picLocks noChangeAspect="1" noChangeArrowheads="1"/>
          </p:cNvPicPr>
          <p:nvPr/>
        </p:nvPicPr>
        <p:blipFill>
          <a:blip r:embed="rId1"/>
          <a:srcRect b="30737"/>
          <a:stretch>
            <a:fillRect/>
          </a:stretch>
        </p:blipFill>
        <p:spPr bwMode="auto">
          <a:xfrm>
            <a:off x="4643438" y="2286000"/>
            <a:ext cx="3009900" cy="29479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课程简介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7" name="直接连接符 6"/>
          <p:cNvCxnSpPr>
            <a:endCxn id="6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6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utoUpdateAnimBg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 bwMode="auto">
          <a:xfrm>
            <a:off x="1025525" y="1785939"/>
            <a:ext cx="4770438" cy="59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kern="0" dirty="0">
                <a:solidFill>
                  <a:srgbClr val="CE8D3E"/>
                </a:solidFill>
                <a:latin typeface="+mn-ea"/>
              </a:rPr>
              <a:t>3</a:t>
            </a:r>
            <a:r>
              <a:rPr lang="en-US" altLang="zh-CN" sz="2800" b="1" kern="0" dirty="0">
                <a:solidFill>
                  <a:srgbClr val="CE8D3E"/>
                </a:solidFill>
                <a:latin typeface="Broadway" panose="04040905080B02020502"/>
                <a:ea typeface="微软雅黑" panose="020B0503020204020204" pitchFamily="34" charset="-122"/>
              </a:rPr>
              <a:t>. </a:t>
            </a:r>
            <a:r>
              <a:rPr lang="zh-CN" altLang="en-US" sz="2800" b="1" kern="0" dirty="0">
                <a:solidFill>
                  <a:srgbClr val="CE8D3E"/>
                </a:solidFill>
                <a:latin typeface="Broadway" panose="04040905080B02020502"/>
                <a:ea typeface="微软雅黑" panose="020B0503020204020204" pitchFamily="34" charset="-122"/>
              </a:rPr>
              <a:t>概率论与数理统计的应用</a:t>
            </a:r>
            <a:endParaRPr lang="zh-CN" altLang="en-US" sz="2800" b="1" kern="0" dirty="0">
              <a:solidFill>
                <a:srgbClr val="CE8D3E"/>
              </a:solidFill>
              <a:latin typeface="Broadway" panose="04040905080B0202050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/>
          <p:nvPr/>
        </p:nvSpPr>
        <p:spPr bwMode="auto">
          <a:xfrm>
            <a:off x="1376363" y="2428875"/>
            <a:ext cx="3071812" cy="32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804" tIns="32403" rIns="64804" bIns="32403"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工业：质量控制</a:t>
            </a:r>
            <a:endParaRPr lang="zh-CN" altLang="en-US" sz="2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农业：农田实验</a:t>
            </a:r>
            <a:endParaRPr lang="zh-CN" altLang="en-US" sz="2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endParaRPr lang="zh-CN" altLang="en-US" sz="2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Picture 11" descr="http://www.tukankan.com/uploads/allimg/c121128/13540ig113p-1ud.jpg"/>
          <p:cNvPicPr>
            <a:picLocks noChangeAspect="1" noChangeArrowheads="1"/>
          </p:cNvPicPr>
          <p:nvPr/>
        </p:nvPicPr>
        <p:blipFill>
          <a:blip r:embed="rId1"/>
          <a:srcRect l="-41" t="18546" r="41" b="2148"/>
          <a:stretch>
            <a:fillRect/>
          </a:stretch>
        </p:blipFill>
        <p:spPr bwMode="auto">
          <a:xfrm>
            <a:off x="4786314" y="2286001"/>
            <a:ext cx="2708275" cy="32289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课程简介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7" name="直接连接符 6"/>
          <p:cNvCxnSpPr>
            <a:endCxn id="6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6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 bwMode="auto">
          <a:xfrm>
            <a:off x="1025525" y="1785939"/>
            <a:ext cx="4699000" cy="59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kern="0" dirty="0">
                <a:solidFill>
                  <a:srgbClr val="CE8D3E"/>
                </a:solidFill>
                <a:latin typeface="+mn-ea"/>
              </a:rPr>
              <a:t>3</a:t>
            </a:r>
            <a:r>
              <a:rPr lang="en-US" altLang="zh-CN" sz="2800" b="1" kern="0" dirty="0">
                <a:solidFill>
                  <a:srgbClr val="CE8D3E"/>
                </a:solidFill>
                <a:latin typeface="Broadway" panose="04040905080B02020502"/>
                <a:ea typeface="微软雅黑" panose="020B0503020204020204" pitchFamily="34" charset="-122"/>
              </a:rPr>
              <a:t>. </a:t>
            </a:r>
            <a:r>
              <a:rPr lang="zh-CN" altLang="en-US" sz="2800" b="1" kern="0" dirty="0">
                <a:solidFill>
                  <a:srgbClr val="CE8D3E"/>
                </a:solidFill>
                <a:latin typeface="Broadway" panose="04040905080B02020502"/>
                <a:ea typeface="微软雅黑" panose="020B0503020204020204" pitchFamily="34" charset="-122"/>
              </a:rPr>
              <a:t>概率论与数理统计的应用</a:t>
            </a:r>
            <a:endParaRPr lang="zh-CN" altLang="en-US" sz="2800" b="1" kern="0" dirty="0">
              <a:solidFill>
                <a:srgbClr val="CE8D3E"/>
              </a:solidFill>
              <a:latin typeface="Broadway" panose="04040905080B0202050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/>
          <p:nvPr/>
        </p:nvSpPr>
        <p:spPr bwMode="auto">
          <a:xfrm>
            <a:off x="1376363" y="2428875"/>
            <a:ext cx="3071812" cy="32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804" tIns="32403" rIns="64804" bIns="32403"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工业：质量控制</a:t>
            </a:r>
            <a:endParaRPr lang="zh-CN" altLang="en-US" sz="2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农业：农田实验</a:t>
            </a:r>
            <a:endParaRPr lang="zh-CN" altLang="en-US" sz="2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医学：疗效检验</a:t>
            </a:r>
            <a:endParaRPr lang="zh-CN" altLang="en-US" sz="2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endParaRPr lang="zh-CN" altLang="en-US" sz="2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9" descr="http://pic24.nipic.com/20120920/1817454_163903478000_2.jpg"/>
          <p:cNvPicPr>
            <a:picLocks noChangeAspect="1" noChangeArrowheads="1"/>
          </p:cNvPicPr>
          <p:nvPr/>
        </p:nvPicPr>
        <p:blipFill>
          <a:blip r:embed="rId1"/>
          <a:srcRect b="4375"/>
          <a:stretch>
            <a:fillRect/>
          </a:stretch>
        </p:blipFill>
        <p:spPr bwMode="auto">
          <a:xfrm>
            <a:off x="4643439" y="2459038"/>
            <a:ext cx="3455987" cy="26987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课程简介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7" name="直接连接符 6"/>
          <p:cNvCxnSpPr>
            <a:endCxn id="6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6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 bwMode="auto">
          <a:xfrm>
            <a:off x="1025525" y="1785939"/>
            <a:ext cx="4662488" cy="59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kern="0" dirty="0">
                <a:solidFill>
                  <a:srgbClr val="CE8D3E"/>
                </a:solidFill>
                <a:latin typeface="+mn-ea"/>
              </a:rPr>
              <a:t>3</a:t>
            </a:r>
            <a:r>
              <a:rPr lang="en-US" altLang="zh-CN" sz="2800" b="1" kern="0" dirty="0">
                <a:solidFill>
                  <a:srgbClr val="CE8D3E"/>
                </a:solidFill>
                <a:latin typeface="Broadway" panose="04040905080B02020502"/>
                <a:ea typeface="微软雅黑" panose="020B0503020204020204" pitchFamily="34" charset="-122"/>
              </a:rPr>
              <a:t>. </a:t>
            </a:r>
            <a:r>
              <a:rPr lang="zh-CN" altLang="en-US" sz="2800" b="1" kern="0" dirty="0">
                <a:solidFill>
                  <a:srgbClr val="CE8D3E"/>
                </a:solidFill>
                <a:latin typeface="Broadway" panose="04040905080B02020502"/>
                <a:ea typeface="微软雅黑" panose="020B0503020204020204" pitchFamily="34" charset="-122"/>
              </a:rPr>
              <a:t>概率论与数理统计的应用</a:t>
            </a:r>
            <a:endParaRPr lang="zh-CN" altLang="en-US" sz="2800" b="1" kern="0" dirty="0">
              <a:solidFill>
                <a:srgbClr val="CE8D3E"/>
              </a:solidFill>
              <a:latin typeface="Broadway" panose="04040905080B0202050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/>
          <p:nvPr/>
        </p:nvSpPr>
        <p:spPr bwMode="auto">
          <a:xfrm>
            <a:off x="1376363" y="2428875"/>
            <a:ext cx="3071812" cy="32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804" tIns="32403" rIns="64804" bIns="32403"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工业：质量控制</a:t>
            </a:r>
            <a:endParaRPr lang="zh-CN" altLang="en-US" sz="2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农业：农田实验</a:t>
            </a:r>
            <a:endParaRPr lang="zh-CN" altLang="en-US" sz="2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医学：疗效检验</a:t>
            </a:r>
            <a:endParaRPr lang="zh-CN" altLang="en-US" sz="2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国防：效能分析</a:t>
            </a:r>
            <a:endParaRPr lang="zh-CN" altLang="en-US" sz="2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endParaRPr lang="zh-CN" altLang="en-US" sz="2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7" descr="http://www.rasun.cc/Uploads%5CImages%5C2013%5C04%5C07%5Ca6a4edf1-b734-487f-beba-6d677432e6ce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600576" y="2514600"/>
            <a:ext cx="3082925" cy="24907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课程简介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7" name="直接连接符 6"/>
          <p:cNvCxnSpPr>
            <a:endCxn id="6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6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 bwMode="auto">
          <a:xfrm>
            <a:off x="1025525" y="1785939"/>
            <a:ext cx="4806950" cy="59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kern="0" dirty="0">
                <a:solidFill>
                  <a:srgbClr val="CE8D3E"/>
                </a:solidFill>
                <a:latin typeface="+mn-ea"/>
              </a:rPr>
              <a:t>3</a:t>
            </a:r>
            <a:r>
              <a:rPr lang="en-US" altLang="zh-CN" sz="2800" b="1" kern="0" dirty="0">
                <a:solidFill>
                  <a:srgbClr val="CE8D3E"/>
                </a:solidFill>
                <a:latin typeface="Broadway" panose="04040905080B02020502"/>
                <a:ea typeface="微软雅黑" panose="020B0503020204020204" pitchFamily="34" charset="-122"/>
              </a:rPr>
              <a:t>. </a:t>
            </a:r>
            <a:r>
              <a:rPr lang="zh-CN" altLang="en-US" sz="2800" b="1" kern="0" dirty="0">
                <a:solidFill>
                  <a:srgbClr val="CE8D3E"/>
                </a:solidFill>
                <a:latin typeface="Broadway" panose="04040905080B02020502"/>
                <a:ea typeface="微软雅黑" panose="020B0503020204020204" pitchFamily="34" charset="-122"/>
              </a:rPr>
              <a:t>概率论与数理统计的应用</a:t>
            </a:r>
            <a:endParaRPr lang="zh-CN" altLang="en-US" sz="2800" b="1" kern="0" dirty="0">
              <a:solidFill>
                <a:srgbClr val="CE8D3E"/>
              </a:solidFill>
              <a:latin typeface="Broadway" panose="04040905080B0202050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/>
          <p:nvPr/>
        </p:nvSpPr>
        <p:spPr bwMode="auto">
          <a:xfrm>
            <a:off x="1376363" y="2428875"/>
            <a:ext cx="3071812" cy="32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804" tIns="32403" rIns="64804" bIns="32403"/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工业：质量控制</a:t>
            </a:r>
            <a:endParaRPr lang="zh-CN" altLang="en-US" sz="2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农业：农田实验</a:t>
            </a:r>
            <a:endParaRPr lang="zh-CN" altLang="en-US" sz="2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医学：疗效检验</a:t>
            </a:r>
            <a:endParaRPr lang="zh-CN" altLang="en-US" sz="2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国防：效能分析</a:t>
            </a:r>
            <a:endParaRPr lang="zh-CN" altLang="en-US" sz="2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气象：灾害预报</a:t>
            </a:r>
            <a:endParaRPr lang="zh-CN" altLang="en-US" sz="2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2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endParaRPr lang="zh-CN" altLang="en-US" sz="2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5" descr="http://203.71.72.230/teach/lcw1207/氣象雷達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00564" y="2428875"/>
            <a:ext cx="3273425" cy="2446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课程简介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7" name="直接连接符 6"/>
          <p:cNvCxnSpPr>
            <a:endCxn id="6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6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2276221" y="3860936"/>
            <a:ext cx="1260000" cy="1260000"/>
            <a:chOff x="1174779" y="3359349"/>
            <a:chExt cx="1800000" cy="1800001"/>
          </a:xfrm>
        </p:grpSpPr>
        <p:grpSp>
          <p:nvGrpSpPr>
            <p:cNvPr id="3" name="组合 2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椭圆 3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2683600" y="2570378"/>
            <a:ext cx="576000" cy="576000"/>
            <a:chOff x="1174779" y="3359349"/>
            <a:chExt cx="1800000" cy="1800001"/>
          </a:xfrm>
        </p:grpSpPr>
        <p:grpSp>
          <p:nvGrpSpPr>
            <p:cNvPr id="8" name="组合 7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90AFC6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46591" y="2718418"/>
            <a:ext cx="1980000" cy="1980000"/>
            <a:chOff x="6250980" y="3660482"/>
            <a:chExt cx="1800000" cy="1800001"/>
          </a:xfrm>
        </p:grpSpPr>
        <p:sp>
          <p:nvSpPr>
            <p:cNvPr id="13" name="椭圆 12"/>
            <p:cNvSpPr/>
            <p:nvPr/>
          </p:nvSpPr>
          <p:spPr>
            <a:xfrm>
              <a:off x="6250980" y="3660482"/>
              <a:ext cx="1800000" cy="1800000"/>
            </a:xfrm>
            <a:prstGeom prst="ellipse">
              <a:avLst/>
            </a:prstGeom>
            <a:gradFill flip="none" rotWithShape="1">
              <a:gsLst>
                <a:gs pos="0">
                  <a:srgbClr val="E8E7E9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19510690">
              <a:off x="6250980" y="3660483"/>
              <a:ext cx="1800000" cy="18000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bg1"/>
                  </a:gs>
                  <a:gs pos="100000">
                    <a:srgbClr val="E7E4E9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1190591" y="2862418"/>
            <a:ext cx="1692000" cy="1692000"/>
          </a:xfrm>
          <a:prstGeom prst="ellipse">
            <a:avLst/>
          </a:prstGeom>
          <a:solidFill>
            <a:srgbClr val="D54A47"/>
          </a:solidFill>
          <a:ln>
            <a:noFill/>
          </a:ln>
          <a:effectLst>
            <a:innerShdw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778122" y="2035413"/>
            <a:ext cx="1044000" cy="1044000"/>
            <a:chOff x="1174779" y="3359349"/>
            <a:chExt cx="1800000" cy="1800001"/>
          </a:xfrm>
        </p:grpSpPr>
        <p:grpSp>
          <p:nvGrpSpPr>
            <p:cNvPr id="17" name="组合 16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789BB5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375243" y="4151919"/>
            <a:ext cx="648000" cy="648000"/>
            <a:chOff x="1174779" y="3359349"/>
            <a:chExt cx="1800000" cy="1800001"/>
          </a:xfrm>
        </p:grpSpPr>
        <p:grpSp>
          <p:nvGrpSpPr>
            <p:cNvPr id="22" name="组合 21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椭圆 22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3752877" y="2035413"/>
            <a:ext cx="460912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1.1 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随机事件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1.2 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概率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1.3 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条件概率 全概率公式与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      贝叶斯公式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1.4 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随机事件的独立性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971600" y="878301"/>
            <a:ext cx="2706172" cy="707886"/>
          </a:xfrm>
          <a:prstGeom prst="rect">
            <a:avLst/>
          </a:prstGeom>
          <a:noFill/>
        </p:spPr>
        <p:txBody>
          <a:bodyPr wrap="none" lIns="324000" rIns="32400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华文隶书" panose="02010800040101010101" pitchFamily="2" charset="-122"/>
              </a:rPr>
              <a:t>本章内容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KSO_Shape"/>
          <p:cNvSpPr/>
          <p:nvPr/>
        </p:nvSpPr>
        <p:spPr bwMode="auto">
          <a:xfrm>
            <a:off x="1528838" y="3336923"/>
            <a:ext cx="1076172" cy="843815"/>
          </a:xfrm>
          <a:custGeom>
            <a:avLst/>
            <a:gdLst>
              <a:gd name="T0" fmla="*/ 1009661 w 2006600"/>
              <a:gd name="T1" fmla="*/ 391160 h 1387475"/>
              <a:gd name="T2" fmla="*/ 1011251 w 2006600"/>
              <a:gd name="T3" fmla="*/ 509270 h 1387475"/>
              <a:gd name="T4" fmla="*/ 1084401 w 2006600"/>
              <a:gd name="T5" fmla="*/ 630555 h 1387475"/>
              <a:gd name="T6" fmla="*/ 1213209 w 2006600"/>
              <a:gd name="T7" fmla="*/ 691833 h 1387475"/>
              <a:gd name="T8" fmla="*/ 1322616 w 2006600"/>
              <a:gd name="T9" fmla="*/ 683895 h 1387475"/>
              <a:gd name="T10" fmla="*/ 1373821 w 2006600"/>
              <a:gd name="T11" fmla="*/ 722948 h 1387475"/>
              <a:gd name="T12" fmla="*/ 1348695 w 2006600"/>
              <a:gd name="T13" fmla="*/ 830580 h 1387475"/>
              <a:gd name="T14" fmla="*/ 1289857 w 2006600"/>
              <a:gd name="T15" fmla="*/ 930276 h 1387475"/>
              <a:gd name="T16" fmla="*/ 1172499 w 2006600"/>
              <a:gd name="T17" fmla="*/ 1024573 h 1387475"/>
              <a:gd name="T18" fmla="*/ 1069135 w 2006600"/>
              <a:gd name="T19" fmla="*/ 1059498 h 1387475"/>
              <a:gd name="T20" fmla="*/ 955912 w 2006600"/>
              <a:gd name="T21" fmla="*/ 1062356 h 1387475"/>
              <a:gd name="T22" fmla="*/ 850321 w 2006600"/>
              <a:gd name="T23" fmla="*/ 1032511 h 1387475"/>
              <a:gd name="T24" fmla="*/ 740914 w 2006600"/>
              <a:gd name="T25" fmla="*/ 956628 h 1387475"/>
              <a:gd name="T26" fmla="*/ 664902 w 2006600"/>
              <a:gd name="T27" fmla="*/ 847408 h 1387475"/>
              <a:gd name="T28" fmla="*/ 634688 w 2006600"/>
              <a:gd name="T29" fmla="*/ 741998 h 1387475"/>
              <a:gd name="T30" fmla="*/ 637550 w 2006600"/>
              <a:gd name="T31" fmla="*/ 628968 h 1387475"/>
              <a:gd name="T32" fmla="*/ 672535 w 2006600"/>
              <a:gd name="T33" fmla="*/ 525780 h 1387475"/>
              <a:gd name="T34" fmla="*/ 767312 w 2006600"/>
              <a:gd name="T35" fmla="*/ 408623 h 1387475"/>
              <a:gd name="T36" fmla="*/ 867178 w 2006600"/>
              <a:gd name="T37" fmla="*/ 349885 h 1387475"/>
              <a:gd name="T38" fmla="*/ 974676 w 2006600"/>
              <a:gd name="T39" fmla="*/ 324803 h 1387475"/>
              <a:gd name="T40" fmla="*/ 889318 w 2006600"/>
              <a:gd name="T41" fmla="*/ 202109 h 1387475"/>
              <a:gd name="T42" fmla="*/ 752158 w 2006600"/>
              <a:gd name="T43" fmla="*/ 256364 h 1387475"/>
              <a:gd name="T44" fmla="*/ 637858 w 2006600"/>
              <a:gd name="T45" fmla="*/ 346155 h 1387475"/>
              <a:gd name="T46" fmla="*/ 553720 w 2006600"/>
              <a:gd name="T47" fmla="*/ 464501 h 1387475"/>
              <a:gd name="T48" fmla="*/ 506412 w 2006600"/>
              <a:gd name="T49" fmla="*/ 604740 h 1387475"/>
              <a:gd name="T50" fmla="*/ 502602 w 2006600"/>
              <a:gd name="T51" fmla="*/ 758304 h 1387475"/>
              <a:gd name="T52" fmla="*/ 543242 w 2006600"/>
              <a:gd name="T53" fmla="*/ 901399 h 1387475"/>
              <a:gd name="T54" fmla="*/ 621665 w 2006600"/>
              <a:gd name="T55" fmla="*/ 1023552 h 1387475"/>
              <a:gd name="T56" fmla="*/ 731203 w 2006600"/>
              <a:gd name="T57" fmla="*/ 1118737 h 1387475"/>
              <a:gd name="T58" fmla="*/ 865188 w 2006600"/>
              <a:gd name="T59" fmla="*/ 1179338 h 1387475"/>
              <a:gd name="T60" fmla="*/ 1016317 w 2006600"/>
              <a:gd name="T61" fmla="*/ 1198058 h 1387475"/>
              <a:gd name="T62" fmla="*/ 1164907 w 2006600"/>
              <a:gd name="T63" fmla="*/ 1171723 h 1387475"/>
              <a:gd name="T64" fmla="*/ 1295400 w 2006600"/>
              <a:gd name="T65" fmla="*/ 1105094 h 1387475"/>
              <a:gd name="T66" fmla="*/ 1400175 w 2006600"/>
              <a:gd name="T67" fmla="*/ 1005150 h 1387475"/>
              <a:gd name="T68" fmla="*/ 1473200 w 2006600"/>
              <a:gd name="T69" fmla="*/ 878554 h 1387475"/>
              <a:gd name="T70" fmla="*/ 1506537 w 2006600"/>
              <a:gd name="T71" fmla="*/ 732605 h 1387475"/>
              <a:gd name="T72" fmla="*/ 1495107 w 2006600"/>
              <a:gd name="T73" fmla="*/ 580309 h 1387475"/>
              <a:gd name="T74" fmla="*/ 1441133 w 2006600"/>
              <a:gd name="T75" fmla="*/ 442926 h 1387475"/>
              <a:gd name="T76" fmla="*/ 1351280 w 2006600"/>
              <a:gd name="T77" fmla="*/ 329022 h 1387475"/>
              <a:gd name="T78" fmla="*/ 1232853 w 2006600"/>
              <a:gd name="T79" fmla="*/ 244625 h 1387475"/>
              <a:gd name="T80" fmla="*/ 1092517 w 2006600"/>
              <a:gd name="T81" fmla="*/ 197349 h 1387475"/>
              <a:gd name="T82" fmla="*/ 1067117 w 2006600"/>
              <a:gd name="T83" fmla="*/ 2221 h 1387475"/>
              <a:gd name="T84" fmla="*/ 1316355 w 2006600"/>
              <a:gd name="T85" fmla="*/ 48227 h 1387475"/>
              <a:gd name="T86" fmla="*/ 1546543 w 2006600"/>
              <a:gd name="T87" fmla="*/ 149440 h 1387475"/>
              <a:gd name="T88" fmla="*/ 1745297 w 2006600"/>
              <a:gd name="T89" fmla="*/ 297611 h 1387475"/>
              <a:gd name="T90" fmla="*/ 1900555 w 2006600"/>
              <a:gd name="T91" fmla="*/ 485442 h 1387475"/>
              <a:gd name="T92" fmla="*/ 2000885 w 2006600"/>
              <a:gd name="T93" fmla="*/ 704684 h 1387475"/>
              <a:gd name="T94" fmla="*/ 1921510 w 2006600"/>
              <a:gd name="T95" fmla="*/ 911552 h 1387475"/>
              <a:gd name="T96" fmla="*/ 1774507 w 2006600"/>
              <a:gd name="T97" fmla="*/ 1088913 h 1387475"/>
              <a:gd name="T98" fmla="*/ 1582103 w 2006600"/>
              <a:gd name="T99" fmla="*/ 1231055 h 1387475"/>
              <a:gd name="T100" fmla="*/ 1356677 w 2006600"/>
              <a:gd name="T101" fmla="*/ 1331316 h 1387475"/>
              <a:gd name="T102" fmla="*/ 1109345 w 2006600"/>
              <a:gd name="T103" fmla="*/ 1382399 h 1387475"/>
              <a:gd name="T104" fmla="*/ 852805 w 2006600"/>
              <a:gd name="T105" fmla="*/ 1377639 h 1387475"/>
              <a:gd name="T106" fmla="*/ 611187 w 2006600"/>
              <a:gd name="T107" fmla="*/ 1317990 h 1387475"/>
              <a:gd name="T108" fmla="*/ 397510 w 2006600"/>
              <a:gd name="T109" fmla="*/ 1210114 h 1387475"/>
              <a:gd name="T110" fmla="*/ 216852 w 2006600"/>
              <a:gd name="T111" fmla="*/ 1061309 h 1387475"/>
              <a:gd name="T112" fmla="*/ 75882 w 2006600"/>
              <a:gd name="T113" fmla="*/ 879189 h 1387475"/>
              <a:gd name="T114" fmla="*/ 22225 w 2006600"/>
              <a:gd name="T115" fmla="*/ 666610 h 1387475"/>
              <a:gd name="T116" fmla="*/ 140970 w 2006600"/>
              <a:gd name="T117" fmla="*/ 451810 h 1387475"/>
              <a:gd name="T118" fmla="*/ 302260 w 2006600"/>
              <a:gd name="T119" fmla="*/ 270324 h 1387475"/>
              <a:gd name="T120" fmla="*/ 500380 w 2006600"/>
              <a:gd name="T121" fmla="*/ 128817 h 1387475"/>
              <a:gd name="T122" fmla="*/ 728980 w 2006600"/>
              <a:gd name="T123" fmla="*/ 36487 h 1387475"/>
              <a:gd name="T124" fmla="*/ 981393 w 2006600"/>
              <a:gd name="T125" fmla="*/ 317 h 1387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06600" h="1387475">
                <a:moveTo>
                  <a:pt x="1003300" y="323850"/>
                </a:moveTo>
                <a:lnTo>
                  <a:pt x="1019520" y="324168"/>
                </a:lnTo>
                <a:lnTo>
                  <a:pt x="1035740" y="325120"/>
                </a:lnTo>
                <a:lnTo>
                  <a:pt x="1031924" y="332423"/>
                </a:lnTo>
                <a:lnTo>
                  <a:pt x="1028425" y="339090"/>
                </a:lnTo>
                <a:lnTo>
                  <a:pt x="1025245" y="346075"/>
                </a:lnTo>
                <a:lnTo>
                  <a:pt x="1022065" y="353378"/>
                </a:lnTo>
                <a:lnTo>
                  <a:pt x="1019202" y="360680"/>
                </a:lnTo>
                <a:lnTo>
                  <a:pt x="1016658" y="367983"/>
                </a:lnTo>
                <a:lnTo>
                  <a:pt x="1014113" y="375285"/>
                </a:lnTo>
                <a:lnTo>
                  <a:pt x="1011887" y="383223"/>
                </a:lnTo>
                <a:lnTo>
                  <a:pt x="1009661" y="391160"/>
                </a:lnTo>
                <a:lnTo>
                  <a:pt x="1008071" y="398780"/>
                </a:lnTo>
                <a:lnTo>
                  <a:pt x="1006480" y="406718"/>
                </a:lnTo>
                <a:lnTo>
                  <a:pt x="1005526" y="414655"/>
                </a:lnTo>
                <a:lnTo>
                  <a:pt x="1004572" y="422910"/>
                </a:lnTo>
                <a:lnTo>
                  <a:pt x="1003618" y="430848"/>
                </a:lnTo>
                <a:lnTo>
                  <a:pt x="1003300" y="439103"/>
                </a:lnTo>
                <a:lnTo>
                  <a:pt x="1003300" y="447358"/>
                </a:lnTo>
                <a:lnTo>
                  <a:pt x="1003618" y="460058"/>
                </a:lnTo>
                <a:lnTo>
                  <a:pt x="1004572" y="472758"/>
                </a:lnTo>
                <a:lnTo>
                  <a:pt x="1006162" y="485140"/>
                </a:lnTo>
                <a:lnTo>
                  <a:pt x="1008389" y="497205"/>
                </a:lnTo>
                <a:lnTo>
                  <a:pt x="1011251" y="509270"/>
                </a:lnTo>
                <a:lnTo>
                  <a:pt x="1014432" y="521018"/>
                </a:lnTo>
                <a:lnTo>
                  <a:pt x="1018248" y="532448"/>
                </a:lnTo>
                <a:lnTo>
                  <a:pt x="1022701" y="543560"/>
                </a:lnTo>
                <a:lnTo>
                  <a:pt x="1027471" y="554673"/>
                </a:lnTo>
                <a:lnTo>
                  <a:pt x="1033196" y="565150"/>
                </a:lnTo>
                <a:lnTo>
                  <a:pt x="1038921" y="575628"/>
                </a:lnTo>
                <a:lnTo>
                  <a:pt x="1045600" y="585470"/>
                </a:lnTo>
                <a:lnTo>
                  <a:pt x="1052597" y="595313"/>
                </a:lnTo>
                <a:lnTo>
                  <a:pt x="1059594" y="604838"/>
                </a:lnTo>
                <a:lnTo>
                  <a:pt x="1067545" y="613728"/>
                </a:lnTo>
                <a:lnTo>
                  <a:pt x="1075814" y="622300"/>
                </a:lnTo>
                <a:lnTo>
                  <a:pt x="1084401" y="630555"/>
                </a:lnTo>
                <a:lnTo>
                  <a:pt x="1093306" y="638175"/>
                </a:lnTo>
                <a:lnTo>
                  <a:pt x="1102848" y="645478"/>
                </a:lnTo>
                <a:lnTo>
                  <a:pt x="1112389" y="652463"/>
                </a:lnTo>
                <a:lnTo>
                  <a:pt x="1122566" y="658813"/>
                </a:lnTo>
                <a:lnTo>
                  <a:pt x="1132744" y="664845"/>
                </a:lnTo>
                <a:lnTo>
                  <a:pt x="1143557" y="670243"/>
                </a:lnTo>
                <a:lnTo>
                  <a:pt x="1154689" y="675323"/>
                </a:lnTo>
                <a:lnTo>
                  <a:pt x="1165820" y="679450"/>
                </a:lnTo>
                <a:lnTo>
                  <a:pt x="1177270" y="683578"/>
                </a:lnTo>
                <a:lnTo>
                  <a:pt x="1189037" y="686753"/>
                </a:lnTo>
                <a:lnTo>
                  <a:pt x="1201123" y="689610"/>
                </a:lnTo>
                <a:lnTo>
                  <a:pt x="1213209" y="691833"/>
                </a:lnTo>
                <a:lnTo>
                  <a:pt x="1225613" y="693420"/>
                </a:lnTo>
                <a:lnTo>
                  <a:pt x="1238016" y="694055"/>
                </a:lnTo>
                <a:lnTo>
                  <a:pt x="1251056" y="694690"/>
                </a:lnTo>
                <a:lnTo>
                  <a:pt x="1259325" y="694690"/>
                </a:lnTo>
                <a:lnTo>
                  <a:pt x="1267276" y="694055"/>
                </a:lnTo>
                <a:lnTo>
                  <a:pt x="1275545" y="693420"/>
                </a:lnTo>
                <a:lnTo>
                  <a:pt x="1283815" y="692468"/>
                </a:lnTo>
                <a:lnTo>
                  <a:pt x="1291766" y="691198"/>
                </a:lnTo>
                <a:lnTo>
                  <a:pt x="1299399" y="689928"/>
                </a:lnTo>
                <a:lnTo>
                  <a:pt x="1307350" y="688023"/>
                </a:lnTo>
                <a:lnTo>
                  <a:pt x="1315301" y="686118"/>
                </a:lnTo>
                <a:lnTo>
                  <a:pt x="1322616" y="683895"/>
                </a:lnTo>
                <a:lnTo>
                  <a:pt x="1330249" y="681355"/>
                </a:lnTo>
                <a:lnTo>
                  <a:pt x="1337564" y="678815"/>
                </a:lnTo>
                <a:lnTo>
                  <a:pt x="1345197" y="675958"/>
                </a:lnTo>
                <a:lnTo>
                  <a:pt x="1352194" y="672783"/>
                </a:lnTo>
                <a:lnTo>
                  <a:pt x="1359509" y="669608"/>
                </a:lnTo>
                <a:lnTo>
                  <a:pt x="1366188" y="666115"/>
                </a:lnTo>
                <a:lnTo>
                  <a:pt x="1372867" y="661988"/>
                </a:lnTo>
                <a:lnTo>
                  <a:pt x="1374139" y="678498"/>
                </a:lnTo>
                <a:lnTo>
                  <a:pt x="1374775" y="694690"/>
                </a:lnTo>
                <a:lnTo>
                  <a:pt x="1374457" y="704215"/>
                </a:lnTo>
                <a:lnTo>
                  <a:pt x="1374139" y="713740"/>
                </a:lnTo>
                <a:lnTo>
                  <a:pt x="1373821" y="722948"/>
                </a:lnTo>
                <a:lnTo>
                  <a:pt x="1372549" y="732790"/>
                </a:lnTo>
                <a:lnTo>
                  <a:pt x="1371595" y="741998"/>
                </a:lnTo>
                <a:lnTo>
                  <a:pt x="1370640" y="751205"/>
                </a:lnTo>
                <a:lnTo>
                  <a:pt x="1368732" y="760413"/>
                </a:lnTo>
                <a:lnTo>
                  <a:pt x="1366824" y="769303"/>
                </a:lnTo>
                <a:lnTo>
                  <a:pt x="1365234" y="778193"/>
                </a:lnTo>
                <a:lnTo>
                  <a:pt x="1363007" y="787083"/>
                </a:lnTo>
                <a:lnTo>
                  <a:pt x="1360463" y="795973"/>
                </a:lnTo>
                <a:lnTo>
                  <a:pt x="1357919" y="804863"/>
                </a:lnTo>
                <a:lnTo>
                  <a:pt x="1355056" y="813435"/>
                </a:lnTo>
                <a:lnTo>
                  <a:pt x="1351876" y="822008"/>
                </a:lnTo>
                <a:lnTo>
                  <a:pt x="1348695" y="830580"/>
                </a:lnTo>
                <a:lnTo>
                  <a:pt x="1345515" y="839153"/>
                </a:lnTo>
                <a:lnTo>
                  <a:pt x="1342017" y="847408"/>
                </a:lnTo>
                <a:lnTo>
                  <a:pt x="1337882" y="855663"/>
                </a:lnTo>
                <a:lnTo>
                  <a:pt x="1334065" y="863283"/>
                </a:lnTo>
                <a:lnTo>
                  <a:pt x="1329931" y="871538"/>
                </a:lnTo>
                <a:lnTo>
                  <a:pt x="1325478" y="879158"/>
                </a:lnTo>
                <a:lnTo>
                  <a:pt x="1321026" y="886778"/>
                </a:lnTo>
                <a:lnTo>
                  <a:pt x="1316255" y="894398"/>
                </a:lnTo>
                <a:lnTo>
                  <a:pt x="1311166" y="901700"/>
                </a:lnTo>
                <a:lnTo>
                  <a:pt x="1306396" y="909320"/>
                </a:lnTo>
                <a:lnTo>
                  <a:pt x="1300989" y="916305"/>
                </a:lnTo>
                <a:lnTo>
                  <a:pt x="1289857" y="930276"/>
                </a:lnTo>
                <a:lnTo>
                  <a:pt x="1278090" y="943928"/>
                </a:lnTo>
                <a:lnTo>
                  <a:pt x="1266004" y="956628"/>
                </a:lnTo>
                <a:lnTo>
                  <a:pt x="1252964" y="969011"/>
                </a:lnTo>
                <a:lnTo>
                  <a:pt x="1239606" y="980758"/>
                </a:lnTo>
                <a:lnTo>
                  <a:pt x="1225295" y="991553"/>
                </a:lnTo>
                <a:lnTo>
                  <a:pt x="1218297" y="996951"/>
                </a:lnTo>
                <a:lnTo>
                  <a:pt x="1210983" y="1002031"/>
                </a:lnTo>
                <a:lnTo>
                  <a:pt x="1203667" y="1006793"/>
                </a:lnTo>
                <a:lnTo>
                  <a:pt x="1195716" y="1011873"/>
                </a:lnTo>
                <a:lnTo>
                  <a:pt x="1188083" y="1016318"/>
                </a:lnTo>
                <a:lnTo>
                  <a:pt x="1180450" y="1020763"/>
                </a:lnTo>
                <a:lnTo>
                  <a:pt x="1172499" y="1024573"/>
                </a:lnTo>
                <a:lnTo>
                  <a:pt x="1164230" y="1029018"/>
                </a:lnTo>
                <a:lnTo>
                  <a:pt x="1155961" y="1032511"/>
                </a:lnTo>
                <a:lnTo>
                  <a:pt x="1148010" y="1036003"/>
                </a:lnTo>
                <a:lnTo>
                  <a:pt x="1139423" y="1039813"/>
                </a:lnTo>
                <a:lnTo>
                  <a:pt x="1131154" y="1042988"/>
                </a:lnTo>
                <a:lnTo>
                  <a:pt x="1122566" y="1046163"/>
                </a:lnTo>
                <a:lnTo>
                  <a:pt x="1113661" y="1048703"/>
                </a:lnTo>
                <a:lnTo>
                  <a:pt x="1105074" y="1051561"/>
                </a:lnTo>
                <a:lnTo>
                  <a:pt x="1096169" y="1053466"/>
                </a:lnTo>
                <a:lnTo>
                  <a:pt x="1087264" y="1056006"/>
                </a:lnTo>
                <a:lnTo>
                  <a:pt x="1078358" y="1057911"/>
                </a:lnTo>
                <a:lnTo>
                  <a:pt x="1069135" y="1059498"/>
                </a:lnTo>
                <a:lnTo>
                  <a:pt x="1059594" y="1061086"/>
                </a:lnTo>
                <a:lnTo>
                  <a:pt x="1050370" y="1062356"/>
                </a:lnTo>
                <a:lnTo>
                  <a:pt x="1041147" y="1063626"/>
                </a:lnTo>
                <a:lnTo>
                  <a:pt x="1031924" y="1064261"/>
                </a:lnTo>
                <a:lnTo>
                  <a:pt x="1022383" y="1064896"/>
                </a:lnTo>
                <a:lnTo>
                  <a:pt x="1012841" y="1065213"/>
                </a:lnTo>
                <a:lnTo>
                  <a:pt x="1003300" y="1065213"/>
                </a:lnTo>
                <a:lnTo>
                  <a:pt x="993759" y="1065213"/>
                </a:lnTo>
                <a:lnTo>
                  <a:pt x="984218" y="1064896"/>
                </a:lnTo>
                <a:lnTo>
                  <a:pt x="974676" y="1064261"/>
                </a:lnTo>
                <a:lnTo>
                  <a:pt x="965135" y="1063626"/>
                </a:lnTo>
                <a:lnTo>
                  <a:pt x="955912" y="1062356"/>
                </a:lnTo>
                <a:lnTo>
                  <a:pt x="946688" y="1061086"/>
                </a:lnTo>
                <a:lnTo>
                  <a:pt x="937783" y="1059498"/>
                </a:lnTo>
                <a:lnTo>
                  <a:pt x="928560" y="1057911"/>
                </a:lnTo>
                <a:lnTo>
                  <a:pt x="919655" y="1056006"/>
                </a:lnTo>
                <a:lnTo>
                  <a:pt x="910750" y="1053466"/>
                </a:lnTo>
                <a:lnTo>
                  <a:pt x="901526" y="1051561"/>
                </a:lnTo>
                <a:lnTo>
                  <a:pt x="892621" y="1048703"/>
                </a:lnTo>
                <a:lnTo>
                  <a:pt x="884034" y="1046163"/>
                </a:lnTo>
                <a:lnTo>
                  <a:pt x="875765" y="1042988"/>
                </a:lnTo>
                <a:lnTo>
                  <a:pt x="867178" y="1039813"/>
                </a:lnTo>
                <a:lnTo>
                  <a:pt x="858908" y="1036003"/>
                </a:lnTo>
                <a:lnTo>
                  <a:pt x="850321" y="1032511"/>
                </a:lnTo>
                <a:lnTo>
                  <a:pt x="842370" y="1029018"/>
                </a:lnTo>
                <a:lnTo>
                  <a:pt x="834101" y="1024573"/>
                </a:lnTo>
                <a:lnTo>
                  <a:pt x="826468" y="1020763"/>
                </a:lnTo>
                <a:lnTo>
                  <a:pt x="818517" y="1016318"/>
                </a:lnTo>
                <a:lnTo>
                  <a:pt x="810566" y="1011873"/>
                </a:lnTo>
                <a:lnTo>
                  <a:pt x="803251" y="1006793"/>
                </a:lnTo>
                <a:lnTo>
                  <a:pt x="795618" y="1002031"/>
                </a:lnTo>
                <a:lnTo>
                  <a:pt x="788303" y="996951"/>
                </a:lnTo>
                <a:lnTo>
                  <a:pt x="780988" y="991553"/>
                </a:lnTo>
                <a:lnTo>
                  <a:pt x="767312" y="980758"/>
                </a:lnTo>
                <a:lnTo>
                  <a:pt x="753636" y="969011"/>
                </a:lnTo>
                <a:lnTo>
                  <a:pt x="740914" y="956628"/>
                </a:lnTo>
                <a:lnTo>
                  <a:pt x="728192" y="943928"/>
                </a:lnTo>
                <a:lnTo>
                  <a:pt x="716743" y="930276"/>
                </a:lnTo>
                <a:lnTo>
                  <a:pt x="705929" y="916305"/>
                </a:lnTo>
                <a:lnTo>
                  <a:pt x="700523" y="909320"/>
                </a:lnTo>
                <a:lnTo>
                  <a:pt x="695434" y="901700"/>
                </a:lnTo>
                <a:lnTo>
                  <a:pt x="690345" y="894398"/>
                </a:lnTo>
                <a:lnTo>
                  <a:pt x="685893" y="886778"/>
                </a:lnTo>
                <a:lnTo>
                  <a:pt x="681122" y="879158"/>
                </a:lnTo>
                <a:lnTo>
                  <a:pt x="676669" y="871538"/>
                </a:lnTo>
                <a:lnTo>
                  <a:pt x="672535" y="863283"/>
                </a:lnTo>
                <a:lnTo>
                  <a:pt x="668718" y="855663"/>
                </a:lnTo>
                <a:lnTo>
                  <a:pt x="664902" y="847408"/>
                </a:lnTo>
                <a:lnTo>
                  <a:pt x="661085" y="839153"/>
                </a:lnTo>
                <a:lnTo>
                  <a:pt x="657587" y="830580"/>
                </a:lnTo>
                <a:lnTo>
                  <a:pt x="654406" y="822008"/>
                </a:lnTo>
                <a:lnTo>
                  <a:pt x="651544" y="813435"/>
                </a:lnTo>
                <a:lnTo>
                  <a:pt x="648682" y="804863"/>
                </a:lnTo>
                <a:lnTo>
                  <a:pt x="645819" y="795973"/>
                </a:lnTo>
                <a:lnTo>
                  <a:pt x="643593" y="787083"/>
                </a:lnTo>
                <a:lnTo>
                  <a:pt x="641367" y="778193"/>
                </a:lnTo>
                <a:lnTo>
                  <a:pt x="639458" y="769303"/>
                </a:lnTo>
                <a:lnTo>
                  <a:pt x="637550" y="760413"/>
                </a:lnTo>
                <a:lnTo>
                  <a:pt x="636278" y="751205"/>
                </a:lnTo>
                <a:lnTo>
                  <a:pt x="634688" y="741998"/>
                </a:lnTo>
                <a:lnTo>
                  <a:pt x="633734" y="732790"/>
                </a:lnTo>
                <a:lnTo>
                  <a:pt x="633097" y="722948"/>
                </a:lnTo>
                <a:lnTo>
                  <a:pt x="632143" y="713740"/>
                </a:lnTo>
                <a:lnTo>
                  <a:pt x="631825" y="704215"/>
                </a:lnTo>
                <a:lnTo>
                  <a:pt x="631825" y="694690"/>
                </a:lnTo>
                <a:lnTo>
                  <a:pt x="631825" y="684848"/>
                </a:lnTo>
                <a:lnTo>
                  <a:pt x="632143" y="675640"/>
                </a:lnTo>
                <a:lnTo>
                  <a:pt x="633097" y="666115"/>
                </a:lnTo>
                <a:lnTo>
                  <a:pt x="633734" y="656908"/>
                </a:lnTo>
                <a:lnTo>
                  <a:pt x="634688" y="647383"/>
                </a:lnTo>
                <a:lnTo>
                  <a:pt x="636278" y="638175"/>
                </a:lnTo>
                <a:lnTo>
                  <a:pt x="637550" y="628968"/>
                </a:lnTo>
                <a:lnTo>
                  <a:pt x="639458" y="620078"/>
                </a:lnTo>
                <a:lnTo>
                  <a:pt x="641367" y="610870"/>
                </a:lnTo>
                <a:lnTo>
                  <a:pt x="643593" y="601980"/>
                </a:lnTo>
                <a:lnTo>
                  <a:pt x="645819" y="593090"/>
                </a:lnTo>
                <a:lnTo>
                  <a:pt x="648682" y="584518"/>
                </a:lnTo>
                <a:lnTo>
                  <a:pt x="651544" y="575628"/>
                </a:lnTo>
                <a:lnTo>
                  <a:pt x="654406" y="567055"/>
                </a:lnTo>
                <a:lnTo>
                  <a:pt x="657587" y="558800"/>
                </a:lnTo>
                <a:lnTo>
                  <a:pt x="661085" y="550228"/>
                </a:lnTo>
                <a:lnTo>
                  <a:pt x="664902" y="541973"/>
                </a:lnTo>
                <a:lnTo>
                  <a:pt x="668718" y="534035"/>
                </a:lnTo>
                <a:lnTo>
                  <a:pt x="672535" y="525780"/>
                </a:lnTo>
                <a:lnTo>
                  <a:pt x="676669" y="517843"/>
                </a:lnTo>
                <a:lnTo>
                  <a:pt x="681122" y="509905"/>
                </a:lnTo>
                <a:lnTo>
                  <a:pt x="685893" y="502603"/>
                </a:lnTo>
                <a:lnTo>
                  <a:pt x="690345" y="494665"/>
                </a:lnTo>
                <a:lnTo>
                  <a:pt x="695434" y="487363"/>
                </a:lnTo>
                <a:lnTo>
                  <a:pt x="700523" y="480060"/>
                </a:lnTo>
                <a:lnTo>
                  <a:pt x="705929" y="472758"/>
                </a:lnTo>
                <a:lnTo>
                  <a:pt x="716743" y="458788"/>
                </a:lnTo>
                <a:lnTo>
                  <a:pt x="728192" y="445135"/>
                </a:lnTo>
                <a:lnTo>
                  <a:pt x="740914" y="432435"/>
                </a:lnTo>
                <a:lnTo>
                  <a:pt x="753636" y="420370"/>
                </a:lnTo>
                <a:lnTo>
                  <a:pt x="767312" y="408623"/>
                </a:lnTo>
                <a:lnTo>
                  <a:pt x="780988" y="397510"/>
                </a:lnTo>
                <a:lnTo>
                  <a:pt x="788303" y="392113"/>
                </a:lnTo>
                <a:lnTo>
                  <a:pt x="795618" y="387033"/>
                </a:lnTo>
                <a:lnTo>
                  <a:pt x="803251" y="382270"/>
                </a:lnTo>
                <a:lnTo>
                  <a:pt x="810566" y="377508"/>
                </a:lnTo>
                <a:lnTo>
                  <a:pt x="818517" y="373063"/>
                </a:lnTo>
                <a:lnTo>
                  <a:pt x="826468" y="368618"/>
                </a:lnTo>
                <a:lnTo>
                  <a:pt x="834101" y="364490"/>
                </a:lnTo>
                <a:lnTo>
                  <a:pt x="842370" y="360363"/>
                </a:lnTo>
                <a:lnTo>
                  <a:pt x="850321" y="356553"/>
                </a:lnTo>
                <a:lnTo>
                  <a:pt x="858908" y="353060"/>
                </a:lnTo>
                <a:lnTo>
                  <a:pt x="867178" y="349885"/>
                </a:lnTo>
                <a:lnTo>
                  <a:pt x="875765" y="346710"/>
                </a:lnTo>
                <a:lnTo>
                  <a:pt x="884034" y="343218"/>
                </a:lnTo>
                <a:lnTo>
                  <a:pt x="892621" y="340360"/>
                </a:lnTo>
                <a:lnTo>
                  <a:pt x="901526" y="338138"/>
                </a:lnTo>
                <a:lnTo>
                  <a:pt x="910750" y="335598"/>
                </a:lnTo>
                <a:lnTo>
                  <a:pt x="919655" y="333375"/>
                </a:lnTo>
                <a:lnTo>
                  <a:pt x="928560" y="331470"/>
                </a:lnTo>
                <a:lnTo>
                  <a:pt x="937783" y="329883"/>
                </a:lnTo>
                <a:lnTo>
                  <a:pt x="946688" y="327978"/>
                </a:lnTo>
                <a:lnTo>
                  <a:pt x="955912" y="327025"/>
                </a:lnTo>
                <a:lnTo>
                  <a:pt x="965135" y="326073"/>
                </a:lnTo>
                <a:lnTo>
                  <a:pt x="974676" y="324803"/>
                </a:lnTo>
                <a:lnTo>
                  <a:pt x="984218" y="324485"/>
                </a:lnTo>
                <a:lnTo>
                  <a:pt x="993759" y="324168"/>
                </a:lnTo>
                <a:lnTo>
                  <a:pt x="1003300" y="323850"/>
                </a:lnTo>
                <a:close/>
                <a:moveTo>
                  <a:pt x="990283" y="189417"/>
                </a:moveTo>
                <a:lnTo>
                  <a:pt x="977265" y="190052"/>
                </a:lnTo>
                <a:lnTo>
                  <a:pt x="964565" y="190687"/>
                </a:lnTo>
                <a:lnTo>
                  <a:pt x="951865" y="191956"/>
                </a:lnTo>
                <a:lnTo>
                  <a:pt x="939165" y="193225"/>
                </a:lnTo>
                <a:lnTo>
                  <a:pt x="926465" y="195129"/>
                </a:lnTo>
                <a:lnTo>
                  <a:pt x="914083" y="197349"/>
                </a:lnTo>
                <a:lnTo>
                  <a:pt x="901383" y="199888"/>
                </a:lnTo>
                <a:lnTo>
                  <a:pt x="889318" y="202109"/>
                </a:lnTo>
                <a:lnTo>
                  <a:pt x="877253" y="205282"/>
                </a:lnTo>
                <a:lnTo>
                  <a:pt x="865188" y="208772"/>
                </a:lnTo>
                <a:lnTo>
                  <a:pt x="853440" y="212262"/>
                </a:lnTo>
                <a:lnTo>
                  <a:pt x="841693" y="216069"/>
                </a:lnTo>
                <a:lnTo>
                  <a:pt x="829945" y="219877"/>
                </a:lnTo>
                <a:lnTo>
                  <a:pt x="818515" y="224319"/>
                </a:lnTo>
                <a:lnTo>
                  <a:pt x="807085" y="228760"/>
                </a:lnTo>
                <a:lnTo>
                  <a:pt x="795655" y="233837"/>
                </a:lnTo>
                <a:lnTo>
                  <a:pt x="784543" y="239231"/>
                </a:lnTo>
                <a:lnTo>
                  <a:pt x="773748" y="244625"/>
                </a:lnTo>
                <a:lnTo>
                  <a:pt x="762953" y="250336"/>
                </a:lnTo>
                <a:lnTo>
                  <a:pt x="752158" y="256364"/>
                </a:lnTo>
                <a:lnTo>
                  <a:pt x="741680" y="262392"/>
                </a:lnTo>
                <a:lnTo>
                  <a:pt x="731203" y="269055"/>
                </a:lnTo>
                <a:lnTo>
                  <a:pt x="721360" y="275401"/>
                </a:lnTo>
                <a:lnTo>
                  <a:pt x="711200" y="282698"/>
                </a:lnTo>
                <a:lnTo>
                  <a:pt x="701358" y="289679"/>
                </a:lnTo>
                <a:lnTo>
                  <a:pt x="691833" y="297293"/>
                </a:lnTo>
                <a:lnTo>
                  <a:pt x="682308" y="304591"/>
                </a:lnTo>
                <a:lnTo>
                  <a:pt x="673100" y="312523"/>
                </a:lnTo>
                <a:lnTo>
                  <a:pt x="663893" y="320772"/>
                </a:lnTo>
                <a:lnTo>
                  <a:pt x="655003" y="329022"/>
                </a:lnTo>
                <a:lnTo>
                  <a:pt x="646430" y="337588"/>
                </a:lnTo>
                <a:lnTo>
                  <a:pt x="637858" y="346155"/>
                </a:lnTo>
                <a:lnTo>
                  <a:pt x="629602" y="355039"/>
                </a:lnTo>
                <a:lnTo>
                  <a:pt x="621665" y="363923"/>
                </a:lnTo>
                <a:lnTo>
                  <a:pt x="613727" y="373124"/>
                </a:lnTo>
                <a:lnTo>
                  <a:pt x="606107" y="382642"/>
                </a:lnTo>
                <a:lnTo>
                  <a:pt x="598805" y="392161"/>
                </a:lnTo>
                <a:lnTo>
                  <a:pt x="591502" y="401997"/>
                </a:lnTo>
                <a:lnTo>
                  <a:pt x="584835" y="411832"/>
                </a:lnTo>
                <a:lnTo>
                  <a:pt x="578167" y="422303"/>
                </a:lnTo>
                <a:lnTo>
                  <a:pt x="571817" y="432456"/>
                </a:lnTo>
                <a:lnTo>
                  <a:pt x="565150" y="442926"/>
                </a:lnTo>
                <a:lnTo>
                  <a:pt x="559435" y="453396"/>
                </a:lnTo>
                <a:lnTo>
                  <a:pt x="553720" y="464501"/>
                </a:lnTo>
                <a:lnTo>
                  <a:pt x="548005" y="475289"/>
                </a:lnTo>
                <a:lnTo>
                  <a:pt x="543242" y="486711"/>
                </a:lnTo>
                <a:lnTo>
                  <a:pt x="538162" y="497499"/>
                </a:lnTo>
                <a:lnTo>
                  <a:pt x="533400" y="508921"/>
                </a:lnTo>
                <a:lnTo>
                  <a:pt x="529272" y="520660"/>
                </a:lnTo>
                <a:lnTo>
                  <a:pt x="525145" y="532082"/>
                </a:lnTo>
                <a:lnTo>
                  <a:pt x="521017" y="543822"/>
                </a:lnTo>
                <a:lnTo>
                  <a:pt x="517525" y="555878"/>
                </a:lnTo>
                <a:lnTo>
                  <a:pt x="514350" y="568252"/>
                </a:lnTo>
                <a:lnTo>
                  <a:pt x="511492" y="580309"/>
                </a:lnTo>
                <a:lnTo>
                  <a:pt x="508635" y="592366"/>
                </a:lnTo>
                <a:lnTo>
                  <a:pt x="506412" y="604740"/>
                </a:lnTo>
                <a:lnTo>
                  <a:pt x="504190" y="617114"/>
                </a:lnTo>
                <a:lnTo>
                  <a:pt x="502602" y="629805"/>
                </a:lnTo>
                <a:lnTo>
                  <a:pt x="501015" y="642496"/>
                </a:lnTo>
                <a:lnTo>
                  <a:pt x="500062" y="654870"/>
                </a:lnTo>
                <a:lnTo>
                  <a:pt x="499110" y="668196"/>
                </a:lnTo>
                <a:lnTo>
                  <a:pt x="498792" y="680888"/>
                </a:lnTo>
                <a:lnTo>
                  <a:pt x="498157" y="693896"/>
                </a:lnTo>
                <a:lnTo>
                  <a:pt x="498792" y="706905"/>
                </a:lnTo>
                <a:lnTo>
                  <a:pt x="499110" y="719596"/>
                </a:lnTo>
                <a:lnTo>
                  <a:pt x="500062" y="732605"/>
                </a:lnTo>
                <a:lnTo>
                  <a:pt x="501015" y="745296"/>
                </a:lnTo>
                <a:lnTo>
                  <a:pt x="502602" y="758304"/>
                </a:lnTo>
                <a:lnTo>
                  <a:pt x="504190" y="770678"/>
                </a:lnTo>
                <a:lnTo>
                  <a:pt x="506412" y="783052"/>
                </a:lnTo>
                <a:lnTo>
                  <a:pt x="508635" y="795426"/>
                </a:lnTo>
                <a:lnTo>
                  <a:pt x="511492" y="807800"/>
                </a:lnTo>
                <a:lnTo>
                  <a:pt x="514350" y="819857"/>
                </a:lnTo>
                <a:lnTo>
                  <a:pt x="517525" y="831914"/>
                </a:lnTo>
                <a:lnTo>
                  <a:pt x="521017" y="843653"/>
                </a:lnTo>
                <a:lnTo>
                  <a:pt x="525145" y="855393"/>
                </a:lnTo>
                <a:lnTo>
                  <a:pt x="529272" y="867132"/>
                </a:lnTo>
                <a:lnTo>
                  <a:pt x="533400" y="878554"/>
                </a:lnTo>
                <a:lnTo>
                  <a:pt x="538162" y="889977"/>
                </a:lnTo>
                <a:lnTo>
                  <a:pt x="543242" y="901399"/>
                </a:lnTo>
                <a:lnTo>
                  <a:pt x="548005" y="912186"/>
                </a:lnTo>
                <a:lnTo>
                  <a:pt x="553720" y="923291"/>
                </a:lnTo>
                <a:lnTo>
                  <a:pt x="559435" y="934079"/>
                </a:lnTo>
                <a:lnTo>
                  <a:pt x="565150" y="944549"/>
                </a:lnTo>
                <a:lnTo>
                  <a:pt x="571817" y="955337"/>
                </a:lnTo>
                <a:lnTo>
                  <a:pt x="578167" y="965807"/>
                </a:lnTo>
                <a:lnTo>
                  <a:pt x="584835" y="975643"/>
                </a:lnTo>
                <a:lnTo>
                  <a:pt x="591502" y="985479"/>
                </a:lnTo>
                <a:lnTo>
                  <a:pt x="598805" y="995632"/>
                </a:lnTo>
                <a:lnTo>
                  <a:pt x="606107" y="1005150"/>
                </a:lnTo>
                <a:lnTo>
                  <a:pt x="613727" y="1014351"/>
                </a:lnTo>
                <a:lnTo>
                  <a:pt x="621665" y="1023552"/>
                </a:lnTo>
                <a:lnTo>
                  <a:pt x="629602" y="1033071"/>
                </a:lnTo>
                <a:lnTo>
                  <a:pt x="637858" y="1041955"/>
                </a:lnTo>
                <a:lnTo>
                  <a:pt x="646430" y="1050521"/>
                </a:lnTo>
                <a:lnTo>
                  <a:pt x="655003" y="1059088"/>
                </a:lnTo>
                <a:lnTo>
                  <a:pt x="663893" y="1067020"/>
                </a:lnTo>
                <a:lnTo>
                  <a:pt x="673100" y="1074952"/>
                </a:lnTo>
                <a:lnTo>
                  <a:pt x="682308" y="1082884"/>
                </a:lnTo>
                <a:lnTo>
                  <a:pt x="691833" y="1090499"/>
                </a:lnTo>
                <a:lnTo>
                  <a:pt x="701358" y="1098114"/>
                </a:lnTo>
                <a:lnTo>
                  <a:pt x="711200" y="1105094"/>
                </a:lnTo>
                <a:lnTo>
                  <a:pt x="721360" y="1112074"/>
                </a:lnTo>
                <a:lnTo>
                  <a:pt x="731203" y="1118737"/>
                </a:lnTo>
                <a:lnTo>
                  <a:pt x="741680" y="1125083"/>
                </a:lnTo>
                <a:lnTo>
                  <a:pt x="752158" y="1131111"/>
                </a:lnTo>
                <a:lnTo>
                  <a:pt x="762953" y="1137139"/>
                </a:lnTo>
                <a:lnTo>
                  <a:pt x="773748" y="1142850"/>
                </a:lnTo>
                <a:lnTo>
                  <a:pt x="784543" y="1148562"/>
                </a:lnTo>
                <a:lnTo>
                  <a:pt x="795655" y="1153638"/>
                </a:lnTo>
                <a:lnTo>
                  <a:pt x="807085" y="1158715"/>
                </a:lnTo>
                <a:lnTo>
                  <a:pt x="818515" y="1163157"/>
                </a:lnTo>
                <a:lnTo>
                  <a:pt x="829945" y="1167599"/>
                </a:lnTo>
                <a:lnTo>
                  <a:pt x="841693" y="1171723"/>
                </a:lnTo>
                <a:lnTo>
                  <a:pt x="853440" y="1175531"/>
                </a:lnTo>
                <a:lnTo>
                  <a:pt x="865188" y="1179338"/>
                </a:lnTo>
                <a:lnTo>
                  <a:pt x="877253" y="1182511"/>
                </a:lnTo>
                <a:lnTo>
                  <a:pt x="889318" y="1185366"/>
                </a:lnTo>
                <a:lnTo>
                  <a:pt x="901383" y="1188222"/>
                </a:lnTo>
                <a:lnTo>
                  <a:pt x="914083" y="1190126"/>
                </a:lnTo>
                <a:lnTo>
                  <a:pt x="926465" y="1192347"/>
                </a:lnTo>
                <a:lnTo>
                  <a:pt x="939165" y="1194250"/>
                </a:lnTo>
                <a:lnTo>
                  <a:pt x="951865" y="1195519"/>
                </a:lnTo>
                <a:lnTo>
                  <a:pt x="964565" y="1196788"/>
                </a:lnTo>
                <a:lnTo>
                  <a:pt x="977265" y="1197740"/>
                </a:lnTo>
                <a:lnTo>
                  <a:pt x="990283" y="1198058"/>
                </a:lnTo>
                <a:lnTo>
                  <a:pt x="1003300" y="1198375"/>
                </a:lnTo>
                <a:lnTo>
                  <a:pt x="1016317" y="1198058"/>
                </a:lnTo>
                <a:lnTo>
                  <a:pt x="1029335" y="1197740"/>
                </a:lnTo>
                <a:lnTo>
                  <a:pt x="1042035" y="1196788"/>
                </a:lnTo>
                <a:lnTo>
                  <a:pt x="1055053" y="1195519"/>
                </a:lnTo>
                <a:lnTo>
                  <a:pt x="1067435" y="1194250"/>
                </a:lnTo>
                <a:lnTo>
                  <a:pt x="1079817" y="1192347"/>
                </a:lnTo>
                <a:lnTo>
                  <a:pt x="1092517" y="1190126"/>
                </a:lnTo>
                <a:lnTo>
                  <a:pt x="1104900" y="1188222"/>
                </a:lnTo>
                <a:lnTo>
                  <a:pt x="1116965" y="1185366"/>
                </a:lnTo>
                <a:lnTo>
                  <a:pt x="1129347" y="1182511"/>
                </a:lnTo>
                <a:lnTo>
                  <a:pt x="1141095" y="1179338"/>
                </a:lnTo>
                <a:lnTo>
                  <a:pt x="1153160" y="1175531"/>
                </a:lnTo>
                <a:lnTo>
                  <a:pt x="1164907" y="1171723"/>
                </a:lnTo>
                <a:lnTo>
                  <a:pt x="1176973" y="1167599"/>
                </a:lnTo>
                <a:lnTo>
                  <a:pt x="1188085" y="1163157"/>
                </a:lnTo>
                <a:lnTo>
                  <a:pt x="1199515" y="1158715"/>
                </a:lnTo>
                <a:lnTo>
                  <a:pt x="1210945" y="1153638"/>
                </a:lnTo>
                <a:lnTo>
                  <a:pt x="1222057" y="1148562"/>
                </a:lnTo>
                <a:lnTo>
                  <a:pt x="1232853" y="1142850"/>
                </a:lnTo>
                <a:lnTo>
                  <a:pt x="1243647" y="1137139"/>
                </a:lnTo>
                <a:lnTo>
                  <a:pt x="1254443" y="1131111"/>
                </a:lnTo>
                <a:lnTo>
                  <a:pt x="1264920" y="1125083"/>
                </a:lnTo>
                <a:lnTo>
                  <a:pt x="1275080" y="1118737"/>
                </a:lnTo>
                <a:lnTo>
                  <a:pt x="1285557" y="1112074"/>
                </a:lnTo>
                <a:lnTo>
                  <a:pt x="1295400" y="1105094"/>
                </a:lnTo>
                <a:lnTo>
                  <a:pt x="1304925" y="1098114"/>
                </a:lnTo>
                <a:lnTo>
                  <a:pt x="1314767" y="1090499"/>
                </a:lnTo>
                <a:lnTo>
                  <a:pt x="1324293" y="1082884"/>
                </a:lnTo>
                <a:lnTo>
                  <a:pt x="1333500" y="1074952"/>
                </a:lnTo>
                <a:lnTo>
                  <a:pt x="1342390" y="1067020"/>
                </a:lnTo>
                <a:lnTo>
                  <a:pt x="1351280" y="1059088"/>
                </a:lnTo>
                <a:lnTo>
                  <a:pt x="1359853" y="1050521"/>
                </a:lnTo>
                <a:lnTo>
                  <a:pt x="1368425" y="1041955"/>
                </a:lnTo>
                <a:lnTo>
                  <a:pt x="1376680" y="1033071"/>
                </a:lnTo>
                <a:lnTo>
                  <a:pt x="1384935" y="1023552"/>
                </a:lnTo>
                <a:lnTo>
                  <a:pt x="1392555" y="1014351"/>
                </a:lnTo>
                <a:lnTo>
                  <a:pt x="1400175" y="1005150"/>
                </a:lnTo>
                <a:lnTo>
                  <a:pt x="1407477" y="995632"/>
                </a:lnTo>
                <a:lnTo>
                  <a:pt x="1414780" y="985479"/>
                </a:lnTo>
                <a:lnTo>
                  <a:pt x="1421765" y="975643"/>
                </a:lnTo>
                <a:lnTo>
                  <a:pt x="1428433" y="965807"/>
                </a:lnTo>
                <a:lnTo>
                  <a:pt x="1435100" y="955337"/>
                </a:lnTo>
                <a:lnTo>
                  <a:pt x="1441133" y="944549"/>
                </a:lnTo>
                <a:lnTo>
                  <a:pt x="1447165" y="934079"/>
                </a:lnTo>
                <a:lnTo>
                  <a:pt x="1452880" y="923291"/>
                </a:lnTo>
                <a:lnTo>
                  <a:pt x="1458277" y="912186"/>
                </a:lnTo>
                <a:lnTo>
                  <a:pt x="1463675" y="901399"/>
                </a:lnTo>
                <a:lnTo>
                  <a:pt x="1468437" y="889977"/>
                </a:lnTo>
                <a:lnTo>
                  <a:pt x="1473200" y="878554"/>
                </a:lnTo>
                <a:lnTo>
                  <a:pt x="1477327" y="867132"/>
                </a:lnTo>
                <a:lnTo>
                  <a:pt x="1481455" y="855393"/>
                </a:lnTo>
                <a:lnTo>
                  <a:pt x="1485265" y="843653"/>
                </a:lnTo>
                <a:lnTo>
                  <a:pt x="1488757" y="831914"/>
                </a:lnTo>
                <a:lnTo>
                  <a:pt x="1491933" y="819857"/>
                </a:lnTo>
                <a:lnTo>
                  <a:pt x="1495107" y="807800"/>
                </a:lnTo>
                <a:lnTo>
                  <a:pt x="1497647" y="795426"/>
                </a:lnTo>
                <a:lnTo>
                  <a:pt x="1500187" y="783052"/>
                </a:lnTo>
                <a:lnTo>
                  <a:pt x="1502410" y="770678"/>
                </a:lnTo>
                <a:lnTo>
                  <a:pt x="1503997" y="758304"/>
                </a:lnTo>
                <a:lnTo>
                  <a:pt x="1505585" y="745296"/>
                </a:lnTo>
                <a:lnTo>
                  <a:pt x="1506537" y="732605"/>
                </a:lnTo>
                <a:lnTo>
                  <a:pt x="1507490" y="719596"/>
                </a:lnTo>
                <a:lnTo>
                  <a:pt x="1508125" y="706905"/>
                </a:lnTo>
                <a:lnTo>
                  <a:pt x="1508125" y="693896"/>
                </a:lnTo>
                <a:lnTo>
                  <a:pt x="1508125" y="680888"/>
                </a:lnTo>
                <a:lnTo>
                  <a:pt x="1507490" y="668196"/>
                </a:lnTo>
                <a:lnTo>
                  <a:pt x="1506537" y="654870"/>
                </a:lnTo>
                <a:lnTo>
                  <a:pt x="1505585" y="642496"/>
                </a:lnTo>
                <a:lnTo>
                  <a:pt x="1503997" y="629805"/>
                </a:lnTo>
                <a:lnTo>
                  <a:pt x="1502410" y="617114"/>
                </a:lnTo>
                <a:lnTo>
                  <a:pt x="1500187" y="604740"/>
                </a:lnTo>
                <a:lnTo>
                  <a:pt x="1497647" y="592366"/>
                </a:lnTo>
                <a:lnTo>
                  <a:pt x="1495107" y="580309"/>
                </a:lnTo>
                <a:lnTo>
                  <a:pt x="1491933" y="568252"/>
                </a:lnTo>
                <a:lnTo>
                  <a:pt x="1488757" y="555878"/>
                </a:lnTo>
                <a:lnTo>
                  <a:pt x="1485265" y="543822"/>
                </a:lnTo>
                <a:lnTo>
                  <a:pt x="1481455" y="532082"/>
                </a:lnTo>
                <a:lnTo>
                  <a:pt x="1477327" y="520660"/>
                </a:lnTo>
                <a:lnTo>
                  <a:pt x="1473200" y="508921"/>
                </a:lnTo>
                <a:lnTo>
                  <a:pt x="1468437" y="497499"/>
                </a:lnTo>
                <a:lnTo>
                  <a:pt x="1463675" y="486711"/>
                </a:lnTo>
                <a:lnTo>
                  <a:pt x="1458277" y="475289"/>
                </a:lnTo>
                <a:lnTo>
                  <a:pt x="1452880" y="464501"/>
                </a:lnTo>
                <a:lnTo>
                  <a:pt x="1447165" y="453396"/>
                </a:lnTo>
                <a:lnTo>
                  <a:pt x="1441133" y="442926"/>
                </a:lnTo>
                <a:lnTo>
                  <a:pt x="1435100" y="432456"/>
                </a:lnTo>
                <a:lnTo>
                  <a:pt x="1428433" y="422303"/>
                </a:lnTo>
                <a:lnTo>
                  <a:pt x="1421765" y="411832"/>
                </a:lnTo>
                <a:lnTo>
                  <a:pt x="1414780" y="401997"/>
                </a:lnTo>
                <a:lnTo>
                  <a:pt x="1407477" y="392161"/>
                </a:lnTo>
                <a:lnTo>
                  <a:pt x="1400175" y="382642"/>
                </a:lnTo>
                <a:lnTo>
                  <a:pt x="1392555" y="373124"/>
                </a:lnTo>
                <a:lnTo>
                  <a:pt x="1384935" y="363923"/>
                </a:lnTo>
                <a:lnTo>
                  <a:pt x="1376680" y="355039"/>
                </a:lnTo>
                <a:lnTo>
                  <a:pt x="1368425" y="346155"/>
                </a:lnTo>
                <a:lnTo>
                  <a:pt x="1359853" y="337588"/>
                </a:lnTo>
                <a:lnTo>
                  <a:pt x="1351280" y="329022"/>
                </a:lnTo>
                <a:lnTo>
                  <a:pt x="1342390" y="320772"/>
                </a:lnTo>
                <a:lnTo>
                  <a:pt x="1333500" y="312523"/>
                </a:lnTo>
                <a:lnTo>
                  <a:pt x="1324293" y="304591"/>
                </a:lnTo>
                <a:lnTo>
                  <a:pt x="1314767" y="297293"/>
                </a:lnTo>
                <a:lnTo>
                  <a:pt x="1304925" y="289679"/>
                </a:lnTo>
                <a:lnTo>
                  <a:pt x="1295400" y="282698"/>
                </a:lnTo>
                <a:lnTo>
                  <a:pt x="1285557" y="275401"/>
                </a:lnTo>
                <a:lnTo>
                  <a:pt x="1275080" y="269055"/>
                </a:lnTo>
                <a:lnTo>
                  <a:pt x="1264920" y="262392"/>
                </a:lnTo>
                <a:lnTo>
                  <a:pt x="1254443" y="256364"/>
                </a:lnTo>
                <a:lnTo>
                  <a:pt x="1243647" y="250336"/>
                </a:lnTo>
                <a:lnTo>
                  <a:pt x="1232853" y="244625"/>
                </a:lnTo>
                <a:lnTo>
                  <a:pt x="1222057" y="239231"/>
                </a:lnTo>
                <a:lnTo>
                  <a:pt x="1210945" y="233837"/>
                </a:lnTo>
                <a:lnTo>
                  <a:pt x="1199515" y="228760"/>
                </a:lnTo>
                <a:lnTo>
                  <a:pt x="1188085" y="224319"/>
                </a:lnTo>
                <a:lnTo>
                  <a:pt x="1176973" y="219877"/>
                </a:lnTo>
                <a:lnTo>
                  <a:pt x="1164907" y="216069"/>
                </a:lnTo>
                <a:lnTo>
                  <a:pt x="1153160" y="212262"/>
                </a:lnTo>
                <a:lnTo>
                  <a:pt x="1141095" y="208772"/>
                </a:lnTo>
                <a:lnTo>
                  <a:pt x="1129347" y="205282"/>
                </a:lnTo>
                <a:lnTo>
                  <a:pt x="1116965" y="202109"/>
                </a:lnTo>
                <a:lnTo>
                  <a:pt x="1104900" y="199888"/>
                </a:lnTo>
                <a:lnTo>
                  <a:pt x="1092517" y="197349"/>
                </a:lnTo>
                <a:lnTo>
                  <a:pt x="1079817" y="195129"/>
                </a:lnTo>
                <a:lnTo>
                  <a:pt x="1067435" y="193225"/>
                </a:lnTo>
                <a:lnTo>
                  <a:pt x="1055053" y="191956"/>
                </a:lnTo>
                <a:lnTo>
                  <a:pt x="1042035" y="190687"/>
                </a:lnTo>
                <a:lnTo>
                  <a:pt x="1029335" y="190052"/>
                </a:lnTo>
                <a:lnTo>
                  <a:pt x="1016317" y="189417"/>
                </a:lnTo>
                <a:lnTo>
                  <a:pt x="1003300" y="189417"/>
                </a:lnTo>
                <a:lnTo>
                  <a:pt x="990283" y="189417"/>
                </a:lnTo>
                <a:close/>
                <a:moveTo>
                  <a:pt x="1003300" y="0"/>
                </a:moveTo>
                <a:lnTo>
                  <a:pt x="1024573" y="317"/>
                </a:lnTo>
                <a:lnTo>
                  <a:pt x="1046163" y="1269"/>
                </a:lnTo>
                <a:lnTo>
                  <a:pt x="1067117" y="2221"/>
                </a:lnTo>
                <a:lnTo>
                  <a:pt x="1088390" y="3490"/>
                </a:lnTo>
                <a:lnTo>
                  <a:pt x="1109345" y="5711"/>
                </a:lnTo>
                <a:lnTo>
                  <a:pt x="1130935" y="8249"/>
                </a:lnTo>
                <a:lnTo>
                  <a:pt x="1151890" y="11105"/>
                </a:lnTo>
                <a:lnTo>
                  <a:pt x="1172845" y="14278"/>
                </a:lnTo>
                <a:lnTo>
                  <a:pt x="1193483" y="17768"/>
                </a:lnTo>
                <a:lnTo>
                  <a:pt x="1214120" y="21892"/>
                </a:lnTo>
                <a:lnTo>
                  <a:pt x="1234757" y="26334"/>
                </a:lnTo>
                <a:lnTo>
                  <a:pt x="1255395" y="31411"/>
                </a:lnTo>
                <a:lnTo>
                  <a:pt x="1276033" y="36487"/>
                </a:lnTo>
                <a:lnTo>
                  <a:pt x="1296353" y="42199"/>
                </a:lnTo>
                <a:lnTo>
                  <a:pt x="1316355" y="48227"/>
                </a:lnTo>
                <a:lnTo>
                  <a:pt x="1336675" y="54573"/>
                </a:lnTo>
                <a:lnTo>
                  <a:pt x="1356677" y="61553"/>
                </a:lnTo>
                <a:lnTo>
                  <a:pt x="1376363" y="68850"/>
                </a:lnTo>
                <a:lnTo>
                  <a:pt x="1395730" y="76148"/>
                </a:lnTo>
                <a:lnTo>
                  <a:pt x="1415415" y="84080"/>
                </a:lnTo>
                <a:lnTo>
                  <a:pt x="1434783" y="92329"/>
                </a:lnTo>
                <a:lnTo>
                  <a:pt x="1453833" y="101213"/>
                </a:lnTo>
                <a:lnTo>
                  <a:pt x="1472883" y="110097"/>
                </a:lnTo>
                <a:lnTo>
                  <a:pt x="1491297" y="119298"/>
                </a:lnTo>
                <a:lnTo>
                  <a:pt x="1509713" y="128817"/>
                </a:lnTo>
                <a:lnTo>
                  <a:pt x="1528445" y="138970"/>
                </a:lnTo>
                <a:lnTo>
                  <a:pt x="1546543" y="149440"/>
                </a:lnTo>
                <a:lnTo>
                  <a:pt x="1564323" y="160228"/>
                </a:lnTo>
                <a:lnTo>
                  <a:pt x="1582103" y="171015"/>
                </a:lnTo>
                <a:lnTo>
                  <a:pt x="1599565" y="182437"/>
                </a:lnTo>
                <a:lnTo>
                  <a:pt x="1616710" y="194177"/>
                </a:lnTo>
                <a:lnTo>
                  <a:pt x="1633855" y="205916"/>
                </a:lnTo>
                <a:lnTo>
                  <a:pt x="1650683" y="218290"/>
                </a:lnTo>
                <a:lnTo>
                  <a:pt x="1666875" y="230664"/>
                </a:lnTo>
                <a:lnTo>
                  <a:pt x="1683067" y="243355"/>
                </a:lnTo>
                <a:lnTo>
                  <a:pt x="1698943" y="256681"/>
                </a:lnTo>
                <a:lnTo>
                  <a:pt x="1714500" y="270324"/>
                </a:lnTo>
                <a:lnTo>
                  <a:pt x="1730057" y="283650"/>
                </a:lnTo>
                <a:lnTo>
                  <a:pt x="1745297" y="297611"/>
                </a:lnTo>
                <a:lnTo>
                  <a:pt x="1759903" y="311888"/>
                </a:lnTo>
                <a:lnTo>
                  <a:pt x="1774507" y="326483"/>
                </a:lnTo>
                <a:lnTo>
                  <a:pt x="1788477" y="341396"/>
                </a:lnTo>
                <a:lnTo>
                  <a:pt x="1802130" y="356308"/>
                </a:lnTo>
                <a:lnTo>
                  <a:pt x="1815783" y="371537"/>
                </a:lnTo>
                <a:lnTo>
                  <a:pt x="1829117" y="387402"/>
                </a:lnTo>
                <a:lnTo>
                  <a:pt x="1841817" y="402948"/>
                </a:lnTo>
                <a:lnTo>
                  <a:pt x="1854200" y="419130"/>
                </a:lnTo>
                <a:lnTo>
                  <a:pt x="1866265" y="435311"/>
                </a:lnTo>
                <a:lnTo>
                  <a:pt x="1878013" y="451810"/>
                </a:lnTo>
                <a:lnTo>
                  <a:pt x="1889443" y="468309"/>
                </a:lnTo>
                <a:lnTo>
                  <a:pt x="1900555" y="485442"/>
                </a:lnTo>
                <a:lnTo>
                  <a:pt x="1911350" y="502575"/>
                </a:lnTo>
                <a:lnTo>
                  <a:pt x="1921510" y="520026"/>
                </a:lnTo>
                <a:lnTo>
                  <a:pt x="1931670" y="537793"/>
                </a:lnTo>
                <a:lnTo>
                  <a:pt x="1940877" y="555561"/>
                </a:lnTo>
                <a:lnTo>
                  <a:pt x="1950085" y="573329"/>
                </a:lnTo>
                <a:lnTo>
                  <a:pt x="1958657" y="592049"/>
                </a:lnTo>
                <a:lnTo>
                  <a:pt x="1966913" y="610134"/>
                </a:lnTo>
                <a:lnTo>
                  <a:pt x="1974533" y="628536"/>
                </a:lnTo>
                <a:lnTo>
                  <a:pt x="1981835" y="647573"/>
                </a:lnTo>
                <a:lnTo>
                  <a:pt x="1988820" y="666610"/>
                </a:lnTo>
                <a:lnTo>
                  <a:pt x="1995170" y="685647"/>
                </a:lnTo>
                <a:lnTo>
                  <a:pt x="2000885" y="704684"/>
                </a:lnTo>
                <a:lnTo>
                  <a:pt x="2006600" y="724355"/>
                </a:lnTo>
                <a:lnTo>
                  <a:pt x="2000885" y="742123"/>
                </a:lnTo>
                <a:lnTo>
                  <a:pt x="1995170" y="759891"/>
                </a:lnTo>
                <a:lnTo>
                  <a:pt x="1988820" y="777341"/>
                </a:lnTo>
                <a:lnTo>
                  <a:pt x="1981835" y="794792"/>
                </a:lnTo>
                <a:lnTo>
                  <a:pt x="1974533" y="811925"/>
                </a:lnTo>
                <a:lnTo>
                  <a:pt x="1966913" y="829058"/>
                </a:lnTo>
                <a:lnTo>
                  <a:pt x="1958657" y="845874"/>
                </a:lnTo>
                <a:lnTo>
                  <a:pt x="1950085" y="862373"/>
                </a:lnTo>
                <a:lnTo>
                  <a:pt x="1940877" y="879189"/>
                </a:lnTo>
                <a:lnTo>
                  <a:pt x="1931670" y="895053"/>
                </a:lnTo>
                <a:lnTo>
                  <a:pt x="1921510" y="911552"/>
                </a:lnTo>
                <a:lnTo>
                  <a:pt x="1911350" y="927099"/>
                </a:lnTo>
                <a:lnTo>
                  <a:pt x="1900555" y="943280"/>
                </a:lnTo>
                <a:lnTo>
                  <a:pt x="1889443" y="958510"/>
                </a:lnTo>
                <a:lnTo>
                  <a:pt x="1878013" y="973739"/>
                </a:lnTo>
                <a:lnTo>
                  <a:pt x="1866265" y="989286"/>
                </a:lnTo>
                <a:lnTo>
                  <a:pt x="1854200" y="1004198"/>
                </a:lnTo>
                <a:lnTo>
                  <a:pt x="1841817" y="1018793"/>
                </a:lnTo>
                <a:lnTo>
                  <a:pt x="1829117" y="1033388"/>
                </a:lnTo>
                <a:lnTo>
                  <a:pt x="1815783" y="1047666"/>
                </a:lnTo>
                <a:lnTo>
                  <a:pt x="1802130" y="1061309"/>
                </a:lnTo>
                <a:lnTo>
                  <a:pt x="1788477" y="1075269"/>
                </a:lnTo>
                <a:lnTo>
                  <a:pt x="1774507" y="1088913"/>
                </a:lnTo>
                <a:lnTo>
                  <a:pt x="1759903" y="1101921"/>
                </a:lnTo>
                <a:lnTo>
                  <a:pt x="1745297" y="1115247"/>
                </a:lnTo>
                <a:lnTo>
                  <a:pt x="1730057" y="1127938"/>
                </a:lnTo>
                <a:lnTo>
                  <a:pt x="1714500" y="1140312"/>
                </a:lnTo>
                <a:lnTo>
                  <a:pt x="1698943" y="1152686"/>
                </a:lnTo>
                <a:lnTo>
                  <a:pt x="1683067" y="1164743"/>
                </a:lnTo>
                <a:lnTo>
                  <a:pt x="1666875" y="1176482"/>
                </a:lnTo>
                <a:lnTo>
                  <a:pt x="1650683" y="1187905"/>
                </a:lnTo>
                <a:lnTo>
                  <a:pt x="1633855" y="1199009"/>
                </a:lnTo>
                <a:lnTo>
                  <a:pt x="1616710" y="1210114"/>
                </a:lnTo>
                <a:lnTo>
                  <a:pt x="1599565" y="1220902"/>
                </a:lnTo>
                <a:lnTo>
                  <a:pt x="1582103" y="1231055"/>
                </a:lnTo>
                <a:lnTo>
                  <a:pt x="1564323" y="1241208"/>
                </a:lnTo>
                <a:lnTo>
                  <a:pt x="1546543" y="1250726"/>
                </a:lnTo>
                <a:lnTo>
                  <a:pt x="1528445" y="1260245"/>
                </a:lnTo>
                <a:lnTo>
                  <a:pt x="1509713" y="1269763"/>
                </a:lnTo>
                <a:lnTo>
                  <a:pt x="1491297" y="1278647"/>
                </a:lnTo>
                <a:lnTo>
                  <a:pt x="1472883" y="1287214"/>
                </a:lnTo>
                <a:lnTo>
                  <a:pt x="1453833" y="1295146"/>
                </a:lnTo>
                <a:lnTo>
                  <a:pt x="1434783" y="1303078"/>
                </a:lnTo>
                <a:lnTo>
                  <a:pt x="1415415" y="1310693"/>
                </a:lnTo>
                <a:lnTo>
                  <a:pt x="1395730" y="1317990"/>
                </a:lnTo>
                <a:lnTo>
                  <a:pt x="1376363" y="1324653"/>
                </a:lnTo>
                <a:lnTo>
                  <a:pt x="1356677" y="1331316"/>
                </a:lnTo>
                <a:lnTo>
                  <a:pt x="1336675" y="1337662"/>
                </a:lnTo>
                <a:lnTo>
                  <a:pt x="1316355" y="1343373"/>
                </a:lnTo>
                <a:lnTo>
                  <a:pt x="1296353" y="1349084"/>
                </a:lnTo>
                <a:lnTo>
                  <a:pt x="1276033" y="1354478"/>
                </a:lnTo>
                <a:lnTo>
                  <a:pt x="1255395" y="1358920"/>
                </a:lnTo>
                <a:lnTo>
                  <a:pt x="1234757" y="1363679"/>
                </a:lnTo>
                <a:lnTo>
                  <a:pt x="1214120" y="1367486"/>
                </a:lnTo>
                <a:lnTo>
                  <a:pt x="1193483" y="1371294"/>
                </a:lnTo>
                <a:lnTo>
                  <a:pt x="1172845" y="1374784"/>
                </a:lnTo>
                <a:lnTo>
                  <a:pt x="1151890" y="1377639"/>
                </a:lnTo>
                <a:lnTo>
                  <a:pt x="1130935" y="1380178"/>
                </a:lnTo>
                <a:lnTo>
                  <a:pt x="1109345" y="1382399"/>
                </a:lnTo>
                <a:lnTo>
                  <a:pt x="1088390" y="1384302"/>
                </a:lnTo>
                <a:lnTo>
                  <a:pt x="1067117" y="1385571"/>
                </a:lnTo>
                <a:lnTo>
                  <a:pt x="1046163" y="1386840"/>
                </a:lnTo>
                <a:lnTo>
                  <a:pt x="1024573" y="1387475"/>
                </a:lnTo>
                <a:lnTo>
                  <a:pt x="1003300" y="1387475"/>
                </a:lnTo>
                <a:lnTo>
                  <a:pt x="981393" y="1387475"/>
                </a:lnTo>
                <a:lnTo>
                  <a:pt x="959485" y="1386840"/>
                </a:lnTo>
                <a:lnTo>
                  <a:pt x="937895" y="1385571"/>
                </a:lnTo>
                <a:lnTo>
                  <a:pt x="916305" y="1384302"/>
                </a:lnTo>
                <a:lnTo>
                  <a:pt x="895033" y="1382399"/>
                </a:lnTo>
                <a:lnTo>
                  <a:pt x="873760" y="1380178"/>
                </a:lnTo>
                <a:lnTo>
                  <a:pt x="852805" y="1377639"/>
                </a:lnTo>
                <a:lnTo>
                  <a:pt x="831533" y="1374784"/>
                </a:lnTo>
                <a:lnTo>
                  <a:pt x="810578" y="1371294"/>
                </a:lnTo>
                <a:lnTo>
                  <a:pt x="789940" y="1367486"/>
                </a:lnTo>
                <a:lnTo>
                  <a:pt x="769303" y="1363679"/>
                </a:lnTo>
                <a:lnTo>
                  <a:pt x="748983" y="1358920"/>
                </a:lnTo>
                <a:lnTo>
                  <a:pt x="728980" y="1354478"/>
                </a:lnTo>
                <a:lnTo>
                  <a:pt x="708660" y="1349084"/>
                </a:lnTo>
                <a:lnTo>
                  <a:pt x="689293" y="1343373"/>
                </a:lnTo>
                <a:lnTo>
                  <a:pt x="669290" y="1337662"/>
                </a:lnTo>
                <a:lnTo>
                  <a:pt x="649605" y="1331316"/>
                </a:lnTo>
                <a:lnTo>
                  <a:pt x="630555" y="1324653"/>
                </a:lnTo>
                <a:lnTo>
                  <a:pt x="611187" y="1317990"/>
                </a:lnTo>
                <a:lnTo>
                  <a:pt x="592455" y="1310693"/>
                </a:lnTo>
                <a:lnTo>
                  <a:pt x="573722" y="1303078"/>
                </a:lnTo>
                <a:lnTo>
                  <a:pt x="554990" y="1295146"/>
                </a:lnTo>
                <a:lnTo>
                  <a:pt x="536892" y="1287214"/>
                </a:lnTo>
                <a:lnTo>
                  <a:pt x="518477" y="1278647"/>
                </a:lnTo>
                <a:lnTo>
                  <a:pt x="500380" y="1269763"/>
                </a:lnTo>
                <a:lnTo>
                  <a:pt x="482917" y="1260245"/>
                </a:lnTo>
                <a:lnTo>
                  <a:pt x="465137" y="1250726"/>
                </a:lnTo>
                <a:lnTo>
                  <a:pt x="447992" y="1241208"/>
                </a:lnTo>
                <a:lnTo>
                  <a:pt x="430847" y="1231055"/>
                </a:lnTo>
                <a:lnTo>
                  <a:pt x="414020" y="1220902"/>
                </a:lnTo>
                <a:lnTo>
                  <a:pt x="397510" y="1210114"/>
                </a:lnTo>
                <a:lnTo>
                  <a:pt x="381000" y="1199009"/>
                </a:lnTo>
                <a:lnTo>
                  <a:pt x="364807" y="1187905"/>
                </a:lnTo>
                <a:lnTo>
                  <a:pt x="348615" y="1176482"/>
                </a:lnTo>
                <a:lnTo>
                  <a:pt x="333057" y="1164743"/>
                </a:lnTo>
                <a:lnTo>
                  <a:pt x="317817" y="1152686"/>
                </a:lnTo>
                <a:lnTo>
                  <a:pt x="302260" y="1140312"/>
                </a:lnTo>
                <a:lnTo>
                  <a:pt x="287337" y="1127938"/>
                </a:lnTo>
                <a:lnTo>
                  <a:pt x="272732" y="1115247"/>
                </a:lnTo>
                <a:lnTo>
                  <a:pt x="258445" y="1101921"/>
                </a:lnTo>
                <a:lnTo>
                  <a:pt x="244475" y="1088913"/>
                </a:lnTo>
                <a:lnTo>
                  <a:pt x="230505" y="1075269"/>
                </a:lnTo>
                <a:lnTo>
                  <a:pt x="216852" y="1061309"/>
                </a:lnTo>
                <a:lnTo>
                  <a:pt x="203517" y="1047666"/>
                </a:lnTo>
                <a:lnTo>
                  <a:pt x="190182" y="1033388"/>
                </a:lnTo>
                <a:lnTo>
                  <a:pt x="177800" y="1018793"/>
                </a:lnTo>
                <a:lnTo>
                  <a:pt x="164782" y="1004198"/>
                </a:lnTo>
                <a:lnTo>
                  <a:pt x="152717" y="989286"/>
                </a:lnTo>
                <a:lnTo>
                  <a:pt x="140970" y="973739"/>
                </a:lnTo>
                <a:lnTo>
                  <a:pt x="129222" y="958510"/>
                </a:lnTo>
                <a:lnTo>
                  <a:pt x="117792" y="943280"/>
                </a:lnTo>
                <a:lnTo>
                  <a:pt x="106997" y="927099"/>
                </a:lnTo>
                <a:lnTo>
                  <a:pt x="96202" y="911552"/>
                </a:lnTo>
                <a:lnTo>
                  <a:pt x="85725" y="895053"/>
                </a:lnTo>
                <a:lnTo>
                  <a:pt x="75882" y="879189"/>
                </a:lnTo>
                <a:lnTo>
                  <a:pt x="66040" y="862373"/>
                </a:lnTo>
                <a:lnTo>
                  <a:pt x="56515" y="845874"/>
                </a:lnTo>
                <a:lnTo>
                  <a:pt x="47307" y="829058"/>
                </a:lnTo>
                <a:lnTo>
                  <a:pt x="38735" y="811925"/>
                </a:lnTo>
                <a:lnTo>
                  <a:pt x="30162" y="794792"/>
                </a:lnTo>
                <a:lnTo>
                  <a:pt x="22225" y="777341"/>
                </a:lnTo>
                <a:lnTo>
                  <a:pt x="14287" y="759891"/>
                </a:lnTo>
                <a:lnTo>
                  <a:pt x="6667" y="742123"/>
                </a:lnTo>
                <a:lnTo>
                  <a:pt x="0" y="724355"/>
                </a:lnTo>
                <a:lnTo>
                  <a:pt x="6667" y="704684"/>
                </a:lnTo>
                <a:lnTo>
                  <a:pt x="14287" y="685647"/>
                </a:lnTo>
                <a:lnTo>
                  <a:pt x="22225" y="666610"/>
                </a:lnTo>
                <a:lnTo>
                  <a:pt x="30162" y="647573"/>
                </a:lnTo>
                <a:lnTo>
                  <a:pt x="38735" y="628536"/>
                </a:lnTo>
                <a:lnTo>
                  <a:pt x="47307" y="610134"/>
                </a:lnTo>
                <a:lnTo>
                  <a:pt x="56515" y="592049"/>
                </a:lnTo>
                <a:lnTo>
                  <a:pt x="66040" y="573329"/>
                </a:lnTo>
                <a:lnTo>
                  <a:pt x="75882" y="555561"/>
                </a:lnTo>
                <a:lnTo>
                  <a:pt x="85725" y="537793"/>
                </a:lnTo>
                <a:lnTo>
                  <a:pt x="96202" y="520026"/>
                </a:lnTo>
                <a:lnTo>
                  <a:pt x="106997" y="502575"/>
                </a:lnTo>
                <a:lnTo>
                  <a:pt x="117792" y="485442"/>
                </a:lnTo>
                <a:lnTo>
                  <a:pt x="129222" y="468309"/>
                </a:lnTo>
                <a:lnTo>
                  <a:pt x="140970" y="451810"/>
                </a:lnTo>
                <a:lnTo>
                  <a:pt x="152717" y="435311"/>
                </a:lnTo>
                <a:lnTo>
                  <a:pt x="164782" y="419130"/>
                </a:lnTo>
                <a:lnTo>
                  <a:pt x="177800" y="402948"/>
                </a:lnTo>
                <a:lnTo>
                  <a:pt x="190182" y="387402"/>
                </a:lnTo>
                <a:lnTo>
                  <a:pt x="203517" y="371537"/>
                </a:lnTo>
                <a:lnTo>
                  <a:pt x="216852" y="356308"/>
                </a:lnTo>
                <a:lnTo>
                  <a:pt x="230505" y="341396"/>
                </a:lnTo>
                <a:lnTo>
                  <a:pt x="244475" y="326483"/>
                </a:lnTo>
                <a:lnTo>
                  <a:pt x="258445" y="311888"/>
                </a:lnTo>
                <a:lnTo>
                  <a:pt x="272732" y="297611"/>
                </a:lnTo>
                <a:lnTo>
                  <a:pt x="287337" y="283650"/>
                </a:lnTo>
                <a:lnTo>
                  <a:pt x="302260" y="270324"/>
                </a:lnTo>
                <a:lnTo>
                  <a:pt x="317817" y="256681"/>
                </a:lnTo>
                <a:lnTo>
                  <a:pt x="333057" y="243355"/>
                </a:lnTo>
                <a:lnTo>
                  <a:pt x="348615" y="230664"/>
                </a:lnTo>
                <a:lnTo>
                  <a:pt x="364807" y="218290"/>
                </a:lnTo>
                <a:lnTo>
                  <a:pt x="381000" y="205916"/>
                </a:lnTo>
                <a:lnTo>
                  <a:pt x="397510" y="194177"/>
                </a:lnTo>
                <a:lnTo>
                  <a:pt x="414020" y="182437"/>
                </a:lnTo>
                <a:lnTo>
                  <a:pt x="430847" y="171015"/>
                </a:lnTo>
                <a:lnTo>
                  <a:pt x="447992" y="160228"/>
                </a:lnTo>
                <a:lnTo>
                  <a:pt x="465137" y="149440"/>
                </a:lnTo>
                <a:lnTo>
                  <a:pt x="482917" y="138970"/>
                </a:lnTo>
                <a:lnTo>
                  <a:pt x="500380" y="128817"/>
                </a:lnTo>
                <a:lnTo>
                  <a:pt x="518477" y="119298"/>
                </a:lnTo>
                <a:lnTo>
                  <a:pt x="536892" y="110097"/>
                </a:lnTo>
                <a:lnTo>
                  <a:pt x="554990" y="101213"/>
                </a:lnTo>
                <a:lnTo>
                  <a:pt x="573722" y="92329"/>
                </a:lnTo>
                <a:lnTo>
                  <a:pt x="592455" y="84080"/>
                </a:lnTo>
                <a:lnTo>
                  <a:pt x="611187" y="76148"/>
                </a:lnTo>
                <a:lnTo>
                  <a:pt x="630555" y="68850"/>
                </a:lnTo>
                <a:lnTo>
                  <a:pt x="649605" y="61553"/>
                </a:lnTo>
                <a:lnTo>
                  <a:pt x="669290" y="54573"/>
                </a:lnTo>
                <a:lnTo>
                  <a:pt x="689293" y="48227"/>
                </a:lnTo>
                <a:lnTo>
                  <a:pt x="708660" y="42199"/>
                </a:lnTo>
                <a:lnTo>
                  <a:pt x="728980" y="36487"/>
                </a:lnTo>
                <a:lnTo>
                  <a:pt x="748983" y="31411"/>
                </a:lnTo>
                <a:lnTo>
                  <a:pt x="769303" y="26334"/>
                </a:lnTo>
                <a:lnTo>
                  <a:pt x="789940" y="21892"/>
                </a:lnTo>
                <a:lnTo>
                  <a:pt x="810578" y="17768"/>
                </a:lnTo>
                <a:lnTo>
                  <a:pt x="831533" y="14278"/>
                </a:lnTo>
                <a:lnTo>
                  <a:pt x="852805" y="11105"/>
                </a:lnTo>
                <a:lnTo>
                  <a:pt x="873760" y="8249"/>
                </a:lnTo>
                <a:lnTo>
                  <a:pt x="895033" y="5711"/>
                </a:lnTo>
                <a:lnTo>
                  <a:pt x="916305" y="3490"/>
                </a:lnTo>
                <a:lnTo>
                  <a:pt x="937895" y="2221"/>
                </a:lnTo>
                <a:lnTo>
                  <a:pt x="959485" y="1269"/>
                </a:lnTo>
                <a:lnTo>
                  <a:pt x="981393" y="317"/>
                </a:lnTo>
                <a:lnTo>
                  <a:pt x="1003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4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45818"/>
              <a:gd name="connsiteX1-37" fmla="*/ 9144000 w 9144000"/>
              <a:gd name="connsiteY1-38" fmla="*/ 0 h 5045818"/>
              <a:gd name="connsiteX2-39" fmla="*/ 9144000 w 9144000"/>
              <a:gd name="connsiteY2-40" fmla="*/ 4026877 h 5045818"/>
              <a:gd name="connsiteX3-41" fmla="*/ 4585145 w 9144000"/>
              <a:gd name="connsiteY3-42" fmla="*/ 5045818 h 5045818"/>
              <a:gd name="connsiteX4-43" fmla="*/ 0 w 9144000"/>
              <a:gd name="connsiteY4-44" fmla="*/ 4026877 h 5045818"/>
              <a:gd name="connsiteX5-45" fmla="*/ 0 w 9144000"/>
              <a:gd name="connsiteY5-46" fmla="*/ 0 h 5045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-29493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26954"/>
              <a:gd name="connsiteX1-37" fmla="*/ 9144000 w 9144000"/>
              <a:gd name="connsiteY1-38" fmla="*/ 0 h 5026954"/>
              <a:gd name="connsiteX2-39" fmla="*/ 9144000 w 9144000"/>
              <a:gd name="connsiteY2-40" fmla="*/ 4026877 h 5026954"/>
              <a:gd name="connsiteX3-41" fmla="*/ 4603617 w 9144000"/>
              <a:gd name="connsiteY3-42" fmla="*/ 5026954 h 5026954"/>
              <a:gd name="connsiteX4-43" fmla="*/ 0 w 9144000"/>
              <a:gd name="connsiteY4-44" fmla="*/ 4026877 h 5026954"/>
              <a:gd name="connsiteX5-45" fmla="*/ 0 w 9144000"/>
              <a:gd name="connsiteY5-46" fmla="*/ 0 h 50269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3" y="2109620"/>
            <a:ext cx="8723871" cy="906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随机事件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8"/>
            <a:ext cx="3288870" cy="88094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/>
        </p:nvSpPr>
        <p:spPr bwMode="auto">
          <a:xfrm>
            <a:off x="129281" y="1713996"/>
            <a:ext cx="3736137" cy="608013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1.1.1 </a:t>
            </a:r>
            <a:r>
              <a:rPr lang="zh-CN" altLang="zh-CN" dirty="0"/>
              <a:t>随机</a:t>
            </a:r>
            <a:r>
              <a:rPr lang="zh-CN" altLang="en-US" dirty="0"/>
              <a:t>现象和随机试验</a:t>
            </a:r>
            <a:endParaRPr lang="zh-CN" altLang="en-US" dirty="0"/>
          </a:p>
        </p:txBody>
      </p:sp>
      <p:sp>
        <p:nvSpPr>
          <p:cNvPr id="16" name="内容占位符 2"/>
          <p:cNvSpPr txBox="1"/>
          <p:nvPr/>
        </p:nvSpPr>
        <p:spPr bwMode="auto">
          <a:xfrm>
            <a:off x="817852" y="2381049"/>
            <a:ext cx="6948487" cy="85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0000FF"/>
              </a:buClr>
              <a:defRPr/>
            </a:pPr>
            <a:r>
              <a:rPr lang="zh-CN" altLang="en-US" sz="2400" dirty="0">
                <a:latin typeface="+mj-lt"/>
              </a:rPr>
              <a:t>对随机现象的研究始于观测，各种观测手段统称为试验。</a:t>
            </a:r>
            <a:endParaRPr lang="en-US" altLang="zh-CN" sz="2400" dirty="0">
              <a:latin typeface="+mj-lt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17851" y="4459085"/>
            <a:ext cx="69850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(1)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可以在相同条件下</a:t>
            </a: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重复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进行；</a:t>
            </a:r>
            <a:endParaRPr lang="en-US" altLang="zh-CN" sz="24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altLang="zh-CN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(2)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每次试验的可能结果不止一个，但事先能明确</a:t>
            </a: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全部可能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的结果；</a:t>
            </a:r>
            <a:endParaRPr lang="en-US" altLang="zh-CN" sz="24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altLang="zh-CN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(3)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进行一次试验</a:t>
            </a: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之前不能肯定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哪一个结果会出现</a:t>
            </a:r>
            <a:r>
              <a:rPr lang="en-US" altLang="zh-CN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lang="en-US" altLang="zh-CN" sz="24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zh-CN" altLang="en-US" sz="2400" b="0" dirty="0">
              <a:latin typeface="+mj-lt"/>
              <a:ea typeface="+mn-ea"/>
            </a:endParaRPr>
          </a:p>
        </p:txBody>
      </p:sp>
      <p:sp>
        <p:nvSpPr>
          <p:cNvPr id="19" name="内容占位符 2"/>
          <p:cNvSpPr txBox="1"/>
          <p:nvPr/>
        </p:nvSpPr>
        <p:spPr bwMode="auto">
          <a:xfrm>
            <a:off x="763876" y="3611360"/>
            <a:ext cx="7092950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/>
          <a:lstStyle>
            <a:lvl1pPr marL="342900" indent="-3429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>
              <a:spcBef>
                <a:spcPct val="20000"/>
              </a:spcBef>
              <a:buClr>
                <a:srgbClr val="0000FF"/>
              </a:buClr>
              <a:buFont typeface="Wingdings" panose="05000000000000000000" pitchFamily="2" charset="2"/>
              <a:buChar char="l"/>
              <a:defRPr/>
            </a:pPr>
            <a:r>
              <a:rPr lang="zh-CN" altLang="zh-CN" sz="2400" b="0" dirty="0">
                <a:latin typeface="+mj-lt"/>
                <a:ea typeface="+mn-ea"/>
              </a:rPr>
              <a:t>随机试验</a:t>
            </a:r>
            <a:r>
              <a:rPr lang="en-US" altLang="zh-CN" sz="2400" b="0" dirty="0">
                <a:latin typeface="+mj-lt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b="0" dirty="0">
                <a:latin typeface="+mj-lt"/>
                <a:ea typeface="+mn-ea"/>
                <a:cs typeface="Times New Roman" panose="02020603050405020304" pitchFamily="18" charset="0"/>
              </a:rPr>
              <a:t>常记为</a:t>
            </a:r>
            <a:r>
              <a:rPr lang="en-US" altLang="zh-CN" sz="24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400" b="0" dirty="0">
                <a:latin typeface="+mj-lt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400" b="0" dirty="0">
                <a:latin typeface="+mj-lt"/>
                <a:ea typeface="+mn-ea"/>
              </a:rPr>
              <a:t>：对随机现象的观测</a:t>
            </a:r>
            <a:r>
              <a:rPr lang="zh-CN" altLang="en-US" sz="2400" b="0" dirty="0">
                <a:latin typeface="+mj-lt"/>
                <a:ea typeface="+mn-ea"/>
              </a:rPr>
              <a:t>，应该具备以下特征：</a:t>
            </a:r>
            <a:endParaRPr lang="en-US" altLang="zh-CN" sz="2400" b="0" dirty="0">
              <a:latin typeface="+mj-lt"/>
              <a:ea typeface="+mn-ea"/>
            </a:endParaRPr>
          </a:p>
        </p:txBody>
      </p:sp>
      <p:sp>
        <p:nvSpPr>
          <p:cNvPr id="7" name="标题 1"/>
          <p:cNvSpPr txBox="1"/>
          <p:nvPr/>
        </p:nvSpPr>
        <p:spPr bwMode="auto">
          <a:xfrm>
            <a:off x="854075" y="3242945"/>
            <a:ext cx="6911340" cy="11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en-US" altLang="zh-CN" sz="2400" b="0" dirty="0">
                <a:solidFill>
                  <a:srgbClr val="0000FF"/>
                </a:solidFill>
                <a:latin typeface="+mn-ea"/>
                <a:ea typeface="+mn-ea"/>
              </a:rPr>
              <a:t>1) </a:t>
            </a:r>
            <a:r>
              <a:rPr lang="zh-CN" altLang="zh-CN" sz="2400" b="0" dirty="0">
                <a:solidFill>
                  <a:srgbClr val="0000FF"/>
                </a:solidFill>
                <a:latin typeface="+mn-ea"/>
                <a:ea typeface="+mn-ea"/>
              </a:rPr>
              <a:t>随机</a:t>
            </a:r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</a:rPr>
              <a:t>试验</a:t>
            </a:r>
            <a:endParaRPr lang="zh-CN" altLang="en-US" sz="2400" b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1.1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9" name="直接连接符 8"/>
          <p:cNvCxnSpPr>
            <a:endCxn id="8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8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9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/>
        </p:nvSpPr>
        <p:spPr bwMode="auto">
          <a:xfrm>
            <a:off x="122439" y="1784322"/>
            <a:ext cx="3634914" cy="608013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1.1.1</a:t>
            </a:r>
            <a:r>
              <a:rPr lang="zh-CN" altLang="zh-CN" dirty="0"/>
              <a:t>随机</a:t>
            </a:r>
            <a:r>
              <a:rPr lang="zh-CN" altLang="en-US" dirty="0"/>
              <a:t>现象和随机试验</a:t>
            </a:r>
            <a:endParaRPr lang="zh-CN" altLang="en-US" dirty="0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955964" y="2628843"/>
            <a:ext cx="6270625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zh-CN" sz="2400" dirty="0">
                <a:solidFill>
                  <a:srgbClr val="0000FF"/>
                </a:solidFill>
                <a:latin typeface="+mj-lt"/>
                <a:ea typeface="+mn-ea"/>
              </a:rPr>
              <a:t>例</a:t>
            </a:r>
            <a:r>
              <a:rPr lang="zh-CN" altLang="zh-CN" sz="2400" b="0" dirty="0">
                <a:solidFill>
                  <a:srgbClr val="0000FF"/>
                </a:solidFill>
                <a:latin typeface="+mj-lt"/>
                <a:ea typeface="+mn-ea"/>
              </a:rPr>
              <a:t> </a:t>
            </a:r>
            <a:r>
              <a:rPr lang="zh-CN" altLang="zh-CN" sz="2400" b="0" dirty="0">
                <a:latin typeface="+mj-lt"/>
                <a:ea typeface="+mn-ea"/>
              </a:rPr>
              <a:t>随机</a:t>
            </a:r>
            <a:r>
              <a:rPr lang="zh-CN" altLang="en-US" sz="2400" b="0" dirty="0">
                <a:latin typeface="+mj-lt"/>
                <a:ea typeface="+mn-ea"/>
              </a:rPr>
              <a:t>试验</a:t>
            </a:r>
            <a:r>
              <a:rPr lang="zh-CN" altLang="zh-CN" sz="2400" b="0" dirty="0">
                <a:latin typeface="+mj-lt"/>
                <a:ea typeface="+mn-ea"/>
              </a:rPr>
              <a:t>的例子</a:t>
            </a:r>
            <a:endParaRPr lang="zh-CN" altLang="en-US" sz="2400" b="0" dirty="0">
              <a:latin typeface="+mj-lt"/>
              <a:ea typeface="+mn-ea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322676" y="3086044"/>
            <a:ext cx="6013450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ts val="460"/>
              </a:spcBef>
              <a:defRPr/>
            </a:pPr>
            <a:r>
              <a:rPr lang="en-US" altLang="zh-CN" sz="24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：观察一个单位时段里对某网站的点击数</a:t>
            </a:r>
            <a:endParaRPr lang="en-US" altLang="zh-CN" sz="24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spcBef>
                <a:spcPts val="460"/>
              </a:spcBef>
              <a:defRPr/>
            </a:pPr>
            <a:r>
              <a:rPr lang="en-US" altLang="zh-CN" sz="24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：人的血型有</a:t>
            </a:r>
            <a:r>
              <a:rPr lang="en-US" altLang="zh-CN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种：</a:t>
            </a:r>
            <a:r>
              <a:rPr lang="en-US" altLang="zh-CN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，观察一个人</a:t>
            </a:r>
            <a:r>
              <a:rPr lang="zh-CN" altLang="en-US" sz="2400" b="0" dirty="0">
                <a:latin typeface="+mj-lt"/>
                <a:ea typeface="+mn-ea"/>
                <a:cs typeface="Times New Roman" panose="02020603050405020304" pitchFamily="18" charset="0"/>
              </a:rPr>
              <a:t>的血型情况</a:t>
            </a:r>
            <a:endParaRPr lang="en-US" altLang="zh-CN" sz="2400" b="0" dirty="0">
              <a:latin typeface="+mj-lt"/>
              <a:ea typeface="+mn-ea"/>
              <a:cs typeface="Times New Roman" panose="02020603050405020304" pitchFamily="18" charset="0"/>
            </a:endParaRPr>
          </a:p>
          <a:p>
            <a:pPr eaLnBrk="1" hangingPunct="1">
              <a:spcBef>
                <a:spcPts val="460"/>
              </a:spcBef>
              <a:defRPr/>
            </a:pPr>
            <a:r>
              <a:rPr lang="en-US" altLang="zh-CN" sz="24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：彩票号码由</a:t>
            </a:r>
            <a:r>
              <a:rPr lang="en-US" altLang="zh-CN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位数字组成，观察开奖时的中奖号码</a:t>
            </a:r>
            <a:endParaRPr lang="en-US" altLang="zh-CN" sz="24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spcBef>
                <a:spcPts val="460"/>
              </a:spcBef>
              <a:defRPr/>
            </a:pPr>
            <a:r>
              <a:rPr lang="en-US" altLang="zh-CN" sz="24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：研究某地一段时间的气温情况，连续观察</a:t>
            </a:r>
            <a:r>
              <a:rPr lang="en-US" altLang="zh-CN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天的日最低气温与最高气温</a:t>
            </a:r>
            <a:endParaRPr lang="zh-CN" altLang="en-US" sz="24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spcBef>
                <a:spcPts val="460"/>
              </a:spcBef>
              <a:defRPr/>
            </a:pPr>
            <a:endParaRPr lang="en-US" altLang="zh-CN" sz="2400" b="0" dirty="0"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1.1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2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59732" y="444139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286002" y="1305084"/>
            <a:ext cx="4572000" cy="47843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300" dirty="0">
                <a:latin typeface="+mj-lt"/>
                <a:ea typeface="+mj-ea"/>
                <a:cs typeface="Times New Roman" panose="02020603050405020304" pitchFamily="18" charset="0"/>
              </a:rPr>
              <a:t>第</a:t>
            </a:r>
            <a:r>
              <a:rPr lang="en-US" altLang="zh-CN" sz="2300" dirty="0">
                <a:latin typeface="+mj-lt"/>
                <a:ea typeface="+mj-ea"/>
                <a:cs typeface="Times New Roman" panose="02020603050405020304" pitchFamily="18" charset="0"/>
              </a:rPr>
              <a:t>3</a:t>
            </a:r>
            <a:r>
              <a:rPr lang="zh-CN" altLang="en-US" sz="2300" dirty="0">
                <a:latin typeface="+mj-lt"/>
                <a:ea typeface="+mj-ea"/>
                <a:cs typeface="Times New Roman" panose="02020603050405020304" pitchFamily="18" charset="0"/>
              </a:rPr>
              <a:t>章 随机变量的数字特征</a:t>
            </a:r>
            <a:endParaRPr lang="en-US" altLang="zh-CN" sz="23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685800" lvl="1" indent="-228600">
              <a:lnSpc>
                <a:spcPct val="11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+mj-lt"/>
                <a:ea typeface="+mj-ea"/>
                <a:cs typeface="Times New Roman" panose="02020603050405020304" pitchFamily="18" charset="0"/>
              </a:rPr>
              <a:t>数学期望</a:t>
            </a:r>
            <a:endParaRPr lang="en-US" altLang="zh-CN" sz="2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685800" lvl="1" indent="-228600">
              <a:lnSpc>
                <a:spcPct val="11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+mj-lt"/>
                <a:ea typeface="+mj-ea"/>
                <a:cs typeface="Times New Roman" panose="02020603050405020304" pitchFamily="18" charset="0"/>
              </a:rPr>
              <a:t>方差</a:t>
            </a:r>
            <a:endParaRPr lang="en-US" altLang="zh-CN" sz="2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685800" lvl="1" indent="-228600">
              <a:lnSpc>
                <a:spcPct val="11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+mj-lt"/>
                <a:ea typeface="+mj-ea"/>
                <a:cs typeface="Times New Roman" panose="02020603050405020304" pitchFamily="18" charset="0"/>
              </a:rPr>
              <a:t>协方差与相关系数、矩</a:t>
            </a:r>
            <a:endParaRPr lang="zh-CN" altLang="en-US" sz="2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300" dirty="0">
                <a:latin typeface="+mj-lt"/>
                <a:ea typeface="+mj-ea"/>
                <a:cs typeface="Times New Roman" panose="02020603050405020304" pitchFamily="18" charset="0"/>
              </a:rPr>
              <a:t>第</a:t>
            </a:r>
            <a:r>
              <a:rPr lang="en-US" altLang="zh-CN" sz="2300" dirty="0">
                <a:latin typeface="+mj-lt"/>
                <a:ea typeface="+mj-ea"/>
                <a:cs typeface="Times New Roman" panose="02020603050405020304" pitchFamily="18" charset="0"/>
              </a:rPr>
              <a:t>4</a:t>
            </a:r>
            <a:r>
              <a:rPr lang="zh-CN" altLang="en-US" sz="2300" dirty="0">
                <a:latin typeface="+mj-lt"/>
                <a:ea typeface="+mj-ea"/>
                <a:cs typeface="Times New Roman" panose="02020603050405020304" pitchFamily="18" charset="0"/>
              </a:rPr>
              <a:t>章 大数定律与中心极限定理</a:t>
            </a:r>
            <a:endParaRPr lang="en-US" altLang="zh-CN" sz="23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685800" lvl="1" indent="-228600">
              <a:lnSpc>
                <a:spcPct val="11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+mj-lt"/>
                <a:ea typeface="+mj-ea"/>
                <a:cs typeface="Times New Roman" panose="02020603050405020304" pitchFamily="18" charset="0"/>
              </a:rPr>
              <a:t>大数定律</a:t>
            </a:r>
            <a:endParaRPr lang="en-US" altLang="zh-CN" sz="2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685800" lvl="1" indent="-228600">
              <a:lnSpc>
                <a:spcPct val="11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+mj-lt"/>
                <a:ea typeface="+mj-ea"/>
                <a:cs typeface="Times New Roman" panose="02020603050405020304" pitchFamily="18" charset="0"/>
              </a:rPr>
              <a:t>中心极限定理</a:t>
            </a:r>
            <a:endParaRPr lang="en-US" altLang="zh-CN" sz="2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300" dirty="0">
                <a:latin typeface="+mj-lt"/>
                <a:ea typeface="+mj-ea"/>
                <a:cs typeface="Times New Roman" panose="02020603050405020304" pitchFamily="18" charset="0"/>
              </a:rPr>
              <a:t>第</a:t>
            </a:r>
            <a:r>
              <a:rPr lang="en-US" altLang="zh-CN" sz="2300" dirty="0">
                <a:latin typeface="+mj-lt"/>
                <a:ea typeface="+mj-ea"/>
                <a:cs typeface="Times New Roman" panose="02020603050405020304" pitchFamily="18" charset="0"/>
              </a:rPr>
              <a:t>5</a:t>
            </a:r>
            <a:r>
              <a:rPr lang="zh-CN" altLang="en-US" sz="2300" dirty="0">
                <a:latin typeface="+mj-lt"/>
                <a:ea typeface="+mj-ea"/>
                <a:cs typeface="Times New Roman" panose="02020603050405020304" pitchFamily="18" charset="0"/>
              </a:rPr>
              <a:t>章 数理统计的基本概念</a:t>
            </a:r>
            <a:endParaRPr lang="en-US" altLang="zh-CN" sz="23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685800" lvl="1" indent="-228600">
              <a:lnSpc>
                <a:spcPct val="11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+mj-lt"/>
                <a:ea typeface="+mj-ea"/>
                <a:cs typeface="Times New Roman" panose="02020603050405020304" pitchFamily="18" charset="0"/>
              </a:rPr>
              <a:t>总体、样本、样本分布、统计量</a:t>
            </a:r>
            <a:endParaRPr lang="en-US" altLang="zh-CN" sz="2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685800" lvl="1" indent="-228600">
              <a:lnSpc>
                <a:spcPct val="11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+mj-lt"/>
                <a:ea typeface="+mj-ea"/>
                <a:cs typeface="Times New Roman" panose="02020603050405020304" pitchFamily="18" charset="0"/>
              </a:rPr>
              <a:t>抽样分布</a:t>
            </a:r>
            <a:endParaRPr lang="zh-CN" altLang="en-US" sz="2000" dirty="0">
              <a:latin typeface="+mj-lt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56339" y="19744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课程主要内容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 bwMode="auto">
          <a:xfrm>
            <a:off x="104853" y="1773239"/>
            <a:ext cx="3879474" cy="608012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1.1.2 </a:t>
            </a:r>
            <a:r>
              <a:rPr lang="zh-CN" altLang="en-US" dirty="0"/>
              <a:t>样本空间与随机事件</a:t>
            </a:r>
            <a:endParaRPr lang="zh-CN" altLang="en-US" dirty="0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605046" y="4319166"/>
            <a:ext cx="6270625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zh-CN" sz="2400" dirty="0">
                <a:solidFill>
                  <a:srgbClr val="0000FF"/>
                </a:solidFill>
                <a:latin typeface="+mn-ea"/>
                <a:ea typeface="+mn-ea"/>
              </a:rPr>
              <a:t>例</a:t>
            </a:r>
            <a:r>
              <a:rPr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zh-CN" altLang="en-US" sz="2400" b="0" dirty="0">
                <a:latin typeface="+mn-ea"/>
                <a:ea typeface="+mn-ea"/>
              </a:rPr>
              <a:t>写出上</a:t>
            </a:r>
            <a:r>
              <a:rPr lang="zh-CN" altLang="zh-CN" sz="2400" b="0" dirty="0">
                <a:latin typeface="+mn-ea"/>
                <a:ea typeface="+mn-ea"/>
              </a:rPr>
              <a:t>例</a:t>
            </a:r>
            <a:r>
              <a:rPr lang="zh-CN" altLang="en-US" sz="2400" b="0" dirty="0">
                <a:latin typeface="+mn-ea"/>
                <a:ea typeface="+mn-ea"/>
              </a:rPr>
              <a:t>中随机试验对应的样本空间。</a:t>
            </a:r>
            <a:endParaRPr lang="zh-CN" altLang="en-US" sz="2400" b="0" dirty="0">
              <a:latin typeface="+mn-ea"/>
              <a:ea typeface="+mn-ea"/>
            </a:endParaRPr>
          </a:p>
        </p:txBody>
      </p:sp>
      <p:cxnSp>
        <p:nvCxnSpPr>
          <p:cNvPr id="11" name="直接连接符 10"/>
          <p:cNvCxnSpPr>
            <a:endCxn id="10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10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1.1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2179" y="2750044"/>
            <a:ext cx="7832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+mn-ea"/>
              </a:rPr>
              <a:t>试验的每一个结果称为一个样本，记为</a:t>
            </a:r>
            <a:endParaRPr lang="en-US" altLang="zh-CN" sz="2400" dirty="0" smtClean="0">
              <a:latin typeface="+mn-ea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latin typeface="+mn-ea"/>
              </a:rPr>
              <a:t>所有可能出现的结果的集合称为样本空间，</a:t>
            </a:r>
            <a:endParaRPr lang="en-US" altLang="zh-CN" sz="2400" dirty="0" smtClean="0">
              <a:latin typeface="+mn-ea"/>
            </a:endParaRPr>
          </a:p>
          <a:p>
            <a:r>
              <a:rPr lang="zh-CN" altLang="en-US" sz="2400" dirty="0" smtClean="0">
                <a:latin typeface="+mn-ea"/>
              </a:rPr>
              <a:t>记为</a:t>
            </a:r>
            <a:endParaRPr lang="zh-CN" altLang="en-US" sz="2400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715960" y="2714913"/>
                <a:ext cx="3749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960" y="2714913"/>
                <a:ext cx="374974" cy="430887"/>
              </a:xfrm>
              <a:prstGeom prst="rect">
                <a:avLst/>
              </a:prstGeom>
              <a:blipFill rotWithShape="1">
                <a:blip r:embed="rId1"/>
                <a:stretch>
                  <a:fillRect l="-53" t="-67" r="-32375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768308" y="3488708"/>
            <a:ext cx="32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2400" b="1" dirty="0" smtClean="0"/>
              <a:t>Ω</a:t>
            </a:r>
            <a:endParaRPr lang="zh-CN" altLang="en-US" sz="2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311276" y="1981200"/>
            <a:ext cx="6270625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j-lt"/>
                <a:ea typeface="+mn-ea"/>
              </a:rPr>
              <a:t>答</a:t>
            </a:r>
            <a:endParaRPr lang="zh-CN" altLang="en-US" sz="2400" dirty="0">
              <a:latin typeface="+mj-lt"/>
              <a:ea typeface="+mn-ea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816101" y="1974850"/>
            <a:ext cx="599281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ts val="460"/>
              </a:spcBef>
              <a:defRPr/>
            </a:pPr>
            <a:r>
              <a:rPr lang="en-US" altLang="zh-CN" sz="24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b="0" dirty="0">
                <a:latin typeface="+mj-lt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400" b="0" dirty="0"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2562225" y="2038350"/>
          <a:ext cx="236220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4" name="Equation" r:id="rId1" imgW="1054100" imgH="190500" progId="Equation.DSMT4">
                  <p:embed/>
                </p:oleObj>
              </mc:Choice>
              <mc:Fallback>
                <p:oleObj name="Equation" r:id="rId1" imgW="1054100" imgH="190500" progId="Equation.DSMT4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2225" y="2038350"/>
                        <a:ext cx="2362200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816101" y="2573339"/>
            <a:ext cx="599281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ts val="460"/>
              </a:spcBef>
              <a:defRPr/>
            </a:pPr>
            <a:r>
              <a:rPr lang="en-US" altLang="zh-CN" sz="24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b="0" dirty="0">
                <a:latin typeface="+mj-lt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400" b="0" dirty="0"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2562225" y="2636839"/>
          <a:ext cx="236220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5" name="Equation" r:id="rId3" imgW="1054100" imgH="190500" progId="Equation.DSMT4">
                  <p:embed/>
                </p:oleObj>
              </mc:Choice>
              <mc:Fallback>
                <p:oleObj name="Equation" r:id="rId3" imgW="1054100" imgH="190500" progId="Equation.DSMT4">
                  <p:embed/>
                  <p:pic>
                    <p:nvPicPr>
                      <p:cNvPr id="0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2225" y="2636839"/>
                        <a:ext cx="236220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809751" y="3149601"/>
            <a:ext cx="5992813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ts val="460"/>
              </a:spcBef>
              <a:defRPr/>
            </a:pPr>
            <a:r>
              <a:rPr lang="en-US" altLang="zh-CN" sz="24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400" b="0" dirty="0">
                <a:latin typeface="+mj-lt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400" b="0" dirty="0"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2560638" y="3214688"/>
          <a:ext cx="452596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6" name="Equation" r:id="rId5" imgW="2019300" imgH="190500" progId="Equation.DSMT4">
                  <p:embed/>
                </p:oleObj>
              </mc:Choice>
              <mc:Fallback>
                <p:oleObj name="Equation" r:id="rId5" imgW="2019300" imgH="190500" progId="Equation.DSMT4">
                  <p:embed/>
                  <p:pic>
                    <p:nvPicPr>
                      <p:cNvPr id="0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0638" y="3214688"/>
                        <a:ext cx="4525962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816101" y="3730626"/>
            <a:ext cx="5992813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spcBef>
                <a:spcPts val="460"/>
              </a:spcBef>
              <a:defRPr/>
            </a:pPr>
            <a:r>
              <a:rPr lang="en-US" altLang="zh-CN" sz="24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400" b="0" dirty="0">
                <a:latin typeface="+mj-lt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400" b="0" dirty="0">
              <a:latin typeface="+mj-lt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2546510" y="3792380"/>
          <a:ext cx="5122545" cy="427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7" name="Equation" r:id="rId7" imgW="2286000" imgH="190500" progId="Equation.DSMT4">
                  <p:embed/>
                </p:oleObj>
              </mc:Choice>
              <mc:Fallback>
                <p:oleObj name="Equation" r:id="rId7" imgW="2286000" imgH="190500" progId="Equation.DSMT4">
                  <p:embed/>
                  <p:pic>
                    <p:nvPicPr>
                      <p:cNvPr id="0" name="对象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6510" y="3792380"/>
                        <a:ext cx="5122545" cy="4273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矩形 28"/>
          <p:cNvSpPr/>
          <p:nvPr/>
        </p:nvSpPr>
        <p:spPr>
          <a:xfrm flipH="1">
            <a:off x="4983164" y="2019300"/>
            <a:ext cx="452437" cy="446088"/>
          </a:xfrm>
          <a:prstGeom prst="rect">
            <a:avLst/>
          </a:prstGeom>
        </p:spPr>
        <p:txBody>
          <a:bodyPr lIns="69842" tIns="34921" rIns="69842" bIns="34921">
            <a:spAutoFit/>
          </a:bodyPr>
          <a:lstStyle/>
          <a:p>
            <a:pPr eaLnBrk="1" hangingPunct="1">
              <a:defRPr/>
            </a:pPr>
            <a:r>
              <a:rPr lang="zh-CN" altLang="en-US" sz="2400" kern="10" dirty="0">
                <a:solidFill>
                  <a:srgbClr val="0000FF"/>
                </a:solidFill>
                <a:latin typeface="+mj-lt"/>
              </a:rPr>
              <a:t>数</a:t>
            </a:r>
            <a:endParaRPr lang="zh-CN" altLang="en-US" sz="2400" kern="10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30" name="矩形 29"/>
          <p:cNvSpPr/>
          <p:nvPr/>
        </p:nvSpPr>
        <p:spPr>
          <a:xfrm flipH="1">
            <a:off x="4964113" y="2601914"/>
            <a:ext cx="919162" cy="446087"/>
          </a:xfrm>
          <a:prstGeom prst="rect">
            <a:avLst/>
          </a:prstGeom>
        </p:spPr>
        <p:txBody>
          <a:bodyPr lIns="69842" tIns="34921" rIns="69842" bIns="34921">
            <a:spAutoFit/>
          </a:bodyPr>
          <a:lstStyle/>
          <a:p>
            <a:pPr eaLnBrk="1" hangingPunct="1">
              <a:defRPr/>
            </a:pPr>
            <a:r>
              <a:rPr lang="zh-CN" altLang="en-US" sz="2400" kern="10" dirty="0">
                <a:solidFill>
                  <a:srgbClr val="0000FF"/>
                </a:solidFill>
                <a:latin typeface="+mj-lt"/>
              </a:rPr>
              <a:t>属性</a:t>
            </a:r>
            <a:endParaRPr lang="zh-CN" altLang="en-US" sz="2400" kern="10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31" name="矩形 30"/>
          <p:cNvSpPr/>
          <p:nvPr/>
        </p:nvSpPr>
        <p:spPr>
          <a:xfrm flipH="1">
            <a:off x="7107238" y="3198814"/>
            <a:ext cx="920750" cy="447675"/>
          </a:xfrm>
          <a:prstGeom prst="rect">
            <a:avLst/>
          </a:prstGeom>
        </p:spPr>
        <p:txBody>
          <a:bodyPr lIns="69842" tIns="34921" rIns="69842" bIns="34921">
            <a:spAutoFit/>
          </a:bodyPr>
          <a:lstStyle/>
          <a:p>
            <a:pPr eaLnBrk="1" hangingPunct="1">
              <a:defRPr/>
            </a:pPr>
            <a:r>
              <a:rPr lang="zh-CN" altLang="en-US" sz="2400" kern="10" dirty="0">
                <a:solidFill>
                  <a:srgbClr val="0000FF"/>
                </a:solidFill>
                <a:latin typeface="+mj-lt"/>
              </a:rPr>
              <a:t>数组</a:t>
            </a:r>
            <a:endParaRPr lang="zh-CN" altLang="en-US" sz="2400" kern="10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32" name="矩形 31"/>
          <p:cNvSpPr/>
          <p:nvPr/>
        </p:nvSpPr>
        <p:spPr>
          <a:xfrm flipH="1">
            <a:off x="5486401" y="4171950"/>
            <a:ext cx="1946275" cy="446088"/>
          </a:xfrm>
          <a:prstGeom prst="rect">
            <a:avLst/>
          </a:prstGeom>
        </p:spPr>
        <p:txBody>
          <a:bodyPr lIns="69842" tIns="34921" rIns="69842" bIns="34921">
            <a:spAutoFit/>
          </a:bodyPr>
          <a:lstStyle/>
          <a:p>
            <a:pPr eaLnBrk="1" hangingPunct="1">
              <a:defRPr/>
            </a:pPr>
            <a:r>
              <a:rPr lang="zh-CN" altLang="en-US" sz="2400" kern="10" dirty="0">
                <a:solidFill>
                  <a:srgbClr val="0000FF"/>
                </a:solidFill>
                <a:latin typeface="+mj-lt"/>
              </a:rPr>
              <a:t>一系列结果</a:t>
            </a:r>
            <a:endParaRPr lang="zh-CN" altLang="en-US" sz="2400" kern="10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1531939" y="4692650"/>
            <a:ext cx="627062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0" dirty="0">
                <a:solidFill>
                  <a:srgbClr val="0000FF"/>
                </a:solidFill>
                <a:latin typeface="+mj-lt"/>
                <a:ea typeface="+mn-ea"/>
              </a:rPr>
              <a:t>问题 </a:t>
            </a:r>
            <a:r>
              <a:rPr lang="zh-CN" altLang="en-US" sz="2400" b="0" dirty="0">
                <a:latin typeface="+mj-lt"/>
                <a:ea typeface="+mn-ea"/>
              </a:rPr>
              <a:t>如何理解</a:t>
            </a:r>
            <a:r>
              <a:rPr lang="zh-CN" altLang="en-US" sz="2400" b="0" dirty="0">
                <a:solidFill>
                  <a:srgbClr val="0000FF"/>
                </a:solidFill>
                <a:latin typeface="+mj-lt"/>
                <a:ea typeface="+mn-ea"/>
              </a:rPr>
              <a:t>一次</a:t>
            </a:r>
            <a:r>
              <a:rPr lang="zh-CN" altLang="en-US" sz="2400" b="0" dirty="0">
                <a:latin typeface="+mj-lt"/>
                <a:ea typeface="+mn-ea"/>
              </a:rPr>
              <a:t>随机试验？</a:t>
            </a:r>
            <a:endParaRPr lang="zh-CN" altLang="en-US" sz="2400" b="0" dirty="0">
              <a:solidFill>
                <a:srgbClr val="0000FF"/>
              </a:solidFill>
              <a:latin typeface="+mj-lt"/>
              <a:ea typeface="+mn-ea"/>
            </a:endParaRPr>
          </a:p>
        </p:txBody>
      </p:sp>
      <p:sp>
        <p:nvSpPr>
          <p:cNvPr id="11280" name="矩形 2"/>
          <p:cNvSpPr>
            <a:spLocks noChangeArrowheads="1"/>
          </p:cNvSpPr>
          <p:nvPr/>
        </p:nvSpPr>
        <p:spPr bwMode="auto">
          <a:xfrm>
            <a:off x="2416175" y="1936750"/>
            <a:ext cx="387350" cy="522288"/>
          </a:xfrm>
          <a:prstGeom prst="rect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r>
              <a:rPr lang="el-GR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el-GR" altLang="zh-CN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81" name="矩形 17"/>
          <p:cNvSpPr>
            <a:spLocks noChangeArrowheads="1"/>
          </p:cNvSpPr>
          <p:nvPr/>
        </p:nvSpPr>
        <p:spPr bwMode="auto">
          <a:xfrm>
            <a:off x="2419351" y="2560639"/>
            <a:ext cx="384175" cy="523875"/>
          </a:xfrm>
          <a:prstGeom prst="rect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r>
              <a:rPr lang="el-GR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el-GR" altLang="zh-CN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82" name="矩形 18"/>
          <p:cNvSpPr>
            <a:spLocks noChangeArrowheads="1"/>
          </p:cNvSpPr>
          <p:nvPr/>
        </p:nvSpPr>
        <p:spPr bwMode="auto">
          <a:xfrm>
            <a:off x="2416175" y="3143250"/>
            <a:ext cx="387350" cy="522288"/>
          </a:xfrm>
          <a:prstGeom prst="rect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r>
              <a:rPr lang="el-GR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el-GR" altLang="zh-CN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83" name="矩形 33"/>
          <p:cNvSpPr>
            <a:spLocks noChangeArrowheads="1"/>
          </p:cNvSpPr>
          <p:nvPr/>
        </p:nvSpPr>
        <p:spPr bwMode="auto">
          <a:xfrm>
            <a:off x="2403475" y="3703639"/>
            <a:ext cx="387350" cy="522287"/>
          </a:xfrm>
          <a:prstGeom prst="rect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r>
              <a:rPr lang="el-GR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el-GR" altLang="zh-CN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接连接符 34"/>
          <p:cNvCxnSpPr>
            <a:endCxn id="34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34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1.1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build="p"/>
      <p:bldP spid="23" grpId="0" build="p"/>
      <p:bldP spid="25" grpId="0" build="p"/>
      <p:bldP spid="27" grpId="0" build="p"/>
      <p:bldP spid="29" grpId="0"/>
      <p:bldP spid="30" grpId="0"/>
      <p:bldP spid="31" grpId="0"/>
      <p:bldP spid="32" grpId="0"/>
      <p:bldP spid="33" grpId="0"/>
      <p:bldP spid="11280" grpId="0" animBg="1"/>
      <p:bldP spid="11281" grpId="0" animBg="1"/>
      <p:bldP spid="11282" grpId="0" animBg="1"/>
      <p:bldP spid="1128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/>
          <p:nvPr/>
        </p:nvSpPr>
        <p:spPr bwMode="auto">
          <a:xfrm>
            <a:off x="935038" y="2024063"/>
            <a:ext cx="7308850" cy="16573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rgbClr val="0000FF"/>
              </a:buClr>
              <a:defRPr/>
            </a:pPr>
            <a:r>
              <a:rPr lang="zh-CN" altLang="zh-CN" sz="2400" dirty="0">
                <a:solidFill>
                  <a:srgbClr val="0000FF"/>
                </a:solidFill>
                <a:latin typeface="+mn-ea"/>
              </a:rPr>
              <a:t>例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（连续</a:t>
            </a:r>
            <a:r>
              <a:rPr lang="zh-CN" altLang="zh-CN" sz="2400" dirty="0">
                <a:latin typeface="+mn-ea"/>
              </a:rPr>
              <a:t>掷</a:t>
            </a:r>
            <a:r>
              <a:rPr lang="zh-CN" altLang="en-US" sz="2400" dirty="0">
                <a:latin typeface="+mn-ea"/>
              </a:rPr>
              <a:t>骰子）考虑如下随机试验：连续</a:t>
            </a:r>
            <a:r>
              <a:rPr lang="zh-CN" altLang="zh-CN" sz="2400" dirty="0">
                <a:latin typeface="+mn-ea"/>
              </a:rPr>
              <a:t>掷</a:t>
            </a:r>
            <a:r>
              <a:rPr lang="zh-CN" altLang="en-US" sz="2400" dirty="0">
                <a:latin typeface="+mn-ea"/>
              </a:rPr>
              <a:t>两个</a:t>
            </a:r>
            <a:r>
              <a:rPr lang="zh-CN" altLang="zh-CN" sz="2400" dirty="0">
                <a:latin typeface="+mn-ea"/>
              </a:rPr>
              <a:t>骰子，观察其点数</a:t>
            </a:r>
            <a:r>
              <a:rPr lang="zh-CN" altLang="en-US" sz="2400" dirty="0">
                <a:latin typeface="+mn-ea"/>
              </a:rPr>
              <a:t>之</a:t>
            </a:r>
            <a:r>
              <a:rPr lang="zh-CN" altLang="zh-CN" sz="2400" dirty="0">
                <a:latin typeface="+mn-ea"/>
              </a:rPr>
              <a:t>和，若出现首次</a:t>
            </a:r>
            <a:r>
              <a:rPr lang="en-US" altLang="zh-CN" sz="2400" dirty="0">
                <a:latin typeface="+mn-ea"/>
              </a:rPr>
              <a:t>7</a:t>
            </a:r>
            <a:r>
              <a:rPr lang="zh-CN" altLang="zh-CN" sz="2400" dirty="0">
                <a:latin typeface="+mn-ea"/>
              </a:rPr>
              <a:t>点或</a:t>
            </a:r>
            <a:r>
              <a:rPr lang="en-US" altLang="zh-CN" sz="2400" dirty="0">
                <a:latin typeface="+mn-ea"/>
              </a:rPr>
              <a:t>8</a:t>
            </a:r>
            <a:r>
              <a:rPr lang="zh-CN" altLang="zh-CN" sz="2400" dirty="0">
                <a:latin typeface="+mn-ea"/>
              </a:rPr>
              <a:t>点，则试验结束</a:t>
            </a:r>
            <a:r>
              <a:rPr lang="zh-CN" altLang="en-US" sz="2400" dirty="0">
                <a:latin typeface="+mn-ea"/>
              </a:rPr>
              <a:t>。写出此随机试验的样本空间。</a:t>
            </a:r>
            <a:endParaRPr lang="zh-CN" altLang="en-US" sz="2400" dirty="0">
              <a:latin typeface="+mn-ea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295401" y="3852864"/>
            <a:ext cx="627062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答</a:t>
            </a:r>
            <a:endParaRPr lang="zh-CN" altLang="en-US" sz="2400" dirty="0">
              <a:latin typeface="+mn-ea"/>
              <a:ea typeface="+mn-ea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430339" y="4437063"/>
          <a:ext cx="6345237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5" name="Equation" r:id="rId1" imgW="2832100" imgH="203200" progId="Equation.DSMT4">
                  <p:embed/>
                </p:oleObj>
              </mc:Choice>
              <mc:Fallback>
                <p:oleObj name="Equation" r:id="rId1" imgW="2832100" imgH="2032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339" y="4437063"/>
                        <a:ext cx="6345237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矩形 5"/>
          <p:cNvSpPr>
            <a:spLocks noChangeArrowheads="1"/>
          </p:cNvSpPr>
          <p:nvPr/>
        </p:nvSpPr>
        <p:spPr bwMode="auto">
          <a:xfrm>
            <a:off x="1295400" y="4368801"/>
            <a:ext cx="388938" cy="523875"/>
          </a:xfrm>
          <a:prstGeom prst="rect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r>
              <a:rPr lang="el-GR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el-GR" altLang="zh-CN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连接符 6"/>
          <p:cNvCxnSpPr>
            <a:endCxn id="6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6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1.1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29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151256" y="4252683"/>
            <a:ext cx="627062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zh-CN" sz="2400" dirty="0">
                <a:solidFill>
                  <a:srgbClr val="0000FF"/>
                </a:solidFill>
                <a:latin typeface="+mj-lt"/>
                <a:ea typeface="+mn-ea"/>
              </a:rPr>
              <a:t>例</a:t>
            </a:r>
            <a:r>
              <a:rPr lang="zh-CN" altLang="zh-CN" sz="2400" b="0" dirty="0">
                <a:solidFill>
                  <a:srgbClr val="0000FF"/>
                </a:solidFill>
                <a:latin typeface="+mj-lt"/>
                <a:ea typeface="+mn-ea"/>
              </a:rPr>
              <a:t> </a:t>
            </a:r>
            <a:r>
              <a:rPr lang="zh-CN" altLang="en-US" sz="2400" b="0" dirty="0">
                <a:latin typeface="+mj-lt"/>
                <a:ea typeface="+mn-ea"/>
              </a:rPr>
              <a:t>写出下列事件</a:t>
            </a:r>
            <a:endParaRPr lang="zh-CN" altLang="en-US" sz="2400" b="0" dirty="0">
              <a:latin typeface="+mj-lt"/>
              <a:ea typeface="+mn-ea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292225" y="4758531"/>
            <a:ext cx="69024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defRPr/>
            </a:pPr>
            <a:r>
              <a:rPr lang="en-US" altLang="zh-CN" sz="24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 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所考察时段内，该网站点击次数超过</a:t>
            </a:r>
            <a:r>
              <a:rPr lang="en-US" altLang="zh-CN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100,000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次</a:t>
            </a:r>
            <a:endParaRPr lang="en-US" altLang="zh-CN" sz="24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24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 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某人的血型至少可为两种不同血型的人输血</a:t>
            </a:r>
            <a:endParaRPr lang="en-US" altLang="zh-CN" sz="24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24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 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彩票号码的最末两个数字是</a:t>
            </a:r>
            <a:r>
              <a:rPr lang="en-US" altLang="zh-CN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endParaRPr lang="en-US" altLang="zh-CN" sz="24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defRPr/>
            </a:pPr>
            <a:r>
              <a:rPr lang="en-US" altLang="zh-CN" sz="24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2400" b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 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连续</a:t>
            </a:r>
            <a:r>
              <a:rPr lang="en-US" altLang="zh-CN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天气温都在</a:t>
            </a:r>
            <a:r>
              <a:rPr lang="en-US" altLang="zh-CN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15°C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en-US" altLang="zh-CN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25°C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之间</a:t>
            </a:r>
            <a:endParaRPr lang="zh-CN" altLang="en-US" sz="24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>
            <a:endCxn id="7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7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1.1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5" name="标题 1"/>
          <p:cNvSpPr txBox="1"/>
          <p:nvPr/>
        </p:nvSpPr>
        <p:spPr bwMode="auto">
          <a:xfrm>
            <a:off x="69071" y="1604171"/>
            <a:ext cx="3904412" cy="608012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1.1.2 </a:t>
            </a:r>
            <a:r>
              <a:rPr lang="zh-CN" altLang="en-US" dirty="0"/>
              <a:t>样本空间与随机事件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137146" y="2387985"/>
            <a:ext cx="727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+mn-ea"/>
              </a:rPr>
              <a:t>实际问题中，通常会关心随机试验一些特定的结果，它们通常是    的（</a:t>
            </a:r>
            <a:r>
              <a:rPr lang="zh-CN" altLang="en-US" sz="2400" dirty="0">
                <a:latin typeface="+mn-ea"/>
              </a:rPr>
              <a:t>可测</a:t>
            </a:r>
            <a:r>
              <a:rPr lang="zh-CN" altLang="en-US" sz="2400" dirty="0" smtClean="0">
                <a:latin typeface="+mn-ea"/>
              </a:rPr>
              <a:t>）子集，称为事件（</a:t>
            </a:r>
            <a:r>
              <a:rPr lang="en-US" altLang="zh-CN" sz="2400" dirty="0" smtClean="0">
                <a:latin typeface="+mn-ea"/>
              </a:rPr>
              <a:t>event</a:t>
            </a:r>
            <a:r>
              <a:rPr lang="zh-CN" altLang="en-US" sz="2400" dirty="0" smtClean="0">
                <a:latin typeface="+mn-ea"/>
              </a:rPr>
              <a:t>），通常用大写字母</a:t>
            </a:r>
            <a:r>
              <a:rPr lang="en-US" altLang="zh-CN" sz="2400" i="1" dirty="0" smtClean="0">
                <a:latin typeface="+mn-ea"/>
              </a:rPr>
              <a:t>A</a:t>
            </a:r>
            <a:r>
              <a:rPr lang="zh-CN" altLang="en-US" sz="2400" i="1" dirty="0" smtClean="0">
                <a:latin typeface="+mn-ea"/>
              </a:rPr>
              <a:t>，</a:t>
            </a:r>
            <a:r>
              <a:rPr lang="en-US" altLang="zh-CN" sz="2400" i="1" dirty="0" smtClean="0">
                <a:latin typeface="+mn-ea"/>
              </a:rPr>
              <a:t>B</a:t>
            </a:r>
            <a:r>
              <a:rPr lang="zh-CN" altLang="en-US" sz="2400" i="1" dirty="0" smtClean="0">
                <a:latin typeface="+mn-ea"/>
              </a:rPr>
              <a:t>，</a:t>
            </a:r>
            <a:r>
              <a:rPr lang="en-US" altLang="zh-CN" sz="2400" i="1" dirty="0" smtClean="0">
                <a:latin typeface="+mn-ea"/>
              </a:rPr>
              <a:t>…</a:t>
            </a:r>
            <a:r>
              <a:rPr lang="zh-CN" altLang="en-US" sz="2400" dirty="0" smtClean="0">
                <a:latin typeface="+mn-ea"/>
              </a:rPr>
              <a:t>表示。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2735962" y="2788094"/>
            <a:ext cx="396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sz="2000" b="1" dirty="0"/>
              <a:t>Ω</a:t>
            </a:r>
            <a:endParaRPr lang="zh-CN" altLang="en-US" sz="20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901826" y="1765300"/>
            <a:ext cx="6270625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dirty="0">
                <a:solidFill>
                  <a:srgbClr val="0000FF"/>
                </a:solidFill>
                <a:latin typeface="+mj-lt"/>
                <a:ea typeface="+mn-ea"/>
              </a:rPr>
              <a:t>答</a:t>
            </a:r>
            <a:endParaRPr lang="zh-CN" altLang="en-US" sz="2400" b="0" dirty="0">
              <a:latin typeface="+mj-lt"/>
              <a:ea typeface="+mn-ea"/>
            </a:endParaRPr>
          </a:p>
        </p:txBody>
      </p:sp>
      <p:graphicFrame>
        <p:nvGraphicFramePr>
          <p:cNvPr id="14339" name="对象 16"/>
          <p:cNvGraphicFramePr>
            <a:graphicFrameLocks noChangeAspect="1"/>
          </p:cNvGraphicFramePr>
          <p:nvPr/>
        </p:nvGraphicFramePr>
        <p:xfrm>
          <a:off x="2405064" y="1789114"/>
          <a:ext cx="32162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8" name="Equation" r:id="rId1" imgW="1435100" imgH="190500" progId="Equation.DSMT4">
                  <p:embed/>
                </p:oleObj>
              </mc:Choice>
              <mc:Fallback>
                <p:oleObj name="Equation" r:id="rId1" imgW="1435100" imgH="190500" progId="Equation.DSMT4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64" y="1789114"/>
                        <a:ext cx="3216275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" name="对象 17"/>
          <p:cNvGraphicFramePr>
            <a:graphicFrameLocks noChangeAspect="1"/>
          </p:cNvGraphicFramePr>
          <p:nvPr/>
        </p:nvGraphicFramePr>
        <p:xfrm>
          <a:off x="2405063" y="2133600"/>
          <a:ext cx="18224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9" name="Equation" r:id="rId3" imgW="812165" imgH="190500" progId="Equation.DSMT4">
                  <p:embed/>
                </p:oleObj>
              </mc:Choice>
              <mc:Fallback>
                <p:oleObj name="Equation" r:id="rId3" imgW="812165" imgH="19050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63" y="2133600"/>
                        <a:ext cx="1822450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对象 22"/>
          <p:cNvGraphicFramePr>
            <a:graphicFrameLocks noChangeAspect="1"/>
          </p:cNvGraphicFramePr>
          <p:nvPr/>
        </p:nvGraphicFramePr>
        <p:xfrm>
          <a:off x="2405064" y="2492375"/>
          <a:ext cx="3189287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0" name="Equation" r:id="rId5" imgW="1422400" imgH="190500" progId="Equation.DSMT4">
                  <p:embed/>
                </p:oleObj>
              </mc:Choice>
              <mc:Fallback>
                <p:oleObj name="Equation" r:id="rId5" imgW="1422400" imgH="190500" progId="Equation.DSMT4">
                  <p:embed/>
                  <p:pic>
                    <p:nvPicPr>
                      <p:cNvPr id="0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64" y="2492375"/>
                        <a:ext cx="3189287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对象 25"/>
          <p:cNvGraphicFramePr>
            <a:graphicFrameLocks noChangeAspect="1"/>
          </p:cNvGraphicFramePr>
          <p:nvPr/>
        </p:nvGraphicFramePr>
        <p:xfrm>
          <a:off x="2405064" y="2852739"/>
          <a:ext cx="4897437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1" name="Equation" r:id="rId7" imgW="2184400" imgH="190500" progId="Equation.DSMT4">
                  <p:embed/>
                </p:oleObj>
              </mc:Choice>
              <mc:Fallback>
                <p:oleObj name="Equation" r:id="rId7" imgW="2184400" imgH="190500" progId="Equation.DSMT4">
                  <p:embed/>
                  <p:pic>
                    <p:nvPicPr>
                      <p:cNvPr id="0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64" y="2852739"/>
                        <a:ext cx="4897437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368426" y="3362326"/>
            <a:ext cx="16160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0" dirty="0">
                <a:latin typeface="+mj-lt"/>
                <a:ea typeface="+mn-ea"/>
              </a:rPr>
              <a:t>事件发生：</a:t>
            </a:r>
            <a:endParaRPr lang="zh-CN" altLang="en-US" sz="2400" b="0" dirty="0">
              <a:solidFill>
                <a:srgbClr val="0000FF"/>
              </a:solidFill>
              <a:latin typeface="+mj-lt"/>
              <a:ea typeface="+mn-ea"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2928938" y="3357564"/>
            <a:ext cx="4976812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=200,000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是否发生？</a:t>
            </a:r>
            <a:endParaRPr lang="zh-CN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1381126" y="4429125"/>
            <a:ext cx="161766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0">
                <a:latin typeface="+mj-lt"/>
                <a:ea typeface="+mn-ea"/>
              </a:rPr>
              <a:t>可见：</a:t>
            </a:r>
            <a:endParaRPr lang="zh-CN" altLang="en-US" sz="2400" b="0">
              <a:solidFill>
                <a:srgbClr val="0000FF"/>
              </a:solidFill>
              <a:latin typeface="+mj-lt"/>
              <a:ea typeface="+mn-ea"/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2308226" y="4437064"/>
            <a:ext cx="161607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0" dirty="0">
                <a:latin typeface="+mj-lt"/>
                <a:ea typeface="+mn-ea"/>
              </a:rPr>
              <a:t>事件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400" b="0" dirty="0">
                <a:latin typeface="+mj-lt"/>
                <a:ea typeface="+mn-ea"/>
              </a:rPr>
              <a:t>发生</a:t>
            </a:r>
            <a:endParaRPr lang="zh-CN" altLang="en-US" sz="2400" b="0" dirty="0">
              <a:solidFill>
                <a:srgbClr val="0000FF"/>
              </a:solidFill>
              <a:latin typeface="+mj-lt"/>
              <a:ea typeface="+mn-ea"/>
            </a:endParaRPr>
          </a:p>
        </p:txBody>
      </p:sp>
      <p:sp>
        <p:nvSpPr>
          <p:cNvPr id="32" name="左右箭头 31"/>
          <p:cNvSpPr>
            <a:spLocks noChangeArrowheads="1"/>
          </p:cNvSpPr>
          <p:nvPr/>
        </p:nvSpPr>
        <p:spPr bwMode="auto">
          <a:xfrm>
            <a:off x="3875560" y="4546045"/>
            <a:ext cx="719137" cy="267810"/>
          </a:xfrm>
          <a:prstGeom prst="leftRightArrow">
            <a:avLst>
              <a:gd name="adj1" fmla="val 50000"/>
              <a:gd name="adj2" fmla="val 50166"/>
            </a:avLst>
          </a:prstGeom>
          <a:solidFill>
            <a:schemeClr val="accent6">
              <a:lumMod val="20000"/>
              <a:lumOff val="80000"/>
            </a:schemeClr>
          </a:solidFill>
          <a:ln w="9525" algn="ctr">
            <a:solidFill>
              <a:schemeClr val="accent1"/>
            </a:solidFill>
            <a:round/>
          </a:ln>
        </p:spPr>
        <p:txBody>
          <a:bodyPr wrap="square" lIns="69842" tIns="34921" rIns="69842" bIns="34921" anchor="ctr">
            <a:spAutoFit/>
          </a:bodyPr>
          <a:lstStyle/>
          <a:p>
            <a:pPr eaLnBrk="1" hangingPunct="1">
              <a:defRPr/>
            </a:pPr>
            <a:endParaRPr lang="zh-CN" altLang="en-US" sz="2400">
              <a:latin typeface="+mj-lt"/>
            </a:endParaRPr>
          </a:p>
        </p:txBody>
      </p:sp>
      <p:graphicFrame>
        <p:nvGraphicFramePr>
          <p:cNvPr id="14349" name="对象 32"/>
          <p:cNvGraphicFramePr>
            <a:graphicFrameLocks noChangeAspect="1"/>
          </p:cNvGraphicFramePr>
          <p:nvPr/>
        </p:nvGraphicFramePr>
        <p:xfrm>
          <a:off x="4679951" y="4508500"/>
          <a:ext cx="74136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2" name="Equation" r:id="rId9" imgW="330200" imgH="152400" progId="Equation.DSMT4">
                  <p:embed/>
                </p:oleObj>
              </mc:Choice>
              <mc:Fallback>
                <p:oleObj name="Equation" r:id="rId9" imgW="330200" imgH="152400" progId="Equation.DSMT4">
                  <p:embed/>
                  <p:pic>
                    <p:nvPicPr>
                      <p:cNvPr id="0" name="对象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9951" y="4508500"/>
                        <a:ext cx="741363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368425" y="5121276"/>
            <a:ext cx="6307138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0" dirty="0">
                <a:latin typeface="+mj-lt"/>
                <a:ea typeface="+mn-ea"/>
              </a:rPr>
              <a:t>这就建立了</a:t>
            </a:r>
            <a:r>
              <a:rPr lang="zh-CN" altLang="en-US" sz="2400" b="0" dirty="0">
                <a:solidFill>
                  <a:srgbClr val="0000FF"/>
                </a:solidFill>
                <a:latin typeface="+mj-lt"/>
                <a:ea typeface="+mn-ea"/>
              </a:rPr>
              <a:t>事件运算</a:t>
            </a:r>
            <a:r>
              <a:rPr lang="zh-CN" altLang="en-US" sz="2400" b="0" dirty="0">
                <a:latin typeface="+mj-lt"/>
                <a:ea typeface="+mn-ea"/>
              </a:rPr>
              <a:t>与</a:t>
            </a:r>
            <a:r>
              <a:rPr lang="zh-CN" altLang="en-US" sz="2400" b="0" dirty="0">
                <a:solidFill>
                  <a:srgbClr val="0000FF"/>
                </a:solidFill>
                <a:latin typeface="+mj-lt"/>
                <a:ea typeface="+mn-ea"/>
              </a:rPr>
              <a:t>集合运算</a:t>
            </a:r>
            <a:r>
              <a:rPr lang="zh-CN" altLang="en-US" sz="2400" b="0" dirty="0">
                <a:latin typeface="+mj-lt"/>
                <a:ea typeface="+mn-ea"/>
              </a:rPr>
              <a:t>的对应关系</a:t>
            </a:r>
            <a:endParaRPr lang="zh-CN" altLang="en-US" sz="2400" b="0" dirty="0">
              <a:latin typeface="+mj-lt"/>
              <a:ea typeface="+mn-ea"/>
            </a:endParaRPr>
          </a:p>
        </p:txBody>
      </p:sp>
      <p:sp>
        <p:nvSpPr>
          <p:cNvPr id="14351" name="矩形 14"/>
          <p:cNvSpPr>
            <a:spLocks noChangeArrowheads="1"/>
          </p:cNvSpPr>
          <p:nvPr/>
        </p:nvSpPr>
        <p:spPr bwMode="auto">
          <a:xfrm>
            <a:off x="3492500" y="1722439"/>
            <a:ext cx="287338" cy="461665"/>
          </a:xfrm>
          <a:prstGeom prst="rect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r>
              <a:rPr lang="el-GR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el-GR" altLang="zh-CN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52" name="矩形 18"/>
          <p:cNvSpPr>
            <a:spLocks noChangeArrowheads="1"/>
          </p:cNvSpPr>
          <p:nvPr/>
        </p:nvSpPr>
        <p:spPr bwMode="auto">
          <a:xfrm>
            <a:off x="3492500" y="2457451"/>
            <a:ext cx="287338" cy="461665"/>
          </a:xfrm>
          <a:prstGeom prst="rect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r>
              <a:rPr lang="el-GR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el-GR" altLang="zh-CN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53" name="矩形 19"/>
          <p:cNvSpPr>
            <a:spLocks noChangeArrowheads="1"/>
          </p:cNvSpPr>
          <p:nvPr/>
        </p:nvSpPr>
        <p:spPr bwMode="auto">
          <a:xfrm>
            <a:off x="3492500" y="2794001"/>
            <a:ext cx="287338" cy="461665"/>
          </a:xfrm>
          <a:prstGeom prst="rect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r>
              <a:rPr lang="el-GR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el-GR" altLang="zh-CN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67063" y="2574926"/>
            <a:ext cx="144462" cy="26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187701" y="2914651"/>
            <a:ext cx="144463" cy="26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58865" y="2476172"/>
            <a:ext cx="273460" cy="400110"/>
          </a:xfrm>
          <a:prstGeom prst="rect">
            <a:avLst/>
          </a:prstGeom>
          <a:blipFill>
            <a:blip r:embed="rId11"/>
            <a:stretch>
              <a:fillRect r="-3333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22" name="矩形 2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74698" y="2833598"/>
            <a:ext cx="273460" cy="400110"/>
          </a:xfrm>
          <a:prstGeom prst="rect">
            <a:avLst/>
          </a:prstGeom>
          <a:blipFill>
            <a:blip r:embed="rId12"/>
            <a:stretch>
              <a:fillRect r="-3333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691064" y="4549775"/>
            <a:ext cx="211137" cy="26828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36" name="直接连接符 35"/>
          <p:cNvCxnSpPr>
            <a:endCxn id="24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24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77940" y="4456935"/>
            <a:ext cx="273460" cy="400110"/>
          </a:xfrm>
          <a:prstGeom prst="rect">
            <a:avLst/>
          </a:prstGeom>
          <a:blipFill>
            <a:blip r:embed="rId13"/>
            <a:stretch>
              <a:fillRect r="-3333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33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1.1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967751" y="3859182"/>
            <a:ext cx="4677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zh-CN" altLang="en-US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是否发生？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/>
              <p:cNvSpPr txBox="1"/>
              <p:nvPr/>
            </p:nvSpPr>
            <p:spPr>
              <a:xfrm>
                <a:off x="4334507" y="3881439"/>
                <a:ext cx="3749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507" y="3881439"/>
                <a:ext cx="374974" cy="430887"/>
              </a:xfrm>
              <a:prstGeom prst="rect">
                <a:avLst/>
              </a:prstGeom>
              <a:blipFill rotWithShape="1">
                <a:blip r:embed="rId14"/>
                <a:stretch>
                  <a:fillRect l="-169" t="-74" r="-32259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/>
          <p:cNvCxnSpPr>
            <a:endCxn id="24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24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标题 1"/>
          <p:cNvSpPr txBox="1"/>
          <p:nvPr/>
        </p:nvSpPr>
        <p:spPr bwMode="auto">
          <a:xfrm>
            <a:off x="163282" y="1828802"/>
            <a:ext cx="3414943" cy="608012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1.1.3 </a:t>
            </a:r>
            <a:r>
              <a:rPr lang="zh-CN" altLang="zh-CN" dirty="0"/>
              <a:t>事件</a:t>
            </a:r>
            <a:r>
              <a:rPr lang="zh-CN" altLang="en-US" dirty="0"/>
              <a:t>的关系与运算</a:t>
            </a:r>
            <a:endParaRPr lang="en-US" altLang="zh-CN" dirty="0"/>
          </a:p>
        </p:txBody>
      </p:sp>
      <p:graphicFrame>
        <p:nvGraphicFramePr>
          <p:cNvPr id="39" name="对象 38"/>
          <p:cNvGraphicFramePr>
            <a:graphicFrameLocks noChangeAspect="1"/>
          </p:cNvGraphicFramePr>
          <p:nvPr/>
        </p:nvGraphicFramePr>
        <p:xfrm>
          <a:off x="2500313" y="3400425"/>
          <a:ext cx="766762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6" name="Equation" r:id="rId1" imgW="443865" imgH="165100" progId="Equation.DSMT4">
                  <p:embed/>
                </p:oleObj>
              </mc:Choice>
              <mc:Fallback>
                <p:oleObj name="Equation" r:id="rId1" imgW="443865" imgH="165100" progId="Equation.DSMT4">
                  <p:embed/>
                  <p:pic>
                    <p:nvPicPr>
                      <p:cNvPr id="0" name="对象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313" y="3400425"/>
                        <a:ext cx="766762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Box 56"/>
          <p:cNvSpPr txBox="1">
            <a:spLocks noChangeArrowheads="1"/>
          </p:cNvSpPr>
          <p:nvPr/>
        </p:nvSpPr>
        <p:spPr bwMode="auto">
          <a:xfrm>
            <a:off x="1187451" y="3681413"/>
            <a:ext cx="3897313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指事件</a:t>
            </a:r>
            <a:r>
              <a:rPr lang="en-US" altLang="zh-CN" sz="20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必然导致事件</a:t>
            </a:r>
            <a:r>
              <a:rPr lang="en-US" altLang="zh-CN" sz="20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发生</a:t>
            </a:r>
            <a:endParaRPr lang="zh-CN" altLang="en-US" sz="20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6042026" y="3400426"/>
          <a:ext cx="612775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7" name="Equation" r:id="rId3" imgW="355600" imgH="165100" progId="Equation.DSMT4">
                  <p:embed/>
                </p:oleObj>
              </mc:Choice>
              <mc:Fallback>
                <p:oleObj name="Equation" r:id="rId3" imgW="355600" imgH="165100" progId="Equation.DSMT4">
                  <p:embed/>
                  <p:pic>
                    <p:nvPicPr>
                      <p:cNvPr id="0" name="对象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2026" y="3400426"/>
                        <a:ext cx="612775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9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2" t="45969" r="3885" b="20769"/>
          <a:stretch>
            <a:fillRect/>
          </a:stretch>
        </p:blipFill>
        <p:spPr bwMode="auto">
          <a:xfrm>
            <a:off x="2085975" y="4049714"/>
            <a:ext cx="1492250" cy="91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4" t="48991" r="55292" b="20769"/>
          <a:stretch>
            <a:fillRect/>
          </a:stretch>
        </p:blipFill>
        <p:spPr bwMode="auto">
          <a:xfrm>
            <a:off x="5656264" y="4032250"/>
            <a:ext cx="15462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组合 43"/>
          <p:cNvGrpSpPr/>
          <p:nvPr/>
        </p:nvGrpSpPr>
        <p:grpSpPr bwMode="auto">
          <a:xfrm>
            <a:off x="5043489" y="3657600"/>
            <a:ext cx="3113087" cy="401638"/>
            <a:chOff x="5148263" y="2409921"/>
            <a:chExt cx="4075583" cy="523444"/>
          </a:xfrm>
        </p:grpSpPr>
        <p:sp>
          <p:nvSpPr>
            <p:cNvPr id="45" name="TextBox 25"/>
            <p:cNvSpPr txBox="1">
              <a:spLocks noChangeArrowheads="1"/>
            </p:cNvSpPr>
            <p:nvPr/>
          </p:nvSpPr>
          <p:spPr bwMode="auto">
            <a:xfrm>
              <a:off x="5148263" y="2409921"/>
              <a:ext cx="4075583" cy="523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000" b="0" dirty="0">
                  <a:latin typeface="+mj-lt"/>
                  <a:ea typeface="+mn-ea"/>
                  <a:cs typeface="Times New Roman" panose="02020603050405020304" pitchFamily="18" charset="0"/>
                </a:rPr>
                <a:t>指              且</a:t>
              </a:r>
              <a:endParaRPr lang="zh-CN" altLang="en-US" sz="2000" b="0" dirty="0">
                <a:latin typeface="+mj-lt"/>
                <a:ea typeface="+mn-ea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5374" name="对象 26"/>
            <p:cNvGraphicFramePr>
              <a:graphicFrameLocks noChangeAspect="1"/>
            </p:cNvGraphicFramePr>
            <p:nvPr/>
          </p:nvGraphicFramePr>
          <p:xfrm>
            <a:off x="5673803" y="2474754"/>
            <a:ext cx="1004888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18" name="Equation" r:id="rId6" imgW="443865" imgH="165100" progId="Equation.DSMT4">
                    <p:embed/>
                  </p:oleObj>
                </mc:Choice>
                <mc:Fallback>
                  <p:oleObj name="Equation" r:id="rId6" imgW="443865" imgH="165100" progId="Equation.DSMT4">
                    <p:embed/>
                    <p:pic>
                      <p:nvPicPr>
                        <p:cNvPr id="0" name="对象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3803" y="2474754"/>
                          <a:ext cx="1004888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75" name="对象 27"/>
            <p:cNvGraphicFramePr>
              <a:graphicFrameLocks noChangeAspect="1"/>
            </p:cNvGraphicFramePr>
            <p:nvPr/>
          </p:nvGraphicFramePr>
          <p:xfrm>
            <a:off x="7241537" y="2476922"/>
            <a:ext cx="1004888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19" name="Equation" r:id="rId7" imgW="443865" imgH="165100" progId="Equation.DSMT4">
                    <p:embed/>
                  </p:oleObj>
                </mc:Choice>
                <mc:Fallback>
                  <p:oleObj name="Equation" r:id="rId7" imgW="443865" imgH="165100" progId="Equation.DSMT4">
                    <p:embed/>
                    <p:pic>
                      <p:nvPicPr>
                        <p:cNvPr id="0" name="对象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41537" y="2476922"/>
                          <a:ext cx="1004888" cy="37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/>
          <p:cNvSpPr/>
          <p:nvPr/>
        </p:nvSpPr>
        <p:spPr>
          <a:xfrm>
            <a:off x="1122364" y="2527301"/>
            <a:ext cx="689927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latin typeface="+mn-ea"/>
                <a:cs typeface="+mj-cs"/>
              </a:rPr>
              <a:t>设以下大写英文字母均为样本空间</a:t>
            </a:r>
            <a:r>
              <a:rPr lang="el-GR" altLang="zh-CN" sz="2400" dirty="0">
                <a:latin typeface="+mn-ea"/>
                <a:cs typeface="+mj-cs"/>
              </a:rPr>
              <a:t>Ω</a:t>
            </a:r>
            <a:r>
              <a:rPr lang="zh-CN" altLang="en-US" sz="2400" dirty="0">
                <a:latin typeface="+mn-ea"/>
                <a:cs typeface="+mj-cs"/>
              </a:rPr>
              <a:t>中的事件，则</a:t>
            </a:r>
            <a:endParaRPr lang="zh-CN" altLang="en-US" sz="2400" dirty="0">
              <a:latin typeface="+mn-ea"/>
              <a:cs typeface="+mj-cs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1.1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/>
          <p:cNvCxnSpPr>
            <a:endCxn id="24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24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122364" y="2527301"/>
            <a:ext cx="689927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latin typeface="+mn-ea"/>
                <a:cs typeface="+mj-cs"/>
              </a:rPr>
              <a:t>设以下大写英文字母均为样本空间</a:t>
            </a:r>
            <a:r>
              <a:rPr lang="el-GR" altLang="zh-CN" sz="2400" dirty="0">
                <a:latin typeface="+mn-ea"/>
                <a:cs typeface="+mj-cs"/>
              </a:rPr>
              <a:t>Ω</a:t>
            </a:r>
            <a:r>
              <a:rPr lang="zh-CN" altLang="en-US" sz="2400" dirty="0">
                <a:latin typeface="+mn-ea"/>
                <a:cs typeface="+mj-cs"/>
              </a:rPr>
              <a:t>中的事件，则</a:t>
            </a:r>
            <a:endParaRPr lang="zh-CN" altLang="en-US" sz="2400" dirty="0">
              <a:latin typeface="+mn-ea"/>
              <a:cs typeface="+mj-cs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2427288" y="3165476"/>
          <a:ext cx="7239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24" name="Equation" r:id="rId1" imgW="419100" imgH="203200" progId="Equation.DSMT4">
                  <p:embed/>
                </p:oleObj>
              </mc:Choice>
              <mc:Fallback>
                <p:oleObj name="Equation" r:id="rId1" imgW="419100" imgH="203200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7288" y="3165476"/>
                        <a:ext cx="72390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37"/>
          <p:cNvSpPr txBox="1">
            <a:spLocks noChangeArrowheads="1"/>
          </p:cNvSpPr>
          <p:nvPr/>
        </p:nvSpPr>
        <p:spPr bwMode="auto">
          <a:xfrm>
            <a:off x="1044575" y="3533775"/>
            <a:ext cx="38877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称为事件</a:t>
            </a:r>
            <a:r>
              <a:rPr lang="en-US" altLang="zh-CN" sz="20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的和事件，表示事件</a:t>
            </a:r>
            <a:r>
              <a:rPr lang="en-US" altLang="zh-CN" sz="20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至少有一个发生</a:t>
            </a:r>
            <a:endParaRPr lang="zh-CN" altLang="en-US" sz="20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8" name="Group 10"/>
          <p:cNvGrpSpPr/>
          <p:nvPr/>
        </p:nvGrpSpPr>
        <p:grpSpPr bwMode="auto">
          <a:xfrm>
            <a:off x="1979712" y="4495755"/>
            <a:ext cx="2026806" cy="1100138"/>
            <a:chOff x="3620" y="2510"/>
            <a:chExt cx="1672" cy="907"/>
          </a:xfrm>
          <a:solidFill>
            <a:schemeClr val="accent5">
              <a:lumMod val="75000"/>
            </a:schemeClr>
          </a:solidFill>
        </p:grpSpPr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3620" y="2510"/>
              <a:ext cx="1672" cy="907"/>
            </a:xfrm>
            <a:prstGeom prst="rect">
              <a:avLst/>
            </a:prstGeom>
            <a:grpFill/>
            <a:ln w="12700">
              <a:solidFill>
                <a:schemeClr val="folHlink"/>
              </a:solidFill>
              <a:miter lim="800000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40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0" name="Oval 13"/>
            <p:cNvSpPr>
              <a:spLocks noChangeArrowheads="1"/>
            </p:cNvSpPr>
            <p:nvPr/>
          </p:nvSpPr>
          <p:spPr bwMode="auto">
            <a:xfrm>
              <a:off x="3937" y="2646"/>
              <a:ext cx="847" cy="635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400">
                <a:latin typeface="+mj-lt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1" name="Object 14"/>
            <p:cNvGraphicFramePr>
              <a:graphicFrameLocks noChangeAspect="1"/>
            </p:cNvGraphicFramePr>
            <p:nvPr/>
          </p:nvGraphicFramePr>
          <p:xfrm>
            <a:off x="4163" y="2827"/>
            <a:ext cx="267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25" name="公式" r:id="rId3" imgW="203200" imgH="215900" progId="Equation.3">
                    <p:embed/>
                  </p:oleObj>
                </mc:Choice>
                <mc:Fallback>
                  <p:oleObj name="公式" r:id="rId3" imgW="203200" imgH="2159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63" y="2827"/>
                          <a:ext cx="267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Oval 15"/>
            <p:cNvSpPr>
              <a:spLocks noChangeArrowheads="1"/>
            </p:cNvSpPr>
            <p:nvPr/>
          </p:nvSpPr>
          <p:spPr bwMode="auto">
            <a:xfrm>
              <a:off x="4436" y="2646"/>
              <a:ext cx="727" cy="635"/>
            </a:xfrm>
            <a:prstGeom prst="ellipse">
              <a:avLst/>
            </a:prstGeom>
            <a:grpFill/>
            <a:ln w="12700">
              <a:solidFill>
                <a:srgbClr val="FFFF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400">
                <a:latin typeface="+mj-lt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3" name="Object 16"/>
            <p:cNvGraphicFramePr>
              <a:graphicFrameLocks noChangeAspect="1"/>
            </p:cNvGraphicFramePr>
            <p:nvPr/>
          </p:nvGraphicFramePr>
          <p:xfrm>
            <a:off x="4667" y="2827"/>
            <a:ext cx="267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26" name="公式" r:id="rId5" imgW="203200" imgH="215900" progId="Equation.3">
                    <p:embed/>
                  </p:oleObj>
                </mc:Choice>
                <mc:Fallback>
                  <p:oleObj name="公式" r:id="rId5" imgW="203200" imgH="2159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7" y="2827"/>
                          <a:ext cx="267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6013450" y="3014664"/>
          <a:ext cx="72390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27" name="Equation" r:id="rId7" imgW="419100" imgH="203200" progId="Equation.DSMT4">
                  <p:embed/>
                </p:oleObj>
              </mc:Choice>
              <mc:Fallback>
                <p:oleObj name="Equation" r:id="rId7" imgW="419100" imgH="203200" progId="Equation.DSMT4">
                  <p:embed/>
                  <p:pic>
                    <p:nvPicPr>
                      <p:cNvPr id="0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3450" y="3014664"/>
                        <a:ext cx="72390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46"/>
          <p:cNvSpPr txBox="1">
            <a:spLocks noChangeArrowheads="1"/>
          </p:cNvSpPr>
          <p:nvPr/>
        </p:nvSpPr>
        <p:spPr bwMode="auto">
          <a:xfrm>
            <a:off x="5003801" y="3282951"/>
            <a:ext cx="3406775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称为事件</a:t>
            </a:r>
            <a:r>
              <a:rPr lang="en-US" altLang="zh-CN" sz="20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的积事件，表示事件</a:t>
            </a:r>
            <a:r>
              <a:rPr lang="en-US" altLang="zh-CN" sz="20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同时发生，也常记为</a:t>
            </a:r>
            <a:r>
              <a:rPr lang="en-US" altLang="zh-CN" sz="20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</a:t>
            </a:r>
            <a:endParaRPr lang="zh-CN" altLang="en-US" sz="20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7" name="Group 49"/>
          <p:cNvGrpSpPr/>
          <p:nvPr/>
        </p:nvGrpSpPr>
        <p:grpSpPr bwMode="auto">
          <a:xfrm>
            <a:off x="5472114" y="4529138"/>
            <a:ext cx="2028825" cy="1098550"/>
            <a:chOff x="2183" y="974"/>
            <a:chExt cx="1673" cy="907"/>
          </a:xfrm>
        </p:grpSpPr>
        <p:sp>
          <p:nvSpPr>
            <p:cNvPr id="28" name="Rectangle 36"/>
            <p:cNvSpPr>
              <a:spLocks noChangeArrowheads="1"/>
            </p:cNvSpPr>
            <p:nvPr/>
          </p:nvSpPr>
          <p:spPr bwMode="auto">
            <a:xfrm>
              <a:off x="2183" y="974"/>
              <a:ext cx="1673" cy="907"/>
            </a:xfrm>
            <a:prstGeom prst="rect">
              <a:avLst/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>
                    <a:alpha val="69000"/>
                  </a:schemeClr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12700">
              <a:noFill/>
              <a:miter lim="800000"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40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9" name="Oval 37"/>
            <p:cNvSpPr>
              <a:spLocks noChangeArrowheads="1"/>
            </p:cNvSpPr>
            <p:nvPr/>
          </p:nvSpPr>
          <p:spPr bwMode="auto">
            <a:xfrm>
              <a:off x="2275" y="1019"/>
              <a:ext cx="1088" cy="77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>
                    <a:alpha val="70000"/>
                  </a:schemeClr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127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40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30" name="Oval 38"/>
            <p:cNvSpPr>
              <a:spLocks noChangeArrowheads="1"/>
            </p:cNvSpPr>
            <p:nvPr/>
          </p:nvSpPr>
          <p:spPr bwMode="auto">
            <a:xfrm>
              <a:off x="2682" y="1064"/>
              <a:ext cx="1089" cy="679"/>
            </a:xfrm>
            <a:prstGeom prst="ellipse">
              <a:avLst/>
            </a:prstGeom>
            <a:gradFill rotWithShape="1">
              <a:gsLst>
                <a:gs pos="0">
                  <a:schemeClr val="tx2">
                    <a:gamma/>
                    <a:shade val="46275"/>
                    <a:invGamma/>
                  </a:schemeClr>
                </a:gs>
                <a:gs pos="50000">
                  <a:schemeClr val="tx2">
                    <a:alpha val="14000"/>
                  </a:schemeClr>
                </a:gs>
                <a:gs pos="100000">
                  <a:schemeClr val="tx2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12700">
              <a:solidFill>
                <a:schemeClr val="tx2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400">
                <a:latin typeface="+mj-lt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6406" name="Object 40"/>
            <p:cNvGraphicFramePr>
              <a:graphicFrameLocks noChangeAspect="1"/>
            </p:cNvGraphicFramePr>
            <p:nvPr/>
          </p:nvGraphicFramePr>
          <p:xfrm>
            <a:off x="2395" y="1287"/>
            <a:ext cx="233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28" name="Equation" r:id="rId9" imgW="139700" imgH="139700" progId="Equation.DSMT4">
                    <p:embed/>
                  </p:oleObj>
                </mc:Choice>
                <mc:Fallback>
                  <p:oleObj name="Equation" r:id="rId9" imgW="139700" imgH="139700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5" y="1287"/>
                          <a:ext cx="233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7" name="Object 41"/>
            <p:cNvGraphicFramePr>
              <a:graphicFrameLocks noChangeAspect="1"/>
            </p:cNvGraphicFramePr>
            <p:nvPr/>
          </p:nvGraphicFramePr>
          <p:xfrm>
            <a:off x="3434" y="1302"/>
            <a:ext cx="233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29" name="Equation" r:id="rId11" imgW="139700" imgH="139700" progId="Equation.DSMT4">
                    <p:embed/>
                  </p:oleObj>
                </mc:Choice>
                <mc:Fallback>
                  <p:oleObj name="Equation" r:id="rId11" imgW="139700" imgH="139700" progId="Equation.DSMT4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4" y="1302"/>
                          <a:ext cx="233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8" name="Object 42"/>
            <p:cNvGraphicFramePr>
              <a:graphicFrameLocks noChangeAspect="1"/>
            </p:cNvGraphicFramePr>
            <p:nvPr/>
          </p:nvGraphicFramePr>
          <p:xfrm>
            <a:off x="2769" y="1283"/>
            <a:ext cx="571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30" name="Equation" r:id="rId13" imgW="342900" imgH="152400" progId="Equation.DSMT4">
                    <p:embed/>
                  </p:oleObj>
                </mc:Choice>
                <mc:Fallback>
                  <p:oleObj name="Equation" r:id="rId13" imgW="342900" imgH="15240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9" y="1283"/>
                          <a:ext cx="571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组合 33"/>
          <p:cNvGrpSpPr/>
          <p:nvPr/>
        </p:nvGrpSpPr>
        <p:grpSpPr bwMode="auto">
          <a:xfrm>
            <a:off x="2368551" y="4667250"/>
            <a:ext cx="1476375" cy="769938"/>
            <a:chOff x="1511660" y="5097558"/>
            <a:chExt cx="1932512" cy="1008063"/>
          </a:xfrm>
        </p:grpSpPr>
        <p:sp>
          <p:nvSpPr>
            <p:cNvPr id="35" name="Oval 13"/>
            <p:cNvSpPr>
              <a:spLocks noChangeArrowheads="1"/>
            </p:cNvSpPr>
            <p:nvPr/>
          </p:nvSpPr>
          <p:spPr bwMode="auto">
            <a:xfrm>
              <a:off x="1511660" y="5097558"/>
              <a:ext cx="1344447" cy="100806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40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8" name="Oval 15"/>
            <p:cNvSpPr>
              <a:spLocks noChangeArrowheads="1"/>
            </p:cNvSpPr>
            <p:nvPr/>
          </p:nvSpPr>
          <p:spPr bwMode="auto">
            <a:xfrm>
              <a:off x="2292977" y="5097558"/>
              <a:ext cx="1151195" cy="100806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400">
                <a:latin typeface="+mj-lt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6402" name="对象 2"/>
            <p:cNvGraphicFramePr>
              <a:graphicFrameLocks noChangeAspect="1"/>
            </p:cNvGraphicFramePr>
            <p:nvPr/>
          </p:nvGraphicFramePr>
          <p:xfrm>
            <a:off x="1931988" y="5372100"/>
            <a:ext cx="947737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31" name="Equation" r:id="rId15" imgW="419100" imgH="203200" progId="Equation.DSMT4">
                    <p:embed/>
                  </p:oleObj>
                </mc:Choice>
                <mc:Fallback>
                  <p:oleObj name="Equation" r:id="rId15" imgW="419100" imgH="203200" progId="Equation.DSMT4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1988" y="5372100"/>
                          <a:ext cx="947737" cy="460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" name="矩形 4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980858" y="5156248"/>
            <a:ext cx="609461" cy="523220"/>
          </a:xfrm>
          <a:prstGeom prst="rect">
            <a:avLst/>
          </a:pr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51" name="矩形 50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34988" y="5129794"/>
            <a:ext cx="609461" cy="523220"/>
          </a:xfrm>
          <a:prstGeom prst="rect">
            <a:avLst/>
          </a:pr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31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1.1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3" name="标题 1"/>
          <p:cNvSpPr txBox="1"/>
          <p:nvPr/>
        </p:nvSpPr>
        <p:spPr bwMode="auto">
          <a:xfrm>
            <a:off x="163282" y="1828802"/>
            <a:ext cx="3414943" cy="608012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1.1.3 </a:t>
            </a:r>
            <a:r>
              <a:rPr lang="zh-CN" altLang="zh-CN" dirty="0"/>
              <a:t>事件</a:t>
            </a:r>
            <a:r>
              <a:rPr lang="zh-CN" altLang="en-US" dirty="0"/>
              <a:t>的关系与运算</a:t>
            </a:r>
            <a:endParaRPr lang="en-US" altLang="zh-C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26" grpId="0"/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 bwMode="auto">
          <a:xfrm>
            <a:off x="1775201" y="4309437"/>
            <a:ext cx="5280025" cy="461963"/>
            <a:chOff x="1167241" y="5100950"/>
            <a:chExt cx="6912829" cy="603218"/>
          </a:xfrm>
        </p:grpSpPr>
        <p:sp>
          <p:nvSpPr>
            <p:cNvPr id="20" name="TextBox 39"/>
            <p:cNvSpPr txBox="1">
              <a:spLocks noChangeArrowheads="1"/>
            </p:cNvSpPr>
            <p:nvPr/>
          </p:nvSpPr>
          <p:spPr bwMode="auto">
            <a:xfrm>
              <a:off x="1167241" y="5100950"/>
              <a:ext cx="6912829" cy="603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2400" b="0" dirty="0">
                  <a:highlight>
                    <a:srgbClr val="FFFF00"/>
                  </a:highlight>
                  <a:latin typeface="+mj-lt"/>
                  <a:ea typeface="+mn-ea"/>
                  <a:cs typeface="Times New Roman" panose="02020603050405020304" pitchFamily="18" charset="0"/>
                </a:rPr>
                <a:t>若            ，则称事件</a:t>
              </a:r>
              <a:r>
                <a:rPr lang="en-US" altLang="zh-CN" sz="2400" i="1" dirty="0">
                  <a:highlight>
                    <a:srgbClr val="FFFF00"/>
                  </a:highlight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r>
                <a:rPr lang="zh-CN" altLang="en-US" sz="2400" b="0" dirty="0">
                  <a:highlight>
                    <a:srgbClr val="FFFF00"/>
                  </a:highlight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与</a:t>
              </a:r>
              <a:r>
                <a:rPr lang="en-US" altLang="zh-CN" sz="2400" i="1" dirty="0">
                  <a:highlight>
                    <a:srgbClr val="FFFF00"/>
                  </a:highlight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r>
                <a:rPr lang="zh-CN" altLang="en-US" sz="2400" b="0" dirty="0">
                  <a:highlight>
                    <a:srgbClr val="FFFF00"/>
                  </a:highlight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互斥</a:t>
              </a:r>
              <a:endParaRPr lang="zh-CN" altLang="en-US" sz="2400" b="0" dirty="0">
                <a:highlight>
                  <a:srgbClr val="FFFF00"/>
                </a:highligh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7439" name="Object 38"/>
            <p:cNvGraphicFramePr>
              <a:graphicFrameLocks noChangeAspect="1"/>
            </p:cNvGraphicFramePr>
            <p:nvPr/>
          </p:nvGraphicFramePr>
          <p:xfrm>
            <a:off x="1653558" y="5199744"/>
            <a:ext cx="1383976" cy="4186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85" name="Equation" r:id="rId1" imgW="545465" imgH="177800" progId="Equation.DSMT4">
                    <p:embed/>
                  </p:oleObj>
                </mc:Choice>
                <mc:Fallback>
                  <p:oleObj name="Equation" r:id="rId1" imgW="545465" imgH="177800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3558" y="5199744"/>
                          <a:ext cx="1383976" cy="4186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" name="Group 56"/>
          <p:cNvGrpSpPr/>
          <p:nvPr/>
        </p:nvGrpSpPr>
        <p:grpSpPr bwMode="auto">
          <a:xfrm>
            <a:off x="5108950" y="4989514"/>
            <a:ext cx="2028825" cy="1100138"/>
            <a:chOff x="1428" y="783"/>
            <a:chExt cx="1673" cy="907"/>
          </a:xfrm>
        </p:grpSpPr>
        <p:sp>
          <p:nvSpPr>
            <p:cNvPr id="33" name="Rectangle 7"/>
            <p:cNvSpPr>
              <a:spLocks noChangeArrowheads="1"/>
            </p:cNvSpPr>
            <p:nvPr/>
          </p:nvSpPr>
          <p:spPr bwMode="auto">
            <a:xfrm>
              <a:off x="1428" y="783"/>
              <a:ext cx="1673" cy="907"/>
            </a:xfrm>
            <a:prstGeom prst="rect">
              <a:avLst/>
            </a:prstGeom>
            <a:gradFill rotWithShape="1">
              <a:gsLst>
                <a:gs pos="0">
                  <a:srgbClr val="00CCCC">
                    <a:gamma/>
                    <a:shade val="46275"/>
                    <a:invGamma/>
                  </a:srgbClr>
                </a:gs>
                <a:gs pos="50000">
                  <a:srgbClr val="00CCCC">
                    <a:alpha val="69000"/>
                  </a:srgbClr>
                </a:gs>
                <a:gs pos="100000">
                  <a:srgbClr val="00CCCC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12700">
              <a:solidFill>
                <a:srgbClr val="00CCCC"/>
              </a:solidFill>
              <a:miter lim="800000"/>
            </a:ln>
            <a:effectLst>
              <a:outerShdw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 sz="2400" kern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34" name="Oval 8"/>
            <p:cNvSpPr>
              <a:spLocks noChangeArrowheads="1"/>
            </p:cNvSpPr>
            <p:nvPr/>
          </p:nvSpPr>
          <p:spPr bwMode="auto">
            <a:xfrm>
              <a:off x="1540" y="919"/>
              <a:ext cx="726" cy="589"/>
            </a:xfrm>
            <a:prstGeom prst="ellipse">
              <a:avLst/>
            </a:prstGeom>
            <a:gradFill rotWithShape="1">
              <a:gsLst>
                <a:gs pos="0">
                  <a:srgbClr val="CC99FF">
                    <a:alpha val="78000"/>
                  </a:srgbClr>
                </a:gs>
                <a:gs pos="50000">
                  <a:srgbClr val="CC99FF">
                    <a:gamma/>
                    <a:shade val="46275"/>
                    <a:invGamma/>
                  </a:srgbClr>
                </a:gs>
                <a:gs pos="100000">
                  <a:srgbClr val="CC99FF">
                    <a:alpha val="78000"/>
                  </a:srgbClr>
                </a:gs>
              </a:gsLst>
              <a:lin ang="2700000" scaled="1"/>
            </a:gradFill>
            <a:ln w="12700">
              <a:solidFill>
                <a:srgbClr val="CC99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2400" kern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36" name="Oval 9"/>
            <p:cNvSpPr>
              <a:spLocks noChangeArrowheads="1"/>
            </p:cNvSpPr>
            <p:nvPr/>
          </p:nvSpPr>
          <p:spPr bwMode="auto">
            <a:xfrm>
              <a:off x="2365" y="940"/>
              <a:ext cx="635" cy="543"/>
            </a:xfrm>
            <a:prstGeom prst="ellipse">
              <a:avLst/>
            </a:prstGeom>
            <a:gradFill rotWithShape="1">
              <a:gsLst>
                <a:gs pos="0">
                  <a:srgbClr val="FFFF00"/>
                </a:gs>
                <a:gs pos="50000">
                  <a:srgbClr val="FFFF00">
                    <a:gamma/>
                    <a:shade val="46275"/>
                    <a:invGamma/>
                  </a:srgbClr>
                </a:gs>
                <a:gs pos="100000">
                  <a:srgbClr val="FFFF00"/>
                </a:gs>
              </a:gsLst>
              <a:lin ang="2700000" scaled="1"/>
            </a:gradFill>
            <a:ln w="12700">
              <a:solidFill>
                <a:srgbClr val="FFFF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2400" kern="0">
                <a:latin typeface="+mj-lt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7434" name="Object 10"/>
            <p:cNvGraphicFramePr>
              <a:graphicFrameLocks noChangeAspect="1"/>
            </p:cNvGraphicFramePr>
            <p:nvPr/>
          </p:nvGraphicFramePr>
          <p:xfrm>
            <a:off x="1793" y="1102"/>
            <a:ext cx="233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86" name="Equation" r:id="rId3" imgW="190500" imgH="190500" progId="Equation.DSMT4">
                    <p:embed/>
                  </p:oleObj>
                </mc:Choice>
                <mc:Fallback>
                  <p:oleObj name="Equation" r:id="rId3" imgW="190500" imgH="1905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3" y="1102"/>
                          <a:ext cx="233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35" name="Object 11"/>
            <p:cNvGraphicFramePr>
              <a:graphicFrameLocks noChangeAspect="1"/>
            </p:cNvGraphicFramePr>
            <p:nvPr/>
          </p:nvGraphicFramePr>
          <p:xfrm>
            <a:off x="2578" y="1111"/>
            <a:ext cx="233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87" name="Equation" r:id="rId5" imgW="190500" imgH="190500" progId="Equation.DSMT4">
                    <p:embed/>
                  </p:oleObj>
                </mc:Choice>
                <mc:Fallback>
                  <p:oleObj name="Equation" r:id="rId5" imgW="190500" imgH="1905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8" y="1111"/>
                          <a:ext cx="233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7416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13" t="53761"/>
          <a:stretch>
            <a:fillRect/>
          </a:stretch>
        </p:blipFill>
        <p:spPr bwMode="auto">
          <a:xfrm>
            <a:off x="1775201" y="4929842"/>
            <a:ext cx="1806575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542644" y="2806247"/>
            <a:ext cx="6503988" cy="439737"/>
            <a:chOff x="1952827" y="3081924"/>
            <a:chExt cx="6503988" cy="439737"/>
          </a:xfrm>
        </p:grpSpPr>
        <p:grpSp>
          <p:nvGrpSpPr>
            <p:cNvPr id="17412" name="组合 1"/>
            <p:cNvGrpSpPr/>
            <p:nvPr/>
          </p:nvGrpSpPr>
          <p:grpSpPr bwMode="auto">
            <a:xfrm>
              <a:off x="1952827" y="3081924"/>
              <a:ext cx="6503988" cy="439737"/>
              <a:chOff x="1920324" y="1846375"/>
              <a:chExt cx="6504104" cy="439975"/>
            </a:xfrm>
          </p:grpSpPr>
          <p:graphicFrame>
            <p:nvGraphicFramePr>
              <p:cNvPr id="17436" name="对象 23"/>
              <p:cNvGraphicFramePr>
                <a:graphicFrameLocks noChangeAspect="1"/>
              </p:cNvGraphicFramePr>
              <p:nvPr/>
            </p:nvGraphicFramePr>
            <p:xfrm>
              <a:off x="1920324" y="1902112"/>
              <a:ext cx="284979" cy="3286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0288" name="Equation" r:id="rId8" imgW="165100" imgH="190500" progId="Equation.DSMT4">
                      <p:embed/>
                    </p:oleObj>
                  </mc:Choice>
                  <mc:Fallback>
                    <p:oleObj name="Equation" r:id="rId8" imgW="165100" imgH="190500" progId="Equation.DSMT4">
                      <p:embed/>
                      <p:pic>
                        <p:nvPicPr>
                          <p:cNvPr id="0" name="对象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20324" y="1902112"/>
                            <a:ext cx="284979" cy="3286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" name="TextBox 24"/>
              <p:cNvSpPr txBox="1">
                <a:spLocks noChangeArrowheads="1"/>
              </p:cNvSpPr>
              <p:nvPr/>
            </p:nvSpPr>
            <p:spPr bwMode="auto">
              <a:xfrm>
                <a:off x="2199729" y="1846375"/>
                <a:ext cx="6224699" cy="439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842" tIns="34921" rIns="69842" bIns="34921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eaLnBrk="1" hangingPunct="1">
                  <a:defRPr/>
                </a:pPr>
                <a:r>
                  <a:rPr lang="zh-CN" altLang="en-US" sz="2400" b="0" dirty="0">
                    <a:latin typeface="+mj-lt"/>
                    <a:ea typeface="+mn-ea"/>
                    <a:cs typeface="Times New Roman" panose="02020603050405020304" pitchFamily="18" charset="0"/>
                  </a:rPr>
                  <a:t>称为</a:t>
                </a:r>
                <a:r>
                  <a:rPr lang="en-US" altLang="zh-CN" sz="2400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的对立事件，表示事件</a:t>
                </a:r>
                <a:r>
                  <a:rPr lang="en-US" altLang="zh-CN" sz="2400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400" b="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不发生</a:t>
                </a:r>
                <a:endParaRPr lang="zh-CN" altLang="en-US" sz="24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>
            <a:xfrm>
              <a:off x="1960938" y="3224214"/>
              <a:ext cx="252413" cy="2794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7418" name="矩形 3"/>
          <p:cNvSpPr>
            <a:spLocks noChangeArrowheads="1"/>
          </p:cNvSpPr>
          <p:nvPr/>
        </p:nvSpPr>
        <p:spPr bwMode="auto">
          <a:xfrm>
            <a:off x="1489868" y="2827844"/>
            <a:ext cx="390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9" name="图片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187" y="5807730"/>
            <a:ext cx="3048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100639" y="5058128"/>
            <a:ext cx="340735" cy="523220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pic>
        <p:nvPicPr>
          <p:cNvPr id="17421" name="图片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088" y="6060142"/>
            <a:ext cx="2762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直接连接符 26"/>
          <p:cNvCxnSpPr>
            <a:endCxn id="26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26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1.1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1" name="标题 1"/>
          <p:cNvSpPr txBox="1"/>
          <p:nvPr/>
        </p:nvSpPr>
        <p:spPr bwMode="auto">
          <a:xfrm>
            <a:off x="67730" y="1692640"/>
            <a:ext cx="3414943" cy="468008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1.1.3 </a:t>
            </a:r>
            <a:r>
              <a:rPr lang="zh-CN" altLang="zh-CN" dirty="0"/>
              <a:t>事件</a:t>
            </a:r>
            <a:r>
              <a:rPr lang="zh-CN" altLang="en-US" dirty="0"/>
              <a:t>的关系与运算</a:t>
            </a:r>
            <a:endParaRPr lang="en-US" altLang="zh-CN" dirty="0"/>
          </a:p>
        </p:txBody>
      </p:sp>
      <p:sp>
        <p:nvSpPr>
          <p:cNvPr id="30" name="矩形 29"/>
          <p:cNvSpPr/>
          <p:nvPr/>
        </p:nvSpPr>
        <p:spPr>
          <a:xfrm>
            <a:off x="1122362" y="2214683"/>
            <a:ext cx="689927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latin typeface="+mn-ea"/>
                <a:cs typeface="+mj-cs"/>
              </a:rPr>
              <a:t>设以下大写英文字母均为样本空间</a:t>
            </a:r>
            <a:r>
              <a:rPr lang="el-GR" altLang="zh-CN" sz="2400" dirty="0">
                <a:latin typeface="+mn-ea"/>
              </a:rPr>
              <a:t>Ω</a:t>
            </a:r>
            <a:r>
              <a:rPr lang="zh-CN" altLang="en-US" sz="2400" dirty="0">
                <a:latin typeface="+mn-ea"/>
                <a:cs typeface="+mj-cs"/>
              </a:rPr>
              <a:t>中的事件，则</a:t>
            </a:r>
            <a:endParaRPr lang="zh-CN" altLang="en-US" sz="2400" dirty="0">
              <a:latin typeface="+mn-ea"/>
              <a:cs typeface="+mj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454948" y="3370736"/>
            <a:ext cx="62167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特别</a:t>
            </a:r>
            <a:r>
              <a:rPr lang="el-GR" altLang="zh-CN" sz="2400" dirty="0" smtClean="0">
                <a:latin typeface="+mn-ea"/>
              </a:rPr>
              <a:t>Ω</a:t>
            </a:r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 称为必然事件，   称为不可能事件，</a:t>
            </a:r>
            <a:endParaRPr lang="en-US" altLang="zh-CN" sz="2400" dirty="0" smtClean="0">
              <a:latin typeface="+mn-ea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 单点集</a:t>
            </a:r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{   }</a:t>
            </a:r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称为基本事件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2647148" y="3769239"/>
                <a:ext cx="3209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148" y="3769239"/>
                <a:ext cx="320922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146" t="-139" r="-32227" b="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/>
              <p:cNvSpPr txBox="1"/>
              <p:nvPr/>
            </p:nvSpPr>
            <p:spPr>
              <a:xfrm>
                <a:off x="4431218" y="3400781"/>
                <a:ext cx="54978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zh-CN" altLang="en-US" dirty="0">
                  <a:latin typeface="Bell MT" panose="02020503060305020303" pitchFamily="18" charset="0"/>
                </a:endParaRPr>
              </a:p>
            </p:txBody>
          </p:sp>
        </mc:Choice>
        <mc:Fallback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218" y="3400781"/>
                <a:ext cx="549789" cy="430887"/>
              </a:xfrm>
              <a:prstGeom prst="rect">
                <a:avLst/>
              </a:prstGeom>
              <a:blipFill rotWithShape="1">
                <a:blip r:embed="rId13"/>
                <a:stretch>
                  <a:fillRect l="-34" t="-83" r="12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8" grpId="0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/>
          <p:cNvCxnSpPr>
            <a:endCxn id="24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24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122364" y="2527301"/>
            <a:ext cx="689927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latin typeface="+mn-ea"/>
                <a:cs typeface="+mj-cs"/>
              </a:rPr>
              <a:t>设以下大写英文字母均为样本空间</a:t>
            </a:r>
            <a:r>
              <a:rPr lang="el-GR" altLang="zh-CN" sz="2400" dirty="0">
                <a:latin typeface="+mn-ea"/>
              </a:rPr>
              <a:t>Ω</a:t>
            </a:r>
            <a:r>
              <a:rPr lang="zh-CN" altLang="en-US" sz="2400" dirty="0">
                <a:latin typeface="+mn-ea"/>
                <a:cs typeface="+mj-cs"/>
              </a:rPr>
              <a:t>中的事件，则</a:t>
            </a:r>
            <a:endParaRPr lang="zh-CN" altLang="en-US" sz="2400" dirty="0">
              <a:latin typeface="+mn-ea"/>
              <a:cs typeface="+mj-cs"/>
            </a:endParaRPr>
          </a:p>
        </p:txBody>
      </p:sp>
      <p:sp>
        <p:nvSpPr>
          <p:cNvPr id="39" name="Rectangle 11"/>
          <p:cNvSpPr>
            <a:spLocks noChangeArrowheads="1"/>
          </p:cNvSpPr>
          <p:nvPr/>
        </p:nvSpPr>
        <p:spPr bwMode="auto">
          <a:xfrm>
            <a:off x="1652589" y="4465639"/>
            <a:ext cx="2027237" cy="110013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folHlink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24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0" name="Oval 13"/>
          <p:cNvSpPr>
            <a:spLocks noChangeArrowheads="1"/>
          </p:cNvSpPr>
          <p:nvPr/>
        </p:nvSpPr>
        <p:spPr bwMode="auto">
          <a:xfrm>
            <a:off x="2036763" y="4630739"/>
            <a:ext cx="1027112" cy="76993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24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1" name="Oval 15"/>
          <p:cNvSpPr>
            <a:spLocks noChangeArrowheads="1"/>
          </p:cNvSpPr>
          <p:nvPr/>
        </p:nvSpPr>
        <p:spPr bwMode="auto">
          <a:xfrm>
            <a:off x="2641600" y="4630739"/>
            <a:ext cx="882650" cy="769937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solidFill>
              <a:srgbClr val="FFFF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2400"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18442" name="Object 16"/>
          <p:cNvGraphicFramePr>
            <a:graphicFrameLocks noChangeAspect="1"/>
          </p:cNvGraphicFramePr>
          <p:nvPr/>
        </p:nvGraphicFramePr>
        <p:xfrm>
          <a:off x="2236788" y="4786314"/>
          <a:ext cx="3238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2" name="公式" r:id="rId1" imgW="203200" imgH="215900" progId="Equation.3">
                  <p:embed/>
                </p:oleObj>
              </mc:Choice>
              <mc:Fallback>
                <p:oleObj name="公式" r:id="rId1" imgW="203200" imgH="2159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6788" y="4786314"/>
                        <a:ext cx="32385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56"/>
          <p:cNvSpPr txBox="1">
            <a:spLocks noChangeArrowheads="1"/>
          </p:cNvSpPr>
          <p:nvPr/>
        </p:nvSpPr>
        <p:spPr bwMode="auto">
          <a:xfrm>
            <a:off x="2584451" y="3436939"/>
            <a:ext cx="4360863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指事件</a:t>
            </a:r>
            <a:r>
              <a:rPr lang="en-US" altLang="zh-CN" sz="20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发生而事件</a:t>
            </a:r>
            <a:r>
              <a:rPr lang="en-US" altLang="zh-CN" sz="20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不发生的事件，如下图中黄色部分</a:t>
            </a:r>
            <a:endParaRPr lang="zh-CN" altLang="en-US" sz="20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6" name="Rectangle 11"/>
          <p:cNvSpPr>
            <a:spLocks noChangeArrowheads="1"/>
          </p:cNvSpPr>
          <p:nvPr/>
        </p:nvSpPr>
        <p:spPr bwMode="auto">
          <a:xfrm>
            <a:off x="5326063" y="4456114"/>
            <a:ext cx="2025650" cy="110013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folHlink"/>
            </a:solidFill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24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7" name="Oval 13"/>
          <p:cNvSpPr>
            <a:spLocks noChangeArrowheads="1"/>
          </p:cNvSpPr>
          <p:nvPr/>
        </p:nvSpPr>
        <p:spPr bwMode="auto">
          <a:xfrm>
            <a:off x="5710239" y="4568826"/>
            <a:ext cx="1589087" cy="8223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240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" name="Oval 15"/>
          <p:cNvSpPr>
            <a:spLocks noChangeArrowheads="1"/>
          </p:cNvSpPr>
          <p:nvPr/>
        </p:nvSpPr>
        <p:spPr bwMode="auto">
          <a:xfrm>
            <a:off x="6486526" y="4778376"/>
            <a:ext cx="608013" cy="550863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2700">
            <a:solidFill>
              <a:srgbClr val="FFFF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zh-CN" altLang="en-US" sz="2400"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18447" name="Object 16"/>
          <p:cNvGraphicFramePr>
            <a:graphicFrameLocks noChangeAspect="1"/>
          </p:cNvGraphicFramePr>
          <p:nvPr/>
        </p:nvGraphicFramePr>
        <p:xfrm>
          <a:off x="6061075" y="4657725"/>
          <a:ext cx="32385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3" name="公式" r:id="rId3" imgW="203200" imgH="215900" progId="Equation.3">
                  <p:embed/>
                </p:oleObj>
              </mc:Choice>
              <mc:Fallback>
                <p:oleObj name="公式" r:id="rId3" imgW="203200" imgH="2159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1075" y="4657725"/>
                        <a:ext cx="323850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8" name="Object 14"/>
          <p:cNvGraphicFramePr>
            <a:graphicFrameLocks noChangeAspect="1"/>
          </p:cNvGraphicFramePr>
          <p:nvPr/>
        </p:nvGraphicFramePr>
        <p:xfrm>
          <a:off x="2859088" y="4818064"/>
          <a:ext cx="3238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4" name="公式" r:id="rId4" imgW="203200" imgH="215900" progId="Equation.3">
                  <p:embed/>
                </p:oleObj>
              </mc:Choice>
              <mc:Fallback>
                <p:oleObj name="公式" r:id="rId4" imgW="203200" imgH="2159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088" y="4818064"/>
                        <a:ext cx="32385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9" name="Object 14"/>
          <p:cNvGraphicFramePr>
            <a:graphicFrameLocks noChangeAspect="1"/>
          </p:cNvGraphicFramePr>
          <p:nvPr/>
        </p:nvGraphicFramePr>
        <p:xfrm>
          <a:off x="6621463" y="4849814"/>
          <a:ext cx="323850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5" name="公式" r:id="rId6" imgW="203200" imgH="215900" progId="Equation.3">
                  <p:embed/>
                </p:oleObj>
              </mc:Choice>
              <mc:Fallback>
                <p:oleObj name="公式" r:id="rId6" imgW="203200" imgH="2159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1463" y="4849814"/>
                        <a:ext cx="323850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0" name="文本框 3"/>
          <p:cNvSpPr txBox="1">
            <a:spLocks noChangeArrowheads="1"/>
          </p:cNvSpPr>
          <p:nvPr/>
        </p:nvSpPr>
        <p:spPr bwMode="auto">
          <a:xfrm>
            <a:off x="3957639" y="2976564"/>
            <a:ext cx="1476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 i="1">
                <a:latin typeface="Times New Roman" panose="02020603050405020304" pitchFamily="18" charset="0"/>
                <a:cs typeface="Times New Roman" panose="02020603050405020304" pitchFamily="18" charset="0"/>
              </a:rPr>
              <a:t>A-B=AB</a:t>
            </a:r>
            <a:endParaRPr lang="zh-CN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51" name="文本框 5"/>
          <p:cNvSpPr txBox="1">
            <a:spLocks noChangeArrowheads="1"/>
          </p:cNvSpPr>
          <p:nvPr/>
        </p:nvSpPr>
        <p:spPr bwMode="auto">
          <a:xfrm>
            <a:off x="5037139" y="2817813"/>
            <a:ext cx="2889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-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639888" y="510063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l-GR" altLang="zh-CN" dirty="0">
                <a:latin typeface="+mn-ea"/>
              </a:rPr>
              <a:t>Ω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5310188" y="5100638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l-GR" altLang="zh-CN" dirty="0">
                <a:latin typeface="+mn-ea"/>
              </a:rPr>
              <a:t>Ω</a:t>
            </a:r>
            <a:endParaRPr lang="zh-CN" altLang="en-US" dirty="0"/>
          </a:p>
        </p:txBody>
      </p:sp>
      <p:sp>
        <p:nvSpPr>
          <p:cNvPr id="22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1.1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4" name="标题 1"/>
          <p:cNvSpPr txBox="1"/>
          <p:nvPr/>
        </p:nvSpPr>
        <p:spPr bwMode="auto">
          <a:xfrm>
            <a:off x="163282" y="1828802"/>
            <a:ext cx="3414943" cy="608012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1.1.3 </a:t>
            </a:r>
            <a:r>
              <a:rPr lang="zh-CN" altLang="zh-CN" dirty="0"/>
              <a:t>事件</a:t>
            </a:r>
            <a:r>
              <a:rPr lang="zh-CN" altLang="en-US" dirty="0"/>
              <a:t>的关系与运算</a:t>
            </a:r>
            <a:endParaRPr lang="en-US" altLang="zh-CN" dirty="0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4"/>
          <p:cNvGraphicFramePr>
            <a:graphicFrameLocks noChangeAspect="1"/>
          </p:cNvGraphicFramePr>
          <p:nvPr/>
        </p:nvGraphicFramePr>
        <p:xfrm>
          <a:off x="2698751" y="2838450"/>
          <a:ext cx="4041775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5" name="Equation" r:id="rId1" imgW="1459865" imgH="190500" progId="Equation.DSMT4">
                  <p:embed/>
                </p:oleObj>
              </mc:Choice>
              <mc:Fallback>
                <p:oleObj name="Equation" r:id="rId1" imgW="1459865" imgH="1905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1" y="2838450"/>
                        <a:ext cx="4041775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6"/>
          <p:cNvGraphicFramePr>
            <a:graphicFrameLocks noChangeAspect="1"/>
          </p:cNvGraphicFramePr>
          <p:nvPr/>
        </p:nvGraphicFramePr>
        <p:xfrm>
          <a:off x="2698751" y="3594101"/>
          <a:ext cx="428942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6" name="Equation" r:id="rId3" imgW="1816100" imgH="190500" progId="Equation.DSMT4">
                  <p:embed/>
                </p:oleObj>
              </mc:Choice>
              <mc:Fallback>
                <p:oleObj name="Equation" r:id="rId3" imgW="1816100" imgH="1905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1" y="3594101"/>
                        <a:ext cx="4289425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7"/>
          <p:cNvGraphicFramePr>
            <a:graphicFrameLocks noChangeAspect="1"/>
          </p:cNvGraphicFramePr>
          <p:nvPr/>
        </p:nvGraphicFramePr>
        <p:xfrm>
          <a:off x="2770188" y="4459289"/>
          <a:ext cx="387191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7" name="Equation" r:id="rId5" imgW="1676400" imgH="203200" progId="Equation.DSMT4">
                  <p:embed/>
                </p:oleObj>
              </mc:Choice>
              <mc:Fallback>
                <p:oleObj name="Equation" r:id="rId5" imgW="1676400" imgH="203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4459289"/>
                        <a:ext cx="3871912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8"/>
          <p:cNvGraphicFramePr>
            <a:graphicFrameLocks noChangeAspect="1"/>
          </p:cNvGraphicFramePr>
          <p:nvPr/>
        </p:nvGraphicFramePr>
        <p:xfrm>
          <a:off x="2776539" y="4962525"/>
          <a:ext cx="398462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8" name="Equation" r:id="rId7" imgW="1676400" imgH="279400" progId="Equation.DSMT4">
                  <p:embed/>
                </p:oleObj>
              </mc:Choice>
              <mc:Fallback>
                <p:oleObj name="Equation" r:id="rId7" imgW="1676400" imgH="279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6539" y="4962525"/>
                        <a:ext cx="398462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WordArt 9"/>
          <p:cNvSpPr>
            <a:spLocks noChangeArrowheads="1" noChangeShapeType="1" noTextEdit="1"/>
          </p:cNvSpPr>
          <p:nvPr/>
        </p:nvSpPr>
        <p:spPr bwMode="auto">
          <a:xfrm>
            <a:off x="3417888" y="1736726"/>
            <a:ext cx="2305050" cy="3095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2700" kern="10">
                <a:solidFill>
                  <a:srgbClr val="0000FF"/>
                </a:solidFill>
                <a:latin typeface="+mn-ea"/>
                <a:cs typeface="+mn-ea"/>
              </a:rPr>
              <a:t>事件的运算定律</a:t>
            </a:r>
            <a:endParaRPr lang="zh-CN" altLang="en-US" sz="2700" kern="10">
              <a:solidFill>
                <a:srgbClr val="0000FF"/>
              </a:solidFill>
              <a:latin typeface="+mn-ea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1800226" y="2111376"/>
            <a:ext cx="4683125" cy="403225"/>
            <a:chOff x="1799692" y="1254856"/>
            <a:chExt cx="4684407" cy="402608"/>
          </a:xfrm>
        </p:grpSpPr>
        <p:graphicFrame>
          <p:nvGraphicFramePr>
            <p:cNvPr id="19475" name="Object 2"/>
            <p:cNvGraphicFramePr>
              <a:graphicFrameLocks noChangeAspect="1"/>
            </p:cNvGraphicFramePr>
            <p:nvPr/>
          </p:nvGraphicFramePr>
          <p:xfrm>
            <a:off x="2698132" y="1254856"/>
            <a:ext cx="3785967" cy="402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379" name="Equation" r:id="rId9" imgW="1688465" imgH="177800" progId="Equation.DSMT4">
                    <p:embed/>
                  </p:oleObj>
                </mc:Choice>
                <mc:Fallback>
                  <p:oleObj name="Equation" r:id="rId9" imgW="1688465" imgH="17780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8132" y="1254856"/>
                          <a:ext cx="3785967" cy="402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6" name="WordArt 10"/>
            <p:cNvSpPr>
              <a:spLocks noChangeArrowheads="1" noChangeShapeType="1" noTextEdit="1"/>
            </p:cNvSpPr>
            <p:nvPr/>
          </p:nvSpPr>
          <p:spPr bwMode="auto">
            <a:xfrm>
              <a:off x="1799692" y="1270161"/>
              <a:ext cx="891315" cy="315295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zh-CN" altLang="en-US" sz="2700" kern="10">
                  <a:solidFill>
                    <a:srgbClr val="0000FF"/>
                  </a:solidFill>
                  <a:latin typeface="+mn-ea"/>
                  <a:cs typeface="+mn-ea"/>
                </a:rPr>
                <a:t>交换律</a:t>
              </a:r>
              <a:endParaRPr lang="zh-CN" altLang="en-US" sz="2700" kern="10">
                <a:solidFill>
                  <a:srgbClr val="0000FF"/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 bwMode="auto">
          <a:xfrm>
            <a:off x="1800226" y="2514600"/>
            <a:ext cx="4913313" cy="407988"/>
            <a:chOff x="1799692" y="1657464"/>
            <a:chExt cx="4913603" cy="407458"/>
          </a:xfrm>
        </p:grpSpPr>
        <p:graphicFrame>
          <p:nvGraphicFramePr>
            <p:cNvPr id="19473" name="Object 3"/>
            <p:cNvGraphicFramePr>
              <a:graphicFrameLocks noChangeAspect="1"/>
            </p:cNvGraphicFramePr>
            <p:nvPr/>
          </p:nvGraphicFramePr>
          <p:xfrm>
            <a:off x="2698132" y="1657464"/>
            <a:ext cx="4015163" cy="407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380" name="Equation" r:id="rId11" imgW="1485900" imgH="190500" progId="Equation.DSMT4">
                    <p:embed/>
                  </p:oleObj>
                </mc:Choice>
                <mc:Fallback>
                  <p:oleObj name="Equation" r:id="rId11" imgW="1485900" imgH="1905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8132" y="1657464"/>
                          <a:ext cx="4015163" cy="4074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4" name="WordArt 11"/>
            <p:cNvSpPr>
              <a:spLocks noChangeArrowheads="1" noChangeShapeType="1" noTextEdit="1"/>
            </p:cNvSpPr>
            <p:nvPr/>
          </p:nvSpPr>
          <p:spPr bwMode="auto">
            <a:xfrm>
              <a:off x="1799692" y="1702248"/>
              <a:ext cx="891315" cy="315295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zh-CN" altLang="en-US" sz="2700" kern="10">
                  <a:solidFill>
                    <a:srgbClr val="0000FF"/>
                  </a:solidFill>
                  <a:latin typeface="+mn-ea"/>
                  <a:cs typeface="+mn-ea"/>
                </a:rPr>
                <a:t>结合律</a:t>
              </a:r>
              <a:endParaRPr lang="zh-CN" altLang="en-US" sz="2700" kern="10">
                <a:solidFill>
                  <a:srgbClr val="0000FF"/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 bwMode="auto">
          <a:xfrm>
            <a:off x="1800225" y="3255964"/>
            <a:ext cx="5257800" cy="447675"/>
            <a:chOff x="1799692" y="2398120"/>
            <a:chExt cx="5258001" cy="447476"/>
          </a:xfrm>
        </p:grpSpPr>
        <p:graphicFrame>
          <p:nvGraphicFramePr>
            <p:cNvPr id="19471" name="Object 5"/>
            <p:cNvGraphicFramePr>
              <a:graphicFrameLocks noChangeAspect="1"/>
            </p:cNvGraphicFramePr>
            <p:nvPr/>
          </p:nvGraphicFramePr>
          <p:xfrm>
            <a:off x="2698132" y="2398120"/>
            <a:ext cx="4359561" cy="4474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381" name="Equation" r:id="rId13" imgW="1816100" imgH="190500" progId="Equation.DSMT4">
                    <p:embed/>
                  </p:oleObj>
                </mc:Choice>
                <mc:Fallback>
                  <p:oleObj name="Equation" r:id="rId13" imgW="1816100" imgH="1905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8132" y="2398120"/>
                          <a:ext cx="4359561" cy="4474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72" name="WordArt 12"/>
            <p:cNvSpPr>
              <a:spLocks noChangeArrowheads="1" noChangeShapeType="1" noTextEdit="1"/>
            </p:cNvSpPr>
            <p:nvPr/>
          </p:nvSpPr>
          <p:spPr bwMode="auto">
            <a:xfrm>
              <a:off x="1799692" y="2463604"/>
              <a:ext cx="891315" cy="315295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r>
                <a:rPr lang="zh-CN" altLang="en-US" sz="2700" kern="10">
                  <a:solidFill>
                    <a:srgbClr val="0000FF"/>
                  </a:solidFill>
                  <a:latin typeface="+mn-ea"/>
                  <a:cs typeface="+mn-ea"/>
                </a:rPr>
                <a:t>分配律</a:t>
              </a:r>
              <a:endParaRPr lang="zh-CN" altLang="en-US" sz="2700" kern="10">
                <a:solidFill>
                  <a:srgbClr val="0000FF"/>
                </a:solidFill>
                <a:latin typeface="+mn-ea"/>
                <a:cs typeface="+mn-ea"/>
              </a:endParaRPr>
            </a:p>
          </p:txBody>
        </p:sp>
      </p:grpSp>
      <p:sp>
        <p:nvSpPr>
          <p:cNvPr id="27" name="WordArt 13"/>
          <p:cNvSpPr>
            <a:spLocks noChangeArrowheads="1" noChangeShapeType="1" noTextEdit="1"/>
          </p:cNvSpPr>
          <p:nvPr/>
        </p:nvSpPr>
        <p:spPr bwMode="auto">
          <a:xfrm>
            <a:off x="2855844" y="4101781"/>
            <a:ext cx="1212100" cy="314926"/>
          </a:xfrm>
          <a:prstGeom prst="rect">
            <a:avLst/>
          </a:prstGeom>
          <a:noFill/>
          <a:ln>
            <a:noFill/>
          </a:ln>
        </p:spPr>
        <p:txBody>
          <a:bodyPr wrap="none" lIns="69842" tIns="34921" rIns="69842" bIns="34921" numCol="1" fromWordArt="1">
            <a:prstTxWarp prst="textPlain">
              <a:avLst>
                <a:gd name="adj" fmla="val 50000"/>
              </a:avLst>
            </a:prstTxWarp>
          </a:bodyPr>
          <a:lstStyle/>
          <a:p>
            <a:pPr eaLnBrk="1" hangingPunct="1">
              <a:defRPr/>
            </a:pPr>
            <a:r>
              <a:rPr lang="zh-CN" altLang="en-US" sz="2700" kern="10" dirty="0">
                <a:ln w="12700">
                  <a:noFill/>
                  <a:round/>
                </a:ln>
                <a:solidFill>
                  <a:srgbClr val="0000FF"/>
                </a:solidFill>
                <a:latin typeface="+mn-ea"/>
              </a:rPr>
              <a:t>（德</a:t>
            </a:r>
            <a:r>
              <a:rPr lang="en-US" altLang="zh-CN" sz="2700" kern="10" dirty="0">
                <a:ln w="12700">
                  <a:noFill/>
                  <a:round/>
                </a:ln>
                <a:solidFill>
                  <a:srgbClr val="0000FF"/>
                </a:solidFill>
                <a:latin typeface="+mn-ea"/>
              </a:rPr>
              <a:t>·</a:t>
            </a:r>
            <a:r>
              <a:rPr lang="zh-CN" altLang="en-US" sz="2700" kern="10" dirty="0">
                <a:ln w="12700">
                  <a:noFill/>
                  <a:round/>
                </a:ln>
                <a:solidFill>
                  <a:srgbClr val="0000FF"/>
                </a:solidFill>
                <a:latin typeface="+mn-ea"/>
              </a:rPr>
              <a:t>摩根律）</a:t>
            </a:r>
            <a:endParaRPr lang="zh-CN" altLang="en-US" sz="2700" kern="10" dirty="0">
              <a:ln w="12700">
                <a:noFill/>
                <a:round/>
              </a:ln>
              <a:solidFill>
                <a:srgbClr val="0000FF"/>
              </a:solidFill>
              <a:latin typeface="+mn-ea"/>
            </a:endParaRPr>
          </a:p>
        </p:txBody>
      </p:sp>
      <p:sp>
        <p:nvSpPr>
          <p:cNvPr id="19467" name="WordArt 12"/>
          <p:cNvSpPr>
            <a:spLocks noChangeArrowheads="1" noChangeShapeType="1" noTextEdit="1"/>
          </p:cNvSpPr>
          <p:nvPr/>
        </p:nvSpPr>
        <p:spPr bwMode="auto">
          <a:xfrm>
            <a:off x="1827214" y="4100513"/>
            <a:ext cx="890587" cy="31591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zh-CN" altLang="en-US" sz="2700" kern="10" dirty="0">
                <a:solidFill>
                  <a:srgbClr val="0000FF"/>
                </a:solidFill>
                <a:latin typeface="+mn-ea"/>
                <a:cs typeface="+mn-ea"/>
              </a:rPr>
              <a:t>对偶律</a:t>
            </a:r>
            <a:endParaRPr lang="zh-CN" altLang="en-US" sz="2700" kern="10" dirty="0">
              <a:solidFill>
                <a:srgbClr val="0000FF"/>
              </a:solidFill>
              <a:latin typeface="+mn-ea"/>
              <a:cs typeface="+mn-ea"/>
            </a:endParaRPr>
          </a:p>
        </p:txBody>
      </p:sp>
      <p:cxnSp>
        <p:nvCxnSpPr>
          <p:cNvPr id="24" name="直接连接符 23"/>
          <p:cNvCxnSpPr>
            <a:endCxn id="19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9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1.1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2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59732" y="444139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248925" y="937531"/>
            <a:ext cx="5602941" cy="5785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300" dirty="0">
                <a:latin typeface="+mj-lt"/>
                <a:ea typeface="+mj-ea"/>
                <a:cs typeface="Times New Roman" panose="02020603050405020304" pitchFamily="18" charset="0"/>
              </a:rPr>
              <a:t>第</a:t>
            </a:r>
            <a:r>
              <a:rPr lang="en-US" altLang="zh-CN" sz="2300" dirty="0">
                <a:latin typeface="+mj-lt"/>
                <a:ea typeface="+mj-ea"/>
                <a:cs typeface="Times New Roman" panose="02020603050405020304" pitchFamily="18" charset="0"/>
              </a:rPr>
              <a:t>6</a:t>
            </a:r>
            <a:r>
              <a:rPr lang="zh-CN" altLang="en-US" sz="2300" dirty="0">
                <a:latin typeface="+mj-lt"/>
                <a:ea typeface="+mj-ea"/>
                <a:cs typeface="Times New Roman" panose="02020603050405020304" pitchFamily="18" charset="0"/>
              </a:rPr>
              <a:t>讲 全概率公式与贝叶斯公式</a:t>
            </a:r>
            <a:endParaRPr lang="en-US" altLang="zh-CN" sz="23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685800" lvl="1" indent="-228600">
              <a:lnSpc>
                <a:spcPct val="11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+mj-lt"/>
                <a:ea typeface="+mj-ea"/>
                <a:cs typeface="Times New Roman" panose="02020603050405020304" pitchFamily="18" charset="0"/>
              </a:rPr>
              <a:t>点估计</a:t>
            </a:r>
            <a:endParaRPr lang="en-US" altLang="zh-CN" sz="2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685800" lvl="1" indent="-228600">
              <a:lnSpc>
                <a:spcPct val="11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+mj-lt"/>
                <a:ea typeface="+mj-ea"/>
                <a:cs typeface="Times New Roman" panose="02020603050405020304" pitchFamily="18" charset="0"/>
              </a:rPr>
              <a:t>估计量的评选标准</a:t>
            </a:r>
            <a:endParaRPr lang="en-US" altLang="zh-CN" sz="2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685800" lvl="1" indent="-228600">
              <a:lnSpc>
                <a:spcPct val="11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+mj-lt"/>
                <a:ea typeface="+mj-ea"/>
                <a:cs typeface="Times New Roman" panose="02020603050405020304" pitchFamily="18" charset="0"/>
              </a:rPr>
              <a:t>区间估计</a:t>
            </a:r>
            <a:endParaRPr lang="en-US" altLang="zh-CN" sz="2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300" dirty="0">
                <a:latin typeface="+mj-lt"/>
                <a:ea typeface="+mj-ea"/>
                <a:cs typeface="Times New Roman" panose="02020603050405020304" pitchFamily="18" charset="0"/>
              </a:rPr>
              <a:t>第</a:t>
            </a:r>
            <a:r>
              <a:rPr lang="en-US" altLang="zh-CN" sz="2300" dirty="0">
                <a:latin typeface="+mj-lt"/>
                <a:ea typeface="+mj-ea"/>
                <a:cs typeface="Times New Roman" panose="02020603050405020304" pitchFamily="18" charset="0"/>
              </a:rPr>
              <a:t>7</a:t>
            </a:r>
            <a:r>
              <a:rPr lang="zh-CN" altLang="en-US" sz="2300" dirty="0">
                <a:latin typeface="+mj-lt"/>
                <a:ea typeface="+mj-ea"/>
                <a:cs typeface="Times New Roman" panose="02020603050405020304" pitchFamily="18" charset="0"/>
              </a:rPr>
              <a:t>章 假设检验</a:t>
            </a:r>
            <a:endParaRPr lang="en-US" altLang="zh-CN" sz="23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685800" lvl="1" indent="-228600">
              <a:lnSpc>
                <a:spcPct val="11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+mj-lt"/>
                <a:ea typeface="+mj-ea"/>
                <a:cs typeface="Times New Roman" panose="02020603050405020304" pitchFamily="18" charset="0"/>
              </a:rPr>
              <a:t>假设检验的基本概念</a:t>
            </a:r>
            <a:endParaRPr lang="en-US" altLang="zh-CN" sz="2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685800" lvl="1" indent="-228600">
              <a:lnSpc>
                <a:spcPct val="11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+mj-lt"/>
                <a:ea typeface="+mj-ea"/>
                <a:cs typeface="Times New Roman" panose="02020603050405020304" pitchFamily="18" charset="0"/>
              </a:rPr>
              <a:t>正态总体参数的假设检验</a:t>
            </a:r>
            <a:endParaRPr lang="en-US" altLang="zh-CN" sz="2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685800" lvl="1" indent="-228600">
              <a:lnSpc>
                <a:spcPct val="11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latin typeface="+mj-lt"/>
                <a:ea typeface="+mj-ea"/>
                <a:cs typeface="Times New Roman" panose="02020603050405020304" pitchFamily="18" charset="0"/>
              </a:rPr>
              <a:t>成对数据的假设检验、分布的假设检验</a:t>
            </a:r>
            <a:endParaRPr lang="en-US" altLang="zh-CN" sz="20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300" dirty="0">
                <a:latin typeface="+mj-lt"/>
                <a:ea typeface="+mj-ea"/>
                <a:cs typeface="Times New Roman" panose="02020603050405020304" pitchFamily="18" charset="0"/>
              </a:rPr>
              <a:t>第</a:t>
            </a:r>
            <a:r>
              <a:rPr lang="en-US" altLang="zh-CN" sz="2300" dirty="0">
                <a:latin typeface="+mj-lt"/>
                <a:ea typeface="+mj-ea"/>
                <a:cs typeface="Times New Roman" panose="02020603050405020304" pitchFamily="18" charset="0"/>
              </a:rPr>
              <a:t>8</a:t>
            </a:r>
            <a:r>
              <a:rPr lang="zh-CN" altLang="en-US" sz="2300" dirty="0">
                <a:latin typeface="+mj-lt"/>
                <a:ea typeface="+mj-ea"/>
                <a:cs typeface="Times New Roman" panose="02020603050405020304" pitchFamily="18" charset="0"/>
              </a:rPr>
              <a:t>章 线性回归</a:t>
            </a:r>
            <a:endParaRPr lang="en-US" altLang="zh-CN" sz="23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300" dirty="0">
                <a:latin typeface="+mj-lt"/>
                <a:ea typeface="+mj-ea"/>
                <a:cs typeface="Times New Roman" panose="02020603050405020304" pitchFamily="18" charset="0"/>
              </a:rPr>
              <a:t>第</a:t>
            </a:r>
            <a:r>
              <a:rPr lang="en-US" altLang="zh-CN" sz="2300" dirty="0">
                <a:latin typeface="+mj-lt"/>
                <a:ea typeface="+mj-ea"/>
                <a:cs typeface="Times New Roman" panose="02020603050405020304" pitchFamily="18" charset="0"/>
              </a:rPr>
              <a:t>9</a:t>
            </a:r>
            <a:r>
              <a:rPr lang="zh-CN" altLang="en-US" sz="2300" dirty="0">
                <a:latin typeface="+mj-lt"/>
                <a:ea typeface="+mj-ea"/>
                <a:cs typeface="Times New Roman" panose="02020603050405020304" pitchFamily="18" charset="0"/>
              </a:rPr>
              <a:t>章 随机过程的基本概念</a:t>
            </a:r>
            <a:endParaRPr lang="en-US" altLang="zh-CN" sz="23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300" dirty="0">
                <a:latin typeface="+mj-lt"/>
                <a:ea typeface="+mj-ea"/>
                <a:cs typeface="Times New Roman" panose="02020603050405020304" pitchFamily="18" charset="0"/>
              </a:rPr>
              <a:t>第</a:t>
            </a:r>
            <a:r>
              <a:rPr lang="en-US" altLang="zh-CN" sz="2300" dirty="0">
                <a:latin typeface="+mj-lt"/>
                <a:ea typeface="+mj-ea"/>
                <a:cs typeface="Times New Roman" panose="02020603050405020304" pitchFamily="18" charset="0"/>
              </a:rPr>
              <a:t>10</a:t>
            </a:r>
            <a:r>
              <a:rPr lang="zh-CN" altLang="en-US" sz="2300" dirty="0">
                <a:latin typeface="+mj-lt"/>
                <a:ea typeface="+mj-ea"/>
                <a:cs typeface="Times New Roman" panose="02020603050405020304" pitchFamily="18" charset="0"/>
              </a:rPr>
              <a:t>章 平稳过程</a:t>
            </a:r>
            <a:endParaRPr lang="en-US" altLang="zh-CN" sz="2300" dirty="0">
              <a:latin typeface="+mj-lt"/>
              <a:ea typeface="+mj-ea"/>
              <a:cs typeface="Times New Roman" panose="02020603050405020304" pitchFamily="18" charset="0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/>
            </a:pPr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56339" y="19744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课程主要内容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"/>
          <p:cNvSpPr>
            <a:spLocks noChangeArrowheads="1"/>
          </p:cNvSpPr>
          <p:nvPr/>
        </p:nvSpPr>
        <p:spPr bwMode="auto">
          <a:xfrm>
            <a:off x="3108326" y="1974850"/>
            <a:ext cx="1179513" cy="882650"/>
          </a:xfrm>
          <a:prstGeom prst="ellipse">
            <a:avLst/>
          </a:prstGeom>
          <a:solidFill>
            <a:srgbClr val="FF3399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9842" tIns="34921" rIns="69842" bIns="34921" anchor="ctr"/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400" b="0" i="1">
                <a:latin typeface="Times New Roman" panose="02020603050405020304" pitchFamily="18" charset="0"/>
                <a:ea typeface="楷体" panose="02010609060101010101" pitchFamily="49" charset="-122"/>
              </a:rPr>
              <a:t>B</a:t>
            </a:r>
            <a:endParaRPr lang="zh-CN" altLang="zh-CN">
              <a:ea typeface="楷体" panose="02010609060101010101" pitchFamily="49" charset="-122"/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1520826" y="1684338"/>
            <a:ext cx="3667125" cy="1974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9842" tIns="34921" rIns="69842" bIns="34921" anchor="ctr"/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ea typeface="楷体" panose="02010609060101010101" pitchFamily="49" charset="-122"/>
            </a:endParaRPr>
          </a:p>
        </p:txBody>
      </p:sp>
      <p:sp>
        <p:nvSpPr>
          <p:cNvPr id="26" name="Oval 4"/>
          <p:cNvSpPr>
            <a:spLocks noChangeArrowheads="1"/>
          </p:cNvSpPr>
          <p:nvPr/>
        </p:nvSpPr>
        <p:spPr bwMode="auto">
          <a:xfrm>
            <a:off x="3208338" y="2673350"/>
            <a:ext cx="1746250" cy="757238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9842" tIns="34921" rIns="69842" bIns="34921" anchor="ctr"/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0">
                <a:latin typeface="Times New Roman" panose="02020603050405020304" pitchFamily="18" charset="0"/>
                <a:ea typeface="楷体" panose="02010609060101010101" pitchFamily="49" charset="-122"/>
              </a:rPr>
              <a:t>      </a:t>
            </a:r>
            <a:r>
              <a:rPr lang="en-US" altLang="zh-CN" sz="2400" b="0" i="1"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  <a:endParaRPr lang="zh-CN" altLang="zh-CN">
              <a:ea typeface="楷体" panose="02010609060101010101" pitchFamily="49" charset="-122"/>
            </a:endParaRPr>
          </a:p>
        </p:txBody>
      </p:sp>
      <p:sp>
        <p:nvSpPr>
          <p:cNvPr id="27" name="Oval 5"/>
          <p:cNvSpPr>
            <a:spLocks noChangeArrowheads="1"/>
          </p:cNvSpPr>
          <p:nvPr/>
        </p:nvSpPr>
        <p:spPr bwMode="auto">
          <a:xfrm>
            <a:off x="1811338" y="2405064"/>
            <a:ext cx="1701800" cy="966787"/>
          </a:xfrm>
          <a:prstGeom prst="ellipse">
            <a:avLst/>
          </a:prstGeom>
          <a:solidFill>
            <a:srgbClr val="53D3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9842" tIns="34921" rIns="69842" bIns="34921" anchor="ctr"/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400" b="0" i="1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endParaRPr lang="zh-CN" altLang="zh-CN">
              <a:ea typeface="楷体" panose="02010609060101010101" pitchFamily="49" charset="-122"/>
            </a:endParaRPr>
          </a:p>
        </p:txBody>
      </p:sp>
      <p:sp>
        <p:nvSpPr>
          <p:cNvPr id="28" name="Rectangle 6"/>
          <p:cNvSpPr>
            <a:spLocks noChangeArrowheads="1"/>
          </p:cNvSpPr>
          <p:nvPr/>
        </p:nvSpPr>
        <p:spPr bwMode="auto">
          <a:xfrm>
            <a:off x="1511301" y="3709988"/>
            <a:ext cx="3609975" cy="1974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9842" tIns="34921" rIns="69842" bIns="34921" anchor="ctr"/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ea typeface="楷体" panose="02010609060101010101" pitchFamily="49" charset="-122"/>
            </a:endParaRPr>
          </a:p>
        </p:txBody>
      </p:sp>
      <p:graphicFrame>
        <p:nvGraphicFramePr>
          <p:cNvPr id="29" name="对象 6"/>
          <p:cNvGraphicFramePr>
            <a:graphicFrameLocks noChangeAspect="1"/>
          </p:cNvGraphicFramePr>
          <p:nvPr/>
        </p:nvGraphicFramePr>
        <p:xfrm>
          <a:off x="5364164" y="3141663"/>
          <a:ext cx="13366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4" name="Equation" r:id="rId1" imgW="546100" imgH="190500" progId="Equation.DSMT4">
                  <p:embed/>
                </p:oleObj>
              </mc:Choice>
              <mc:Fallback>
                <p:oleObj name="Equation" r:id="rId1" imgW="546100" imgH="1905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4" y="3141663"/>
                        <a:ext cx="1336675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Group 8"/>
          <p:cNvGrpSpPr/>
          <p:nvPr/>
        </p:nvGrpSpPr>
        <p:grpSpPr bwMode="auto">
          <a:xfrm>
            <a:off x="1744663" y="4000501"/>
            <a:ext cx="2533650" cy="1374775"/>
            <a:chOff x="1008" y="2592"/>
            <a:chExt cx="2090" cy="1133"/>
          </a:xfrm>
        </p:grpSpPr>
        <p:sp>
          <p:nvSpPr>
            <p:cNvPr id="20503" name="Oval 9" descr="浅色横线"/>
            <p:cNvSpPr>
              <a:spLocks noChangeArrowheads="1"/>
            </p:cNvSpPr>
            <p:nvPr/>
          </p:nvSpPr>
          <p:spPr bwMode="auto">
            <a:xfrm>
              <a:off x="2126" y="2592"/>
              <a:ext cx="972" cy="728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400" b="0" i="1">
                  <a:solidFill>
                    <a:srgbClr val="000066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B</a:t>
              </a:r>
              <a:endParaRPr lang="zh-CN" altLang="zh-CN">
                <a:solidFill>
                  <a:srgbClr val="000066"/>
                </a:solidFill>
                <a:ea typeface="楷体" panose="02010609060101010101" pitchFamily="49" charset="-122"/>
              </a:endParaRPr>
            </a:p>
          </p:txBody>
        </p:sp>
        <p:sp>
          <p:nvSpPr>
            <p:cNvPr id="20504" name="Oval 10" descr="浅色横线"/>
            <p:cNvSpPr>
              <a:spLocks noChangeArrowheads="1"/>
            </p:cNvSpPr>
            <p:nvPr/>
          </p:nvSpPr>
          <p:spPr bwMode="auto">
            <a:xfrm>
              <a:off x="1008" y="2928"/>
              <a:ext cx="1404" cy="797"/>
            </a:xfrm>
            <a:prstGeom prst="ellipse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400" b="0" i="1">
                  <a:solidFill>
                    <a:srgbClr val="000066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endParaRPr lang="zh-CN" altLang="zh-CN">
                <a:solidFill>
                  <a:srgbClr val="000066"/>
                </a:solidFill>
                <a:ea typeface="楷体" panose="02010609060101010101" pitchFamily="49" charset="-122"/>
              </a:endParaRPr>
            </a:p>
          </p:txBody>
        </p:sp>
      </p:grpSp>
      <p:sp>
        <p:nvSpPr>
          <p:cNvPr id="33" name="Oval 11" descr="浅色竖线"/>
          <p:cNvSpPr>
            <a:spLocks noChangeArrowheads="1"/>
          </p:cNvSpPr>
          <p:nvPr/>
        </p:nvSpPr>
        <p:spPr bwMode="auto">
          <a:xfrm>
            <a:off x="3025775" y="4640264"/>
            <a:ext cx="1746250" cy="757237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9842" tIns="34921" rIns="69842" bIns="34921" anchor="ctr"/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0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         </a:t>
            </a:r>
            <a:r>
              <a:rPr lang="en-US" altLang="zh-CN" sz="2400" b="0" i="1">
                <a:solidFill>
                  <a:srgbClr val="000066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C</a:t>
            </a:r>
            <a:endParaRPr lang="zh-CN" altLang="zh-CN">
              <a:solidFill>
                <a:srgbClr val="000066"/>
              </a:solidFill>
              <a:ea typeface="楷体" panose="02010609060101010101" pitchFamily="49" charset="-122"/>
            </a:endParaRPr>
          </a:p>
        </p:txBody>
      </p:sp>
      <p:grpSp>
        <p:nvGrpSpPr>
          <p:cNvPr id="34" name="Group 12"/>
          <p:cNvGrpSpPr/>
          <p:nvPr/>
        </p:nvGrpSpPr>
        <p:grpSpPr bwMode="auto">
          <a:xfrm>
            <a:off x="1730376" y="4408489"/>
            <a:ext cx="2409825" cy="966787"/>
            <a:chOff x="756" y="2928"/>
            <a:chExt cx="1988" cy="797"/>
          </a:xfrm>
        </p:grpSpPr>
        <p:sp>
          <p:nvSpPr>
            <p:cNvPr id="35" name="Oval 13"/>
            <p:cNvSpPr>
              <a:spLocks noChangeArrowheads="1"/>
            </p:cNvSpPr>
            <p:nvPr/>
          </p:nvSpPr>
          <p:spPr bwMode="auto">
            <a:xfrm rot="-336349">
              <a:off x="2032" y="3114"/>
              <a:ext cx="712" cy="136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solidFill>
                  <a:srgbClr val="000066"/>
                </a:solidFill>
                <a:ea typeface="楷体" panose="02010609060101010101" pitchFamily="49" charset="-122"/>
              </a:endParaRPr>
            </a:p>
          </p:txBody>
        </p:sp>
        <p:sp>
          <p:nvSpPr>
            <p:cNvPr id="36" name="Oval 14"/>
            <p:cNvSpPr>
              <a:spLocks noChangeArrowheads="1"/>
            </p:cNvSpPr>
            <p:nvPr/>
          </p:nvSpPr>
          <p:spPr bwMode="auto">
            <a:xfrm>
              <a:off x="756" y="2928"/>
              <a:ext cx="1404" cy="79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>
              <a:solidFill>
                <a:srgbClr val="660033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just" eaLnBrk="1" hangingPunct="1">
                <a:defRPr/>
              </a:pPr>
              <a:r>
                <a:rPr lang="en-US" altLang="zh-CN" sz="2400" i="1">
                  <a:solidFill>
                    <a:srgbClr val="000066"/>
                  </a:solidFill>
                  <a:latin typeface="Times New Roman" panose="02020603050405020304" pitchFamily="18" charset="0"/>
                  <a:ea typeface="楷体" panose="02010609060101010101" pitchFamily="49" charset="-122"/>
                </a:rPr>
                <a:t>A</a:t>
              </a:r>
              <a:endParaRPr lang="zh-CN" altLang="zh-CN">
                <a:solidFill>
                  <a:srgbClr val="000066"/>
                </a:solidFill>
                <a:ea typeface="楷体" panose="02010609060101010101" pitchFamily="49" charset="-122"/>
              </a:endParaRPr>
            </a:p>
          </p:txBody>
        </p:sp>
      </p:grpSp>
      <p:sp>
        <p:nvSpPr>
          <p:cNvPr id="37" name="Rectangle 15"/>
          <p:cNvSpPr>
            <a:spLocks noChangeArrowheads="1"/>
          </p:cNvSpPr>
          <p:nvPr/>
        </p:nvSpPr>
        <p:spPr bwMode="auto">
          <a:xfrm>
            <a:off x="5219701" y="1746250"/>
            <a:ext cx="1935163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/>
          <a:p>
            <a:pPr algn="ctr" eaLnBrk="1" hangingPunct="1">
              <a:defRPr/>
            </a:pPr>
            <a:r>
              <a:rPr lang="zh-CN" altLang="en-US" sz="2400" dirty="0">
                <a:latin typeface="+mn-ea"/>
              </a:rPr>
              <a:t>分配律图示</a:t>
            </a:r>
            <a:endParaRPr lang="zh-CN" altLang="en-US" sz="2400" dirty="0">
              <a:latin typeface="+mn-ea"/>
            </a:endParaRPr>
          </a:p>
        </p:txBody>
      </p:sp>
      <p:graphicFrame>
        <p:nvGraphicFramePr>
          <p:cNvPr id="38" name="对象 15"/>
          <p:cNvGraphicFramePr>
            <a:graphicFrameLocks noChangeAspect="1"/>
          </p:cNvGraphicFramePr>
          <p:nvPr/>
        </p:nvGraphicFramePr>
        <p:xfrm>
          <a:off x="5364164" y="3897314"/>
          <a:ext cx="2054225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5" name="Equation" r:id="rId5" imgW="862965" imgH="190500" progId="Equation.DSMT4">
                  <p:embed/>
                </p:oleObj>
              </mc:Choice>
              <mc:Fallback>
                <p:oleObj name="Equation" r:id="rId5" imgW="862965" imgH="190500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4" y="3897314"/>
                        <a:ext cx="2054225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" name="Group 17"/>
          <p:cNvGrpSpPr/>
          <p:nvPr/>
        </p:nvGrpSpPr>
        <p:grpSpPr bwMode="auto">
          <a:xfrm>
            <a:off x="6804025" y="3357563"/>
            <a:ext cx="465138" cy="57150"/>
            <a:chOff x="5088" y="1296"/>
            <a:chExt cx="384" cy="48"/>
          </a:xfrm>
        </p:grpSpPr>
        <p:sp>
          <p:nvSpPr>
            <p:cNvPr id="20499" name="Line 18"/>
            <p:cNvSpPr>
              <a:spLocks noChangeShapeType="1"/>
            </p:cNvSpPr>
            <p:nvPr/>
          </p:nvSpPr>
          <p:spPr bwMode="auto">
            <a:xfrm>
              <a:off x="5088" y="1296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0500" name="Line 19"/>
            <p:cNvSpPr>
              <a:spLocks noChangeShapeType="1"/>
            </p:cNvSpPr>
            <p:nvPr/>
          </p:nvSpPr>
          <p:spPr bwMode="auto">
            <a:xfrm>
              <a:off x="5088" y="1344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2" name="Oval 20"/>
          <p:cNvSpPr>
            <a:spLocks noChangeArrowheads="1"/>
          </p:cNvSpPr>
          <p:nvPr/>
        </p:nvSpPr>
        <p:spPr bwMode="auto">
          <a:xfrm rot="21025865">
            <a:off x="3324225" y="2682875"/>
            <a:ext cx="865188" cy="1651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lIns="69842" tIns="34921" rIns="69842" bIns="34921" anchor="ctr"/>
          <a:lstStyle/>
          <a:p>
            <a:pPr eaLnBrk="1" hangingPunct="1">
              <a:defRPr/>
            </a:pPr>
            <a:endParaRPr lang="zh-CN" altLang="en-US">
              <a:ea typeface="楷体" panose="02010609060101010101" pitchFamily="49" charset="-122"/>
            </a:endParaRPr>
          </a:p>
        </p:txBody>
      </p:sp>
      <p:sp>
        <p:nvSpPr>
          <p:cNvPr id="43" name="Oval 21"/>
          <p:cNvSpPr>
            <a:spLocks noChangeArrowheads="1"/>
          </p:cNvSpPr>
          <p:nvPr/>
        </p:nvSpPr>
        <p:spPr bwMode="auto">
          <a:xfrm>
            <a:off x="1811338" y="2405064"/>
            <a:ext cx="1701800" cy="96678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 lIns="69842" tIns="34921" rIns="69842" bIns="34921" anchor="ctr"/>
          <a:lstStyle/>
          <a:p>
            <a:pPr algn="just" eaLnBrk="1" hangingPunct="1">
              <a:defRPr/>
            </a:pPr>
            <a:r>
              <a:rPr lang="en-US" altLang="zh-CN" sz="2400" i="1">
                <a:latin typeface="Times New Roman" panose="02020603050405020304" pitchFamily="18" charset="0"/>
                <a:ea typeface="楷体" panose="02010609060101010101" pitchFamily="49" charset="-122"/>
              </a:rPr>
              <a:t>A</a:t>
            </a:r>
            <a:endParaRPr lang="zh-CN" altLang="zh-CN">
              <a:ea typeface="楷体" panose="02010609060101010101" pitchFamily="49" charset="-122"/>
            </a:endParaRPr>
          </a:p>
        </p:txBody>
      </p:sp>
      <p:cxnSp>
        <p:nvCxnSpPr>
          <p:cNvPr id="23" name="直接连接符 22"/>
          <p:cNvCxnSpPr>
            <a:endCxn id="22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2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1.1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 autoUpdateAnimBg="0"/>
      <p:bldP spid="25" grpId="0" animBg="1" autoUpdateAnimBg="0"/>
      <p:bldP spid="26" grpId="0" animBg="1" autoUpdateAnimBg="0"/>
      <p:bldP spid="27" grpId="0" animBg="1" autoUpdateAnimBg="0"/>
      <p:bldP spid="28" grpId="0" animBg="1" autoUpdateAnimBg="0"/>
      <p:bldP spid="33" grpId="0" animBg="1" autoUpdateAnimBg="0"/>
      <p:bldP spid="37" grpId="0" autoUpdateAnimBg="0"/>
      <p:bldP spid="42" grpId="0" animBg="1" autoUpdateAnimBg="0"/>
      <p:bldP spid="43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 txBox="1"/>
          <p:nvPr/>
        </p:nvSpPr>
        <p:spPr bwMode="auto">
          <a:xfrm>
            <a:off x="1476375" y="1881188"/>
            <a:ext cx="6286500" cy="60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en-US" altLang="zh-CN" sz="2400" b="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De Morgan</a:t>
            </a:r>
            <a:r>
              <a:rPr lang="zh-CN" altLang="en-US" sz="2400" b="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律的证明</a:t>
            </a:r>
            <a:endParaRPr lang="zh-CN" altLang="en-US" sz="2400" b="0" dirty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7" name="内容占位符 2"/>
          <p:cNvSpPr txBox="1"/>
          <p:nvPr/>
        </p:nvSpPr>
        <p:spPr bwMode="auto">
          <a:xfrm>
            <a:off x="1476375" y="2349501"/>
            <a:ext cx="6286500" cy="5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2400" dirty="0">
                <a:latin typeface="+mn-ea"/>
              </a:rPr>
              <a:t>证其中一式。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28" name="组合 27"/>
          <p:cNvGrpSpPr/>
          <p:nvPr/>
        </p:nvGrpSpPr>
        <p:grpSpPr bwMode="auto">
          <a:xfrm>
            <a:off x="1476376" y="2863850"/>
            <a:ext cx="1800225" cy="635000"/>
            <a:chOff x="457200" y="2204864"/>
            <a:chExt cx="2357438" cy="830436"/>
          </a:xfrm>
        </p:grpSpPr>
        <p:sp>
          <p:nvSpPr>
            <p:cNvPr id="29" name="内容占位符 2"/>
            <p:cNvSpPr txBox="1"/>
            <p:nvPr/>
          </p:nvSpPr>
          <p:spPr bwMode="auto">
            <a:xfrm>
              <a:off x="457200" y="2204864"/>
              <a:ext cx="621583" cy="720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None/>
                <a:defRPr/>
              </a:pPr>
              <a:r>
                <a:rPr lang="zh-CN" altLang="en-US" sz="2400" b="0">
                  <a:latin typeface="+mn-ea"/>
                  <a:ea typeface="+mn-ea"/>
                </a:rPr>
                <a:t>若</a:t>
              </a:r>
              <a:endParaRPr lang="zh-CN" altLang="en-US" sz="2400" b="0">
                <a:latin typeface="+mn-ea"/>
                <a:ea typeface="+mn-ea"/>
              </a:endParaRPr>
            </a:p>
          </p:txBody>
        </p:sp>
        <p:graphicFrame>
          <p:nvGraphicFramePr>
            <p:cNvPr id="21540" name="对象 4"/>
            <p:cNvGraphicFramePr>
              <a:graphicFrameLocks noChangeAspect="1"/>
            </p:cNvGraphicFramePr>
            <p:nvPr/>
          </p:nvGraphicFramePr>
          <p:xfrm>
            <a:off x="1076325" y="2220913"/>
            <a:ext cx="1738313" cy="814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23" name="Equation" r:id="rId1" imgW="558800" imgH="279400" progId="Equation.DSMT4">
                    <p:embed/>
                  </p:oleObj>
                </mc:Choice>
                <mc:Fallback>
                  <p:oleObj name="Equation" r:id="rId1" imgW="558800" imgH="279400" progId="Equation.DSMT4">
                    <p:embed/>
                    <p:pic>
                      <p:nvPicPr>
                        <p:cNvPr id="0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6325" y="2220913"/>
                          <a:ext cx="1738313" cy="814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组合 30"/>
          <p:cNvGrpSpPr/>
          <p:nvPr/>
        </p:nvGrpSpPr>
        <p:grpSpPr bwMode="auto">
          <a:xfrm>
            <a:off x="3243263" y="2852738"/>
            <a:ext cx="2754312" cy="550862"/>
            <a:chOff x="2771800" y="2190963"/>
            <a:chExt cx="3605188" cy="720080"/>
          </a:xfrm>
        </p:grpSpPr>
        <p:sp>
          <p:nvSpPr>
            <p:cNvPr id="32" name="内容占位符 2"/>
            <p:cNvSpPr txBox="1"/>
            <p:nvPr/>
          </p:nvSpPr>
          <p:spPr bwMode="auto">
            <a:xfrm>
              <a:off x="2771800" y="2190963"/>
              <a:ext cx="1043115" cy="72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None/>
                <a:defRPr/>
              </a:pPr>
              <a:r>
                <a:rPr lang="zh-CN" altLang="en-US" sz="2400" b="0">
                  <a:latin typeface="+mn-ea"/>
                  <a:ea typeface="+mn-ea"/>
                </a:rPr>
                <a:t>，则</a:t>
              </a:r>
              <a:endParaRPr lang="zh-CN" altLang="en-US" sz="2400" b="0">
                <a:latin typeface="+mn-ea"/>
                <a:ea typeface="+mn-ea"/>
              </a:endParaRPr>
            </a:p>
          </p:txBody>
        </p:sp>
        <p:graphicFrame>
          <p:nvGraphicFramePr>
            <p:cNvPr id="21537" name="对象 7"/>
            <p:cNvGraphicFramePr>
              <a:graphicFrameLocks noChangeAspect="1"/>
            </p:cNvGraphicFramePr>
            <p:nvPr/>
          </p:nvGraphicFramePr>
          <p:xfrm>
            <a:off x="3705225" y="2319338"/>
            <a:ext cx="1420813" cy="481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24" name="Equation" r:id="rId3" imgW="457200" imgH="165100" progId="Equation.DSMT4">
                    <p:embed/>
                  </p:oleObj>
                </mc:Choice>
                <mc:Fallback>
                  <p:oleObj name="Equation" r:id="rId3" imgW="457200" imgH="165100" progId="Equation.DSMT4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5225" y="2319338"/>
                          <a:ext cx="1420813" cy="4810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8" name="对象 8"/>
            <p:cNvGraphicFramePr>
              <a:graphicFrameLocks noChangeAspect="1"/>
            </p:cNvGraphicFramePr>
            <p:nvPr/>
          </p:nvGraphicFramePr>
          <p:xfrm>
            <a:off x="5072063" y="2205038"/>
            <a:ext cx="1304925" cy="592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25" name="Equation" r:id="rId5" imgW="419100" imgH="203200" progId="Equation.DSMT4">
                    <p:embed/>
                  </p:oleObj>
                </mc:Choice>
                <mc:Fallback>
                  <p:oleObj name="Equation" r:id="rId5" imgW="419100" imgH="203200" progId="Equation.DSMT4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2063" y="2205038"/>
                          <a:ext cx="1304925" cy="592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组合 34"/>
          <p:cNvGrpSpPr/>
          <p:nvPr/>
        </p:nvGrpSpPr>
        <p:grpSpPr bwMode="auto">
          <a:xfrm>
            <a:off x="6076951" y="2873376"/>
            <a:ext cx="1489075" cy="549275"/>
            <a:chOff x="6480212" y="2217403"/>
            <a:chExt cx="1949413" cy="720080"/>
          </a:xfrm>
        </p:grpSpPr>
        <p:sp>
          <p:nvSpPr>
            <p:cNvPr id="36" name="内容占位符 2"/>
            <p:cNvSpPr txBox="1"/>
            <p:nvPr/>
          </p:nvSpPr>
          <p:spPr bwMode="auto">
            <a:xfrm>
              <a:off x="6480212" y="2217403"/>
              <a:ext cx="1043289" cy="72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None/>
                <a:defRPr/>
              </a:pPr>
              <a:r>
                <a:rPr lang="zh-CN" altLang="en-US" sz="2400" b="0">
                  <a:latin typeface="+mn-ea"/>
                  <a:ea typeface="+mn-ea"/>
                </a:rPr>
                <a:t>即</a:t>
              </a:r>
              <a:endParaRPr lang="zh-CN" altLang="en-US" sz="2400" b="0">
                <a:latin typeface="+mn-ea"/>
                <a:ea typeface="+mn-ea"/>
              </a:endParaRPr>
            </a:p>
          </p:txBody>
        </p:sp>
        <p:graphicFrame>
          <p:nvGraphicFramePr>
            <p:cNvPr id="21535" name="对象 10"/>
            <p:cNvGraphicFramePr>
              <a:graphicFrameLocks noChangeAspect="1"/>
            </p:cNvGraphicFramePr>
            <p:nvPr/>
          </p:nvGraphicFramePr>
          <p:xfrm>
            <a:off x="7124700" y="2297113"/>
            <a:ext cx="1304925" cy="519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26" name="Equation" r:id="rId7" imgW="419100" imgH="177800" progId="Equation.DSMT4">
                    <p:embed/>
                  </p:oleObj>
                </mc:Choice>
                <mc:Fallback>
                  <p:oleObj name="Equation" r:id="rId7" imgW="419100" imgH="177800" progId="Equation.DSMT4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24700" y="2297113"/>
                          <a:ext cx="1304925" cy="519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组合 37"/>
          <p:cNvGrpSpPr/>
          <p:nvPr/>
        </p:nvGrpSpPr>
        <p:grpSpPr bwMode="auto">
          <a:xfrm>
            <a:off x="1476376" y="3457575"/>
            <a:ext cx="1992313" cy="636588"/>
            <a:chOff x="457200" y="2963470"/>
            <a:chExt cx="2608561" cy="836211"/>
          </a:xfrm>
        </p:grpSpPr>
        <p:sp>
          <p:nvSpPr>
            <p:cNvPr id="39" name="内容占位符 2"/>
            <p:cNvSpPr txBox="1"/>
            <p:nvPr/>
          </p:nvSpPr>
          <p:spPr bwMode="auto">
            <a:xfrm>
              <a:off x="457200" y="2963470"/>
              <a:ext cx="1199315" cy="719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None/>
                <a:defRPr/>
              </a:pPr>
              <a:r>
                <a:rPr lang="zh-CN" altLang="en-US" sz="2400" b="0">
                  <a:latin typeface="+mn-ea"/>
                  <a:ea typeface="+mn-ea"/>
                </a:rPr>
                <a:t>于是</a:t>
              </a:r>
              <a:endParaRPr lang="zh-CN" altLang="en-US" sz="2400" b="0">
                <a:latin typeface="+mn-ea"/>
                <a:ea typeface="+mn-ea"/>
              </a:endParaRPr>
            </a:p>
          </p:txBody>
        </p:sp>
        <p:graphicFrame>
          <p:nvGraphicFramePr>
            <p:cNvPr id="21533" name="对象 12"/>
            <p:cNvGraphicFramePr>
              <a:graphicFrameLocks noChangeAspect="1"/>
            </p:cNvGraphicFramePr>
            <p:nvPr/>
          </p:nvGraphicFramePr>
          <p:xfrm>
            <a:off x="1403648" y="3058318"/>
            <a:ext cx="1662113" cy="741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27" name="Equation" r:id="rId9" imgW="533400" imgH="254000" progId="Equation.DSMT4">
                    <p:embed/>
                  </p:oleObj>
                </mc:Choice>
                <mc:Fallback>
                  <p:oleObj name="Equation" r:id="rId9" imgW="533400" imgH="254000" progId="Equation.DSMT4">
                    <p:embed/>
                    <p:pic>
                      <p:nvPicPr>
                        <p:cNvPr id="0" name="对象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3648" y="3058318"/>
                          <a:ext cx="1662113" cy="741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" name="组合 40"/>
          <p:cNvGrpSpPr/>
          <p:nvPr/>
        </p:nvGrpSpPr>
        <p:grpSpPr bwMode="auto">
          <a:xfrm>
            <a:off x="3490914" y="3429000"/>
            <a:ext cx="2509837" cy="622300"/>
            <a:chOff x="3095836" y="2927350"/>
            <a:chExt cx="3284327" cy="814388"/>
          </a:xfrm>
        </p:grpSpPr>
        <p:sp>
          <p:nvSpPr>
            <p:cNvPr id="42" name="内容占位符 2"/>
            <p:cNvSpPr txBox="1"/>
            <p:nvPr/>
          </p:nvSpPr>
          <p:spPr bwMode="auto">
            <a:xfrm>
              <a:off x="3095836" y="2937738"/>
              <a:ext cx="1620351" cy="718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None/>
                <a:defRPr/>
              </a:pPr>
              <a:r>
                <a:rPr lang="zh-CN" altLang="en-US" sz="2400" b="0">
                  <a:latin typeface="+mn-ea"/>
                  <a:ea typeface="+mn-ea"/>
                </a:rPr>
                <a:t>，亦即</a:t>
              </a:r>
              <a:endParaRPr lang="zh-CN" altLang="en-US" sz="2400" b="0">
                <a:latin typeface="+mn-ea"/>
                <a:ea typeface="+mn-ea"/>
              </a:endParaRPr>
            </a:p>
          </p:txBody>
        </p:sp>
        <p:graphicFrame>
          <p:nvGraphicFramePr>
            <p:cNvPr id="21531" name="对象 14"/>
            <p:cNvGraphicFramePr>
              <a:graphicFrameLocks noChangeAspect="1"/>
            </p:cNvGraphicFramePr>
            <p:nvPr/>
          </p:nvGraphicFramePr>
          <p:xfrm>
            <a:off x="4559300" y="2927350"/>
            <a:ext cx="1820863" cy="814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28" name="Equation" r:id="rId11" imgW="584200" imgH="279400" progId="Equation.DSMT4">
                    <p:embed/>
                  </p:oleObj>
                </mc:Choice>
                <mc:Fallback>
                  <p:oleObj name="Equation" r:id="rId11" imgW="584200" imgH="279400" progId="Equation.DSMT4">
                    <p:embed/>
                    <p:pic>
                      <p:nvPicPr>
                        <p:cNvPr id="0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9300" y="2927350"/>
                          <a:ext cx="1820863" cy="814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4" name="组合 43"/>
          <p:cNvGrpSpPr/>
          <p:nvPr/>
        </p:nvGrpSpPr>
        <p:grpSpPr bwMode="auto">
          <a:xfrm>
            <a:off x="1493838" y="4184650"/>
            <a:ext cx="3649662" cy="628650"/>
            <a:chOff x="480374" y="3825044"/>
            <a:chExt cx="4779014" cy="821569"/>
          </a:xfrm>
        </p:grpSpPr>
        <p:sp>
          <p:nvSpPr>
            <p:cNvPr id="45" name="内容占位符 2"/>
            <p:cNvSpPr txBox="1"/>
            <p:nvPr/>
          </p:nvSpPr>
          <p:spPr bwMode="auto">
            <a:xfrm>
              <a:off x="480374" y="3825044"/>
              <a:ext cx="3425757" cy="719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None/>
                <a:defRPr/>
              </a:pPr>
              <a:r>
                <a:rPr lang="zh-CN" altLang="en-US" sz="2400" b="0">
                  <a:latin typeface="+mn-ea"/>
                  <a:ea typeface="+mn-ea"/>
                </a:rPr>
                <a:t>这就证明了</a:t>
              </a:r>
              <a:endParaRPr lang="zh-CN" altLang="en-US" sz="2400" b="0">
                <a:latin typeface="+mn-ea"/>
                <a:ea typeface="+mn-ea"/>
              </a:endParaRPr>
            </a:p>
          </p:txBody>
        </p:sp>
        <p:graphicFrame>
          <p:nvGraphicFramePr>
            <p:cNvPr id="21529" name="对象 16"/>
            <p:cNvGraphicFramePr>
              <a:graphicFrameLocks noChangeAspect="1"/>
            </p:cNvGraphicFramePr>
            <p:nvPr/>
          </p:nvGraphicFramePr>
          <p:xfrm>
            <a:off x="2535238" y="3832225"/>
            <a:ext cx="2724150" cy="814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429" name="Equation" r:id="rId13" imgW="876300" imgH="279400" progId="Equation.DSMT4">
                    <p:embed/>
                  </p:oleObj>
                </mc:Choice>
                <mc:Fallback>
                  <p:oleObj name="Equation" r:id="rId13" imgW="876300" imgH="279400" progId="Equation.DSMT4">
                    <p:embed/>
                    <p:pic>
                      <p:nvPicPr>
                        <p:cNvPr id="0" name="对象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5238" y="3832225"/>
                          <a:ext cx="2724150" cy="814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内容占位符 2"/>
          <p:cNvSpPr txBox="1"/>
          <p:nvPr/>
        </p:nvSpPr>
        <p:spPr bwMode="auto">
          <a:xfrm>
            <a:off x="1493838" y="4868864"/>
            <a:ext cx="4445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/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b="0">
                <a:latin typeface="+mn-ea"/>
                <a:ea typeface="+mn-ea"/>
              </a:rPr>
              <a:t>同理可证相反的关系。</a:t>
            </a:r>
            <a:endParaRPr lang="zh-CN" altLang="en-US" sz="2400" b="0">
              <a:latin typeface="+mn-ea"/>
              <a:ea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976438" y="3005139"/>
            <a:ext cx="144462" cy="26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矩形 2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867908" y="2906464"/>
            <a:ext cx="273460" cy="400110"/>
          </a:xfrm>
          <a:prstGeom prst="rect">
            <a:avLst/>
          </a:prstGeom>
          <a:blipFill>
            <a:blip r:embed="rId15"/>
            <a:stretch>
              <a:fillRect r="-3333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38376" y="3590925"/>
            <a:ext cx="144463" cy="268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3" name="矩形 3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30016" y="3491540"/>
            <a:ext cx="273460" cy="400110"/>
          </a:xfrm>
          <a:prstGeom prst="rect">
            <a:avLst/>
          </a:prstGeom>
          <a:blipFill>
            <a:blip r:embed="rId16"/>
            <a:stretch>
              <a:fillRect r="-3333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049838" y="2992439"/>
            <a:ext cx="144462" cy="26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7" name="矩形 3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41498" y="2893629"/>
            <a:ext cx="273460" cy="400110"/>
          </a:xfrm>
          <a:prstGeom prst="rect">
            <a:avLst/>
          </a:prstGeom>
          <a:blipFill>
            <a:blip r:embed="rId17"/>
            <a:stretch>
              <a:fillRect r="-36364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599239" y="3005139"/>
            <a:ext cx="142875" cy="269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3" name="矩形 4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89872" y="2906464"/>
            <a:ext cx="273460" cy="400110"/>
          </a:xfrm>
          <a:prstGeom prst="rect">
            <a:avLst/>
          </a:prstGeom>
          <a:blipFill>
            <a:blip r:embed="rId18"/>
            <a:stretch>
              <a:fillRect r="-36364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665664" y="3554414"/>
            <a:ext cx="142875" cy="268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8" name="矩形 4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56125" y="3455471"/>
            <a:ext cx="273460" cy="400110"/>
          </a:xfrm>
          <a:prstGeom prst="rect">
            <a:avLst/>
          </a:prstGeom>
          <a:blipFill>
            <a:blip r:embed="rId19"/>
            <a:stretch>
              <a:fillRect r="-33333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  <a:endParaRPr lang="zh-CN" altLang="en-US">
              <a:noFill/>
            </a:endParaRPr>
          </a:p>
        </p:txBody>
      </p:sp>
      <p:cxnSp>
        <p:nvCxnSpPr>
          <p:cNvPr id="50" name="直接连接符 49"/>
          <p:cNvCxnSpPr>
            <a:endCxn id="49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49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1.1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4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45818"/>
              <a:gd name="connsiteX1-37" fmla="*/ 9144000 w 9144000"/>
              <a:gd name="connsiteY1-38" fmla="*/ 0 h 5045818"/>
              <a:gd name="connsiteX2-39" fmla="*/ 9144000 w 9144000"/>
              <a:gd name="connsiteY2-40" fmla="*/ 4026877 h 5045818"/>
              <a:gd name="connsiteX3-41" fmla="*/ 4585145 w 9144000"/>
              <a:gd name="connsiteY3-42" fmla="*/ 5045818 h 5045818"/>
              <a:gd name="connsiteX4-43" fmla="*/ 0 w 9144000"/>
              <a:gd name="connsiteY4-44" fmla="*/ 4026877 h 5045818"/>
              <a:gd name="connsiteX5-45" fmla="*/ 0 w 9144000"/>
              <a:gd name="connsiteY5-46" fmla="*/ 0 h 5045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-29493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26954"/>
              <a:gd name="connsiteX1-37" fmla="*/ 9144000 w 9144000"/>
              <a:gd name="connsiteY1-38" fmla="*/ 0 h 5026954"/>
              <a:gd name="connsiteX2-39" fmla="*/ 9144000 w 9144000"/>
              <a:gd name="connsiteY2-40" fmla="*/ 4026877 h 5026954"/>
              <a:gd name="connsiteX3-41" fmla="*/ 4603617 w 9144000"/>
              <a:gd name="connsiteY3-42" fmla="*/ 5026954 h 5026954"/>
              <a:gd name="connsiteX4-43" fmla="*/ 0 w 9144000"/>
              <a:gd name="connsiteY4-44" fmla="*/ 4026877 h 5026954"/>
              <a:gd name="connsiteX5-45" fmla="*/ 0 w 9144000"/>
              <a:gd name="connsiteY5-46" fmla="*/ 0 h 50269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3" y="2109620"/>
            <a:ext cx="8723871" cy="906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8"/>
            <a:ext cx="3288870" cy="88094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303128" y="1731067"/>
            <a:ext cx="3051929" cy="42921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1.2.1</a:t>
            </a:r>
            <a:r>
              <a:rPr lang="zh-CN" altLang="en-US" sz="2400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概率的古典定义</a:t>
            </a:r>
            <a:endParaRPr lang="zh-CN" altLang="en-US" sz="2400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28" name="组合 27"/>
          <p:cNvGrpSpPr/>
          <p:nvPr/>
        </p:nvGrpSpPr>
        <p:grpSpPr bwMode="auto">
          <a:xfrm>
            <a:off x="1714172" y="2321694"/>
            <a:ext cx="5285184" cy="357790"/>
            <a:chOff x="1139778" y="1404128"/>
            <a:chExt cx="7047009" cy="475563"/>
          </a:xfrm>
        </p:grpSpPr>
        <p:sp>
          <p:nvSpPr>
            <p:cNvPr id="30" name="矩形 29"/>
            <p:cNvSpPr/>
            <p:nvPr/>
          </p:nvSpPr>
          <p:spPr>
            <a:xfrm>
              <a:off x="1431882" y="1404128"/>
              <a:ext cx="6754905" cy="4755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02565" indent="-202565" defTabSz="685800">
                <a:spcBef>
                  <a:spcPct val="20000"/>
                </a:spcBef>
                <a:buClr>
                  <a:srgbClr val="E64823"/>
                </a:buClr>
                <a:defRPr/>
              </a:pPr>
              <a:r>
                <a:rPr lang="zh-CN" altLang="zh-CN" sz="1725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将等可能假设用于有限个样本的情况即为古典概型</a:t>
              </a:r>
              <a:endParaRPr lang="en-US" altLang="zh-CN" sz="1725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2" name="Picture 18" descr="E:\MB0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778" y="1477154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3" name="组合 2"/>
          <p:cNvGrpSpPr/>
          <p:nvPr/>
        </p:nvGrpSpPr>
        <p:grpSpPr bwMode="auto">
          <a:xfrm>
            <a:off x="1714174" y="2942987"/>
            <a:ext cx="5917115" cy="1080129"/>
            <a:chOff x="989585" y="1993900"/>
            <a:chExt cx="7290814" cy="1440929"/>
          </a:xfrm>
        </p:grpSpPr>
        <p:sp>
          <p:nvSpPr>
            <p:cNvPr id="54" name="内容占位符 2"/>
            <p:cNvSpPr txBox="1"/>
            <p:nvPr/>
          </p:nvSpPr>
          <p:spPr bwMode="auto">
            <a:xfrm>
              <a:off x="1224517" y="1993900"/>
              <a:ext cx="7055882" cy="137073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800">
                <a:lnSpc>
                  <a:spcPct val="130000"/>
                </a:lnSpc>
                <a:spcBef>
                  <a:spcPct val="20000"/>
                </a:spcBef>
                <a:buClr>
                  <a:srgbClr val="000000"/>
                </a:buClr>
                <a:defRPr/>
              </a:pPr>
              <a:r>
                <a:rPr lang="en-US" altLang="zh-CN" sz="16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  </a:t>
              </a:r>
              <a:r>
                <a:rPr lang="zh-CN" altLang="zh-CN" sz="16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</a:t>
              </a:r>
              <a:r>
                <a:rPr lang="zh-CN" altLang="en-US" sz="16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古典概型试验    的所有结果为      ，    ，</a:t>
              </a:r>
              <a:r>
                <a:rPr lang="en-US" altLang="zh-CN" sz="16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r>
                <a:rPr lang="zh-CN" altLang="en-US" sz="16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   。若事件    恰包含其中的</a:t>
              </a:r>
              <a:r>
                <a:rPr lang="en-US" altLang="zh-CN" sz="1650" i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 </a:t>
              </a:r>
              <a:r>
                <a:rPr lang="zh-CN" altLang="en-US" sz="16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个结果，则事件    的概率定义</a:t>
              </a:r>
              <a:endParaRPr lang="en-US" altLang="zh-CN" sz="16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30000"/>
                </a:lnSpc>
                <a:spcBef>
                  <a:spcPct val="20000"/>
                </a:spcBef>
                <a:buClr>
                  <a:srgbClr val="000000"/>
                </a:buClr>
                <a:defRPr/>
              </a:pPr>
              <a:r>
                <a:rPr lang="zh-CN" altLang="en-US" sz="16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</a:t>
              </a:r>
              <a:r>
                <a:rPr lang="en-US" altLang="zh-CN" sz="16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6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5" name="组合 45"/>
            <p:cNvGrpSpPr/>
            <p:nvPr/>
          </p:nvGrpSpPr>
          <p:grpSpPr bwMode="auto">
            <a:xfrm>
              <a:off x="989585" y="2073315"/>
              <a:ext cx="1617534" cy="431113"/>
              <a:chOff x="1006991" y="2569375"/>
              <a:chExt cx="1616600" cy="430901"/>
            </a:xfrm>
          </p:grpSpPr>
          <p:sp>
            <p:nvSpPr>
              <p:cNvPr id="63" name="TextBox 46"/>
              <p:cNvSpPr txBox="1">
                <a:spLocks noChangeArrowheads="1"/>
              </p:cNvSpPr>
              <p:nvPr/>
            </p:nvSpPr>
            <p:spPr bwMode="auto">
              <a:xfrm>
                <a:off x="1189433" y="2569375"/>
                <a:ext cx="1434158" cy="43090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 defTabSz="685800">
                  <a:defRPr/>
                </a:pPr>
                <a:r>
                  <a:rPr lang="zh-CN" altLang="en-US" sz="1500" kern="10" dirty="0">
                    <a:ln w="9525">
                      <a:noFill/>
                      <a:round/>
                    </a:ln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定义</a:t>
                </a:r>
                <a:r>
                  <a:rPr lang="en-US" altLang="zh-CN" sz="1500" kern="10" dirty="0">
                    <a:ln w="9525">
                      <a:noFill/>
                      <a:round/>
                    </a:ln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1.2.3</a:t>
                </a:r>
                <a:endParaRPr lang="zh-CN" altLang="en-US" sz="1500" kern="10" dirty="0">
                  <a:ln w="9525">
                    <a:noFill/>
                    <a:round/>
                  </a:ln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64" name="Picture 18" descr="E:\MB001.png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6991" y="2634896"/>
                <a:ext cx="306460" cy="332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aphicFrame>
          <p:nvGraphicFramePr>
            <p:cNvPr id="56" name="对象 3"/>
            <p:cNvGraphicFramePr>
              <a:graphicFrameLocks noChangeAspect="1"/>
            </p:cNvGraphicFramePr>
            <p:nvPr/>
          </p:nvGraphicFramePr>
          <p:xfrm>
            <a:off x="4257103" y="2110453"/>
            <a:ext cx="3048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89" name="Equation" r:id="rId2" imgW="165100" imgH="165100" progId="Equation.DSMT4">
                    <p:embed/>
                  </p:oleObj>
                </mc:Choice>
                <mc:Fallback>
                  <p:oleObj name="Equation" r:id="rId2" imgW="165100" imgH="165100" progId="Equation.DSMT4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7103" y="2110453"/>
                          <a:ext cx="304800" cy="304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" name="对象 5"/>
            <p:cNvGraphicFramePr>
              <a:graphicFrameLocks noChangeAspect="1"/>
            </p:cNvGraphicFramePr>
            <p:nvPr/>
          </p:nvGraphicFramePr>
          <p:xfrm>
            <a:off x="6161870" y="2085053"/>
            <a:ext cx="474663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90" name="Equation" r:id="rId4" imgW="304800" imgH="228600" progId="Equation.DSMT4">
                    <p:embed/>
                  </p:oleObj>
                </mc:Choice>
                <mc:Fallback>
                  <p:oleObj name="Equation" r:id="rId4" imgW="304800" imgH="228600" progId="Equation.DSMT4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61870" y="2085053"/>
                          <a:ext cx="474663" cy="35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对象 6"/>
            <p:cNvGraphicFramePr>
              <a:graphicFrameLocks noChangeAspect="1"/>
            </p:cNvGraphicFramePr>
            <p:nvPr/>
          </p:nvGraphicFramePr>
          <p:xfrm>
            <a:off x="6736012" y="2105018"/>
            <a:ext cx="447675" cy="322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91" name="Equation" r:id="rId6" imgW="317500" imgH="228600" progId="Equation.DSMT4">
                    <p:embed/>
                  </p:oleObj>
                </mc:Choice>
                <mc:Fallback>
                  <p:oleObj name="Equation" r:id="rId6" imgW="317500" imgH="228600" progId="Equation.DSMT4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36012" y="2105018"/>
                          <a:ext cx="447675" cy="322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对象 7"/>
            <p:cNvGraphicFramePr>
              <a:graphicFrameLocks noChangeAspect="1"/>
            </p:cNvGraphicFramePr>
            <p:nvPr/>
          </p:nvGraphicFramePr>
          <p:xfrm>
            <a:off x="7710337" y="2095503"/>
            <a:ext cx="479425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92" name="Equation" r:id="rId8" imgW="317500" imgH="228600" progId="Equation.DSMT4">
                    <p:embed/>
                  </p:oleObj>
                </mc:Choice>
                <mc:Fallback>
                  <p:oleObj name="Equation" r:id="rId8" imgW="317500" imgH="228600" progId="Equation.DSMT4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10337" y="2095503"/>
                          <a:ext cx="479425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" name="对象 8"/>
            <p:cNvGraphicFramePr>
              <a:graphicFrameLocks noChangeAspect="1"/>
            </p:cNvGraphicFramePr>
            <p:nvPr/>
          </p:nvGraphicFramePr>
          <p:xfrm>
            <a:off x="2077288" y="2526060"/>
            <a:ext cx="339725" cy="338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93" name="Equation" r:id="rId10" imgW="165100" imgH="165100" progId="Equation.DSMT4">
                    <p:embed/>
                  </p:oleObj>
                </mc:Choice>
                <mc:Fallback>
                  <p:oleObj name="Equation" r:id="rId10" imgW="165100" imgH="165100" progId="Equation.DSMT4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7288" y="2526060"/>
                          <a:ext cx="339725" cy="338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对象 9"/>
            <p:cNvGraphicFramePr>
              <a:graphicFrameLocks noChangeAspect="1"/>
            </p:cNvGraphicFramePr>
            <p:nvPr/>
          </p:nvGraphicFramePr>
          <p:xfrm>
            <a:off x="6067414" y="2531071"/>
            <a:ext cx="331787" cy="331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94" name="Equation" r:id="rId12" imgW="269875" imgH="269875" progId="Equation.DSMT4">
                    <p:embed/>
                  </p:oleObj>
                </mc:Choice>
                <mc:Fallback>
                  <p:oleObj name="Equation" r:id="rId12" imgW="269875" imgH="269875" progId="Equation.DSMT4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67414" y="2531071"/>
                          <a:ext cx="331787" cy="331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对象 1"/>
            <p:cNvGraphicFramePr>
              <a:graphicFrameLocks noChangeAspect="1"/>
            </p:cNvGraphicFramePr>
            <p:nvPr/>
          </p:nvGraphicFramePr>
          <p:xfrm>
            <a:off x="1578504" y="3074789"/>
            <a:ext cx="668646" cy="360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495" name="Equation" r:id="rId14" imgW="330200" imgH="177800" progId="Equation.DSMT4">
                    <p:embed/>
                  </p:oleObj>
                </mc:Choice>
                <mc:Fallback>
                  <p:oleObj name="Equation" r:id="rId14" imgW="330200" imgH="177800" progId="Equation.DSMT4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8504" y="3074789"/>
                          <a:ext cx="668646" cy="3600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016097" y="4137593"/>
          <a:ext cx="1120270" cy="658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96" name="Equation" r:id="rId16" imgW="953770" imgH="561975" progId="Equation.DSMT4">
                  <p:embed/>
                </p:oleObj>
              </mc:Choice>
              <mc:Fallback>
                <p:oleObj name="Equation" r:id="rId16" imgW="953770" imgH="561975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016097" y="4137593"/>
                        <a:ext cx="1120270" cy="658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矩形 64"/>
          <p:cNvSpPr/>
          <p:nvPr/>
        </p:nvSpPr>
        <p:spPr>
          <a:xfrm>
            <a:off x="1890388" y="4926301"/>
            <a:ext cx="982265" cy="3643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800">
              <a:lnSpc>
                <a:spcPct val="130000"/>
              </a:lnSpc>
              <a:spcBef>
                <a:spcPct val="20000"/>
              </a:spcBef>
              <a:buClr>
                <a:srgbClr val="FFCA08"/>
              </a:buClr>
              <a:defRPr/>
            </a:pPr>
            <a:r>
              <a:rPr lang="zh-CN" altLang="en-US" sz="16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也可写为</a:t>
            </a:r>
            <a:endParaRPr lang="zh-CN" altLang="en-US" sz="165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872653" y="5501024"/>
          <a:ext cx="3361243" cy="597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97" name="Equation" r:id="rId18" imgW="2969895" imgH="531495" progId="Equation.DSMT4">
                  <p:embed/>
                </p:oleObj>
              </mc:Choice>
              <mc:Fallback>
                <p:oleObj name="Equation" r:id="rId18" imgW="2969895" imgH="531495" progId="Equation.DSMT4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72653" y="5501024"/>
                        <a:ext cx="3361243" cy="597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048107" y="2379419"/>
            <a:ext cx="4739879" cy="2520554"/>
            <a:chOff x="941337" y="1520568"/>
            <a:chExt cx="6319838" cy="3360738"/>
          </a:xfrm>
        </p:grpSpPr>
        <p:sp>
          <p:nvSpPr>
            <p:cNvPr id="25" name="内容占位符 2"/>
            <p:cNvSpPr txBox="1"/>
            <p:nvPr/>
          </p:nvSpPr>
          <p:spPr bwMode="auto">
            <a:xfrm>
              <a:off x="1236612" y="1520568"/>
              <a:ext cx="6024563" cy="3360738"/>
            </a:xfrm>
            <a:prstGeom prst="rect">
              <a:avLst/>
            </a:prstGeom>
            <a:noFill/>
            <a:ln>
              <a:miter lim="800000"/>
            </a:ln>
          </p:spPr>
          <p:txBody>
            <a:bodyPr/>
            <a:lstStyle/>
            <a:p>
              <a:pPr marL="257175" indent="-257175" defTabSz="685800">
                <a:spcBef>
                  <a:spcPct val="20000"/>
                </a:spcBef>
                <a:buClr>
                  <a:srgbClr val="0000FF"/>
                </a:buClr>
                <a:defRPr/>
              </a:pPr>
              <a:r>
                <a:rPr lang="zh-CN" altLang="en-US" sz="19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中学所学概率论知识，基本为这一概型</a:t>
              </a:r>
              <a:endParaRPr lang="en-US" altLang="zh-CN" sz="19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57175" indent="-257175" defTabSz="685800">
                <a:spcBef>
                  <a:spcPct val="20000"/>
                </a:spcBef>
                <a:buClr>
                  <a:srgbClr val="0000FF"/>
                </a:buClr>
                <a:defRPr/>
              </a:pPr>
              <a:r>
                <a:rPr lang="zh-CN" altLang="en-US" sz="1950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</a:t>
              </a:r>
              <a:r>
                <a:rPr lang="zh-CN" altLang="en-US" sz="19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 </a:t>
              </a:r>
              <a:r>
                <a:rPr lang="en-US" altLang="zh-CN" sz="1950" i="1" kern="0" dirty="0">
                  <a:solidFill>
                    <a:prstClr val="black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n </a:t>
              </a:r>
              <a:r>
                <a:rPr lang="zh-CN" altLang="en-US" sz="19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 </a:t>
              </a:r>
              <a:r>
                <a:rPr lang="en-US" altLang="zh-CN" sz="1950" i="1" kern="0" dirty="0">
                  <a:solidFill>
                    <a:prstClr val="black"/>
                  </a:solidFill>
                  <a:latin typeface="Times New Roman" panose="02020603050405020304"/>
                  <a:ea typeface="微软雅黑" panose="020B0503020204020204" pitchFamily="34" charset="-122"/>
                </a:rPr>
                <a:t>m </a:t>
              </a:r>
              <a:r>
                <a:rPr lang="zh-CN" altLang="en-US" sz="19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的计算</a:t>
              </a:r>
              <a:endParaRPr lang="en-US" altLang="zh-CN" sz="19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57175" indent="-257175" defTabSz="685800">
                <a:spcBef>
                  <a:spcPct val="20000"/>
                </a:spcBef>
                <a:buClr>
                  <a:srgbClr val="0000FF"/>
                </a:buClr>
                <a:defRPr/>
              </a:pPr>
              <a:r>
                <a:rPr lang="zh-CN" altLang="en-US" sz="19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主要工具：</a:t>
              </a:r>
              <a:endParaRPr lang="en-US" altLang="zh-CN" sz="19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557530" lvl="1" indent="-214630" defTabSz="685800">
                <a:spcBef>
                  <a:spcPct val="20000"/>
                </a:spcBef>
                <a:buClr>
                  <a:srgbClr val="0000FF"/>
                </a:buClr>
                <a:buSzPct val="85000"/>
                <a:buFont typeface="Arial" panose="020B0604020202020204" pitchFamily="34" charset="0"/>
                <a:buChar char="–"/>
                <a:defRPr/>
              </a:pPr>
              <a:r>
                <a:rPr lang="zh-CN" altLang="en-US" sz="19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排列组合公式</a:t>
              </a:r>
              <a:endParaRPr lang="en-US" altLang="zh-CN" sz="19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557530" lvl="1" indent="-214630" defTabSz="685800">
                <a:spcBef>
                  <a:spcPct val="20000"/>
                </a:spcBef>
                <a:buClr>
                  <a:srgbClr val="0000FF"/>
                </a:buClr>
                <a:buSzPct val="85000"/>
                <a:buFont typeface="Arial" panose="020B0604020202020204" pitchFamily="34" charset="0"/>
                <a:buChar char="–"/>
                <a:defRPr/>
              </a:pPr>
              <a:r>
                <a:rPr lang="zh-CN" altLang="en-US" sz="19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加法原理</a:t>
              </a:r>
              <a:endParaRPr lang="en-US" altLang="zh-CN" sz="19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557530" lvl="1" indent="-214630" defTabSz="685800">
                <a:spcBef>
                  <a:spcPct val="20000"/>
                </a:spcBef>
                <a:buClr>
                  <a:srgbClr val="0000FF"/>
                </a:buClr>
                <a:buSzPct val="85000"/>
                <a:buFont typeface="Arial" panose="020B0604020202020204" pitchFamily="34" charset="0"/>
                <a:buChar char="–"/>
                <a:defRPr/>
              </a:pPr>
              <a:r>
                <a:rPr lang="zh-CN" altLang="en-US" sz="19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乘法原理</a:t>
              </a:r>
              <a:endParaRPr lang="en-US" altLang="zh-CN" sz="19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57175" indent="-257175" defTabSz="685800">
                <a:spcBef>
                  <a:spcPct val="20000"/>
                </a:spcBef>
                <a:buClr>
                  <a:srgbClr val="0000FF"/>
                </a:buClr>
                <a:defRPr/>
              </a:pPr>
              <a:r>
                <a:rPr lang="zh-CN" altLang="en-US" sz="195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回顾：</a:t>
              </a:r>
              <a:endParaRPr lang="en-US" altLang="zh-CN" sz="19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57175" indent="-257175" defTabSz="6858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l"/>
                <a:defRPr/>
              </a:pPr>
              <a:endParaRPr lang="en-US" altLang="zh-CN" sz="19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57175" indent="-257175" defTabSz="685800">
                <a:spcBef>
                  <a:spcPct val="20000"/>
                </a:spcBef>
                <a:buClr>
                  <a:srgbClr val="0000FF"/>
                </a:buClr>
                <a:buFont typeface="Wingdings" panose="05000000000000000000" pitchFamily="2" charset="2"/>
                <a:buChar char="l"/>
                <a:defRPr/>
              </a:pPr>
              <a:endParaRPr lang="zh-CN" altLang="en-US" sz="19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1" name="Picture 18" descr="E:\MB0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2" y="1626931"/>
              <a:ext cx="306388" cy="33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8" descr="E:\MB0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337" y="2101593"/>
              <a:ext cx="306388" cy="33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18" descr="E:\MB0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687" y="2576256"/>
              <a:ext cx="306388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8" descr="E:\MB0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550" y="4478081"/>
              <a:ext cx="306387" cy="33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2199912" y="5495406"/>
          <a:ext cx="1514475" cy="697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4" name="Equation" r:id="rId2" imgW="1619885" imgH="748665" progId="Equation.DSMT4">
                  <p:embed/>
                </p:oleObj>
              </mc:Choice>
              <mc:Fallback>
                <p:oleObj name="Equation" r:id="rId2" imgW="1619885" imgH="748665" progId="Equation.DSMT4">
                  <p:embed/>
                  <p:pic>
                    <p:nvPicPr>
                      <p:cNvPr id="0" name="对象 3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99912" y="5495406"/>
                        <a:ext cx="1514475" cy="697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4902513" y="5527629"/>
          <a:ext cx="1816894" cy="665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5" name="Equation" r:id="rId4" imgW="1941830" imgH="714375" progId="Equation.DSMT4">
                  <p:embed/>
                </p:oleObj>
              </mc:Choice>
              <mc:Fallback>
                <p:oleObj name="Equation" r:id="rId4" imgW="1941830" imgH="714375" progId="Equation.DSMT4">
                  <p:embed/>
                  <p:pic>
                    <p:nvPicPr>
                      <p:cNvPr id="0" name="对象 3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02513" y="5527629"/>
                        <a:ext cx="1816894" cy="665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矩形 38"/>
          <p:cNvSpPr/>
          <p:nvPr/>
        </p:nvSpPr>
        <p:spPr>
          <a:xfrm>
            <a:off x="2048108" y="5126075"/>
            <a:ext cx="1516380" cy="391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defTabSz="685800">
              <a:spcBef>
                <a:spcPct val="20000"/>
              </a:spcBef>
              <a:buClr>
                <a:srgbClr val="0000FF"/>
              </a:buClr>
              <a:buSzPct val="85000"/>
              <a:defRPr/>
            </a:pPr>
            <a:r>
              <a:rPr lang="zh-CN" altLang="en-US" sz="19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排列公式</a:t>
            </a:r>
            <a:endParaRPr lang="en-US" altLang="zh-CN" sz="195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528775" y="5126075"/>
            <a:ext cx="1516380" cy="391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defTabSz="685800">
              <a:spcBef>
                <a:spcPct val="20000"/>
              </a:spcBef>
              <a:buClr>
                <a:srgbClr val="0000FF"/>
              </a:buClr>
              <a:buSzPct val="85000"/>
              <a:defRPr/>
            </a:pPr>
            <a:r>
              <a:rPr lang="zh-CN" altLang="en-US" sz="19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组合公式</a:t>
            </a:r>
            <a:endParaRPr lang="en-US" altLang="zh-CN" sz="195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303128" y="1731067"/>
            <a:ext cx="3051929" cy="42921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1.2.1</a:t>
            </a:r>
            <a:r>
              <a:rPr lang="zh-CN" altLang="en-US" sz="2400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概率的古典定义</a:t>
            </a:r>
            <a:endParaRPr lang="zh-CN" altLang="en-US" sz="2400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Line 108"/>
          <p:cNvSpPr>
            <a:spLocks noChangeShapeType="1"/>
          </p:cNvSpPr>
          <p:nvPr/>
        </p:nvSpPr>
        <p:spPr bwMode="auto">
          <a:xfrm>
            <a:off x="4275465" y="4826504"/>
            <a:ext cx="645319" cy="0"/>
          </a:xfrm>
          <a:prstGeom prst="line">
            <a:avLst/>
          </a:prstGeom>
          <a:noFill/>
          <a:ln w="19050">
            <a:solidFill>
              <a:schemeClr val="tx2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4007" tIns="27004" rIns="54007" bIns="27004" anchor="ctr"/>
          <a:lstStyle/>
          <a:p>
            <a:pPr defTabSz="685800">
              <a:defRPr/>
            </a:pPr>
            <a:endParaRPr lang="zh-CN" altLang="en-US" sz="1725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146"/>
          <p:cNvGrpSpPr/>
          <p:nvPr/>
        </p:nvGrpSpPr>
        <p:grpSpPr bwMode="auto">
          <a:xfrm>
            <a:off x="4404050" y="2859592"/>
            <a:ext cx="2633663" cy="1313148"/>
            <a:chOff x="2361" y="962"/>
            <a:chExt cx="2809" cy="1400"/>
          </a:xfrm>
        </p:grpSpPr>
        <p:sp>
          <p:nvSpPr>
            <p:cNvPr id="8" name="Rectangle 139"/>
            <p:cNvSpPr>
              <a:spLocks noChangeArrowheads="1"/>
            </p:cNvSpPr>
            <p:nvPr/>
          </p:nvSpPr>
          <p:spPr bwMode="auto">
            <a:xfrm>
              <a:off x="2361" y="962"/>
              <a:ext cx="2809" cy="140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defTabSz="685800">
                <a:spcBef>
                  <a:spcPct val="20000"/>
                </a:spcBef>
                <a:buClr>
                  <a:srgbClr val="39302A"/>
                </a:buClr>
                <a:buSzPct val="75000"/>
                <a:defRPr/>
              </a:pPr>
              <a:r>
                <a:rPr lang="zh-CN" altLang="en-US" sz="172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第一类方法有 </a:t>
              </a:r>
              <a:r>
                <a:rPr lang="zh-CN" altLang="en-US" sz="1725" i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172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种方法</a:t>
              </a:r>
              <a:endParaRPr lang="zh-CN" altLang="en-US" sz="172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spcBef>
                  <a:spcPct val="20000"/>
                </a:spcBef>
                <a:buClr>
                  <a:srgbClr val="39302A"/>
                </a:buClr>
                <a:buSzPct val="75000"/>
                <a:defRPr/>
              </a:pPr>
              <a:r>
                <a:rPr lang="zh-CN" altLang="en-US" sz="172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第二类方法有 </a:t>
              </a:r>
              <a:r>
                <a:rPr lang="zh-CN" altLang="en-US" sz="1725" i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172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种方法</a:t>
              </a:r>
              <a:endParaRPr lang="zh-CN" altLang="en-US" sz="172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spcBef>
                  <a:spcPct val="20000"/>
                </a:spcBef>
                <a:buClr>
                  <a:srgbClr val="39302A"/>
                </a:buClr>
                <a:buSzPct val="75000"/>
                <a:defRPr/>
              </a:pPr>
              <a:r>
                <a:rPr lang="zh-CN" altLang="en-US" sz="172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72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spcBef>
                  <a:spcPct val="20000"/>
                </a:spcBef>
                <a:buClr>
                  <a:srgbClr val="39302A"/>
                </a:buClr>
                <a:buSzPct val="75000"/>
                <a:defRPr/>
              </a:pPr>
              <a:r>
                <a:rPr lang="zh-CN" altLang="en-US" sz="172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 </a:t>
              </a:r>
              <a:r>
                <a:rPr lang="zh-CN" altLang="en-US" sz="1725" i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172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类方法有    种方法</a:t>
              </a:r>
              <a:endParaRPr lang="zh-CN" altLang="en-US" sz="172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9" name="Object 140"/>
            <p:cNvGraphicFramePr>
              <a:graphicFrameLocks noChangeAspect="1"/>
            </p:cNvGraphicFramePr>
            <p:nvPr/>
          </p:nvGraphicFramePr>
          <p:xfrm>
            <a:off x="2653" y="2046"/>
            <a:ext cx="221" cy="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28" name="Equation" r:id="rId1" imgW="88900" imgH="101600" progId="Equation.DSMT4">
                    <p:embed/>
                  </p:oleObj>
                </mc:Choice>
                <mc:Fallback>
                  <p:oleObj name="Equation" r:id="rId1" imgW="88900" imgH="101600" progId="Equation.DSMT4">
                    <p:embed/>
                    <p:pic>
                      <p:nvPicPr>
                        <p:cNvPr id="0" name="Object 1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2046"/>
                          <a:ext cx="221" cy="2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41"/>
            <p:cNvGraphicFramePr>
              <a:graphicFrameLocks noChangeAspect="1"/>
            </p:cNvGraphicFramePr>
            <p:nvPr/>
          </p:nvGraphicFramePr>
          <p:xfrm>
            <a:off x="3821" y="994"/>
            <a:ext cx="306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29" name="Equation" r:id="rId3" imgW="215900" imgH="203200" progId="Equation.DSMT4">
                    <p:embed/>
                  </p:oleObj>
                </mc:Choice>
                <mc:Fallback>
                  <p:oleObj name="Equation" r:id="rId3" imgW="215900" imgH="203200" progId="Equation.DSMT4">
                    <p:embed/>
                    <p:pic>
                      <p:nvPicPr>
                        <p:cNvPr id="0" name="Object 1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21" y="994"/>
                          <a:ext cx="306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42"/>
            <p:cNvGraphicFramePr>
              <a:graphicFrameLocks noChangeAspect="1"/>
            </p:cNvGraphicFramePr>
            <p:nvPr/>
          </p:nvGraphicFramePr>
          <p:xfrm>
            <a:off x="3824" y="1315"/>
            <a:ext cx="285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30" name="Equation" r:id="rId5" imgW="215900" imgH="203200" progId="Equation.DSMT4">
                    <p:embed/>
                  </p:oleObj>
                </mc:Choice>
                <mc:Fallback>
                  <p:oleObj name="Equation" r:id="rId5" imgW="215900" imgH="203200" progId="Equation.DSMT4">
                    <p:embed/>
                    <p:pic>
                      <p:nvPicPr>
                        <p:cNvPr id="0" name="Object 1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24" y="1315"/>
                          <a:ext cx="285" cy="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43"/>
            <p:cNvGraphicFramePr>
              <a:graphicFrameLocks noChangeAspect="1"/>
            </p:cNvGraphicFramePr>
            <p:nvPr/>
          </p:nvGraphicFramePr>
          <p:xfrm>
            <a:off x="3790" y="1958"/>
            <a:ext cx="323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31" name="Equation" r:id="rId7" imgW="241300" imgH="203200" progId="Equation.DSMT4">
                    <p:embed/>
                  </p:oleObj>
                </mc:Choice>
                <mc:Fallback>
                  <p:oleObj name="Equation" r:id="rId7" imgW="241300" imgH="203200" progId="Equation.DSMT4">
                    <p:embed/>
                    <p:pic>
                      <p:nvPicPr>
                        <p:cNvPr id="0" name="Object 1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0" y="1958"/>
                          <a:ext cx="323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ectangle 145"/>
            <p:cNvSpPr>
              <a:spLocks noChangeArrowheads="1"/>
            </p:cNvSpPr>
            <p:nvPr/>
          </p:nvSpPr>
          <p:spPr bwMode="auto">
            <a:xfrm>
              <a:off x="2510" y="1579"/>
              <a:ext cx="580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50000">
                        <a:schemeClr val="accent1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sz="1725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en-US" altLang="zh-CN" sz="172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Group 150"/>
          <p:cNvGrpSpPr/>
          <p:nvPr/>
        </p:nvGrpSpPr>
        <p:grpSpPr bwMode="auto">
          <a:xfrm>
            <a:off x="2021610" y="3303698"/>
            <a:ext cx="2356247" cy="357994"/>
            <a:chOff x="-185" y="1551"/>
            <a:chExt cx="2296" cy="382"/>
          </a:xfrm>
        </p:grpSpPr>
        <p:sp>
          <p:nvSpPr>
            <p:cNvPr id="15" name="Rectangle 148"/>
            <p:cNvSpPr>
              <a:spLocks noChangeArrowheads="1"/>
            </p:cNvSpPr>
            <p:nvPr/>
          </p:nvSpPr>
          <p:spPr bwMode="auto">
            <a:xfrm>
              <a:off x="-185" y="1551"/>
              <a:ext cx="2296" cy="38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defTabSz="685800">
                <a:spcBef>
                  <a:spcPct val="20000"/>
                </a:spcBef>
                <a:buClr>
                  <a:srgbClr val="39302A"/>
                </a:buClr>
                <a:buSzPct val="75000"/>
                <a:defRPr/>
              </a:pPr>
              <a:r>
                <a:rPr lang="zh-CN" altLang="en-US" sz="1725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做一件事共有 </a:t>
              </a:r>
              <a:r>
                <a:rPr lang="zh-CN" altLang="en-US" sz="1725" i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1725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类方法</a:t>
              </a:r>
              <a:endParaRPr lang="zh-CN" altLang="en-US" sz="1725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6" name="Object 149"/>
            <p:cNvGraphicFramePr>
              <a:graphicFrameLocks noChangeAspect="1"/>
            </p:cNvGraphicFramePr>
            <p:nvPr/>
          </p:nvGraphicFramePr>
          <p:xfrm>
            <a:off x="1139" y="1608"/>
            <a:ext cx="224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32" name="Equation" r:id="rId9" imgW="88900" imgH="101600" progId="Equation.DSMT4">
                    <p:embed/>
                  </p:oleObj>
                </mc:Choice>
                <mc:Fallback>
                  <p:oleObj name="Equation" r:id="rId9" imgW="88900" imgH="101600" progId="Equation.DSMT4">
                    <p:embed/>
                    <p:pic>
                      <p:nvPicPr>
                        <p:cNvPr id="0" name="Object 1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9" y="1608"/>
                          <a:ext cx="224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AutoShape 151"/>
          <p:cNvSpPr/>
          <p:nvPr/>
        </p:nvSpPr>
        <p:spPr bwMode="auto">
          <a:xfrm>
            <a:off x="4321896" y="2933411"/>
            <a:ext cx="52388" cy="1109663"/>
          </a:xfrm>
          <a:prstGeom prst="leftBrace">
            <a:avLst>
              <a:gd name="adj1" fmla="val 176190"/>
              <a:gd name="adj2" fmla="val 50000"/>
            </a:avLst>
          </a:prstGeom>
          <a:noFill/>
          <a:ln w="28575">
            <a:solidFill>
              <a:schemeClr val="accent3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</a14:hiddenFill>
            </a:ext>
          </a:extLst>
        </p:spPr>
        <p:txBody>
          <a:bodyPr wrap="none" lIns="54007" tIns="27004" rIns="54007" bIns="27004" anchor="ctr"/>
          <a:lstStyle/>
          <a:p>
            <a:pPr defTabSz="685800">
              <a:defRPr/>
            </a:pPr>
            <a:endParaRPr lang="zh-CN" altLang="en-US" sz="1725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153"/>
          <p:cNvSpPr>
            <a:spLocks noChangeArrowheads="1"/>
          </p:cNvSpPr>
          <p:nvPr/>
        </p:nvSpPr>
        <p:spPr bwMode="auto">
          <a:xfrm>
            <a:off x="1891833" y="5650469"/>
            <a:ext cx="2587228" cy="31999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54007" tIns="27004" rIns="54007" bIns="27004">
            <a:spAutoFit/>
          </a:bodyPr>
          <a:lstStyle/>
          <a:p>
            <a:pPr defTabSz="685800">
              <a:spcBef>
                <a:spcPct val="20000"/>
              </a:spcBef>
              <a:buClr>
                <a:srgbClr val="39302A"/>
              </a:buClr>
              <a:buSzPct val="75000"/>
              <a:defRPr/>
            </a:pPr>
            <a:r>
              <a:rPr lang="zh-CN" altLang="en-US" sz="172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完成这件事的方法总数</a:t>
            </a:r>
            <a:endParaRPr lang="zh-CN" altLang="en-US" sz="1725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Object 154"/>
          <p:cNvGraphicFramePr>
            <a:graphicFrameLocks noChangeAspect="1"/>
          </p:cNvGraphicFramePr>
          <p:nvPr/>
        </p:nvGraphicFramePr>
        <p:xfrm>
          <a:off x="4543752" y="5650466"/>
          <a:ext cx="2245519" cy="327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33" name="Equation" r:id="rId11" imgW="2070100" imgH="203200" progId="Equation.DSMT4">
                  <p:embed/>
                </p:oleObj>
              </mc:Choice>
              <mc:Fallback>
                <p:oleObj name="Equation" r:id="rId11" imgW="2070100" imgH="203200" progId="Equation.DSMT4">
                  <p:embed/>
                  <p:pic>
                    <p:nvPicPr>
                      <p:cNvPr id="0" name="Object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3752" y="5650466"/>
                        <a:ext cx="2245519" cy="3274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78"/>
          <p:cNvGrpSpPr/>
          <p:nvPr/>
        </p:nvGrpSpPr>
        <p:grpSpPr bwMode="auto">
          <a:xfrm>
            <a:off x="2890768" y="4497894"/>
            <a:ext cx="672703" cy="426244"/>
            <a:chOff x="1362" y="2417"/>
            <a:chExt cx="718" cy="455"/>
          </a:xfrm>
        </p:grpSpPr>
        <p:graphicFrame>
          <p:nvGraphicFramePr>
            <p:cNvPr id="21" name="Object 99"/>
            <p:cNvGraphicFramePr>
              <a:graphicFrameLocks noChangeAspect="1"/>
            </p:cNvGraphicFramePr>
            <p:nvPr/>
          </p:nvGraphicFramePr>
          <p:xfrm>
            <a:off x="1362" y="2417"/>
            <a:ext cx="392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34" name="Equation" r:id="rId13" imgW="215900" imgH="203200" progId="Equation.DSMT4">
                    <p:embed/>
                  </p:oleObj>
                </mc:Choice>
                <mc:Fallback>
                  <p:oleObj name="Equation" r:id="rId13" imgW="215900" imgH="203200" progId="Equation.DSMT4">
                    <p:embed/>
                    <p:pic>
                      <p:nvPicPr>
                        <p:cNvPr id="0" name="Object 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2" y="2417"/>
                          <a:ext cx="392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Oval 159"/>
            <p:cNvSpPr>
              <a:spLocks noChangeArrowheads="1"/>
            </p:cNvSpPr>
            <p:nvPr/>
          </p:nvSpPr>
          <p:spPr bwMode="auto">
            <a:xfrm>
              <a:off x="1640" y="2656"/>
              <a:ext cx="440" cy="216"/>
            </a:xfrm>
            <a:prstGeom prst="ellipse">
              <a:avLst/>
            </a:prstGeom>
            <a:noFill/>
            <a:ln w="19050" algn="ctr">
              <a:solidFill>
                <a:srgbClr val="00B0F0"/>
              </a:solidFill>
              <a:prstDash val="dash"/>
              <a:rou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725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180"/>
          <p:cNvGrpSpPr/>
          <p:nvPr/>
        </p:nvGrpSpPr>
        <p:grpSpPr bwMode="auto">
          <a:xfrm>
            <a:off x="3564660" y="4489561"/>
            <a:ext cx="546497" cy="435769"/>
            <a:chOff x="2073" y="2408"/>
            <a:chExt cx="584" cy="465"/>
          </a:xfrm>
        </p:grpSpPr>
        <p:sp>
          <p:nvSpPr>
            <p:cNvPr id="24" name="Oval 166"/>
            <p:cNvSpPr>
              <a:spLocks noChangeArrowheads="1"/>
            </p:cNvSpPr>
            <p:nvPr/>
          </p:nvSpPr>
          <p:spPr bwMode="auto">
            <a:xfrm>
              <a:off x="2224" y="2657"/>
              <a:ext cx="433" cy="216"/>
            </a:xfrm>
            <a:prstGeom prst="ellipse">
              <a:avLst/>
            </a:prstGeom>
            <a:noFill/>
            <a:ln w="19050" algn="ctr">
              <a:solidFill>
                <a:srgbClr val="00B0F0"/>
              </a:solidFill>
              <a:prstDash val="dash"/>
              <a:rou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725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5" name="Object 167"/>
            <p:cNvGraphicFramePr>
              <a:graphicFrameLocks noChangeAspect="1"/>
            </p:cNvGraphicFramePr>
            <p:nvPr/>
          </p:nvGraphicFramePr>
          <p:xfrm>
            <a:off x="2073" y="2408"/>
            <a:ext cx="382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35" name="Equation" r:id="rId15" imgW="215900" imgH="203200" progId="Equation.DSMT4">
                    <p:embed/>
                  </p:oleObj>
                </mc:Choice>
                <mc:Fallback>
                  <p:oleObj name="Equation" r:id="rId15" imgW="215900" imgH="203200" progId="Equation.DSMT4">
                    <p:embed/>
                    <p:pic>
                      <p:nvPicPr>
                        <p:cNvPr id="0" name="Object 1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3" y="2408"/>
                          <a:ext cx="382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181"/>
          <p:cNvGrpSpPr/>
          <p:nvPr/>
        </p:nvGrpSpPr>
        <p:grpSpPr bwMode="auto">
          <a:xfrm>
            <a:off x="4373096" y="4196665"/>
            <a:ext cx="1164431" cy="1117997"/>
            <a:chOff x="2920" y="2096"/>
            <a:chExt cx="1241" cy="1192"/>
          </a:xfrm>
        </p:grpSpPr>
        <p:sp>
          <p:nvSpPr>
            <p:cNvPr id="30" name="Freeform 169"/>
            <p:cNvSpPr/>
            <p:nvPr/>
          </p:nvSpPr>
          <p:spPr bwMode="auto">
            <a:xfrm>
              <a:off x="2920" y="2104"/>
              <a:ext cx="1089" cy="1184"/>
            </a:xfrm>
            <a:custGeom>
              <a:avLst/>
              <a:gdLst>
                <a:gd name="T0" fmla="*/ 8 w 1089"/>
                <a:gd name="T1" fmla="*/ 0 h 1184"/>
                <a:gd name="T2" fmla="*/ 1088 w 1089"/>
                <a:gd name="T3" fmla="*/ 680 h 1184"/>
                <a:gd name="T4" fmla="*/ 0 w 1089"/>
                <a:gd name="T5" fmla="*/ 1184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9" h="1184">
                  <a:moveTo>
                    <a:pt x="8" y="0"/>
                  </a:moveTo>
                  <a:cubicBezTo>
                    <a:pt x="548" y="241"/>
                    <a:pt x="1089" y="483"/>
                    <a:pt x="1088" y="680"/>
                  </a:cubicBezTo>
                  <a:cubicBezTo>
                    <a:pt x="1087" y="877"/>
                    <a:pt x="543" y="1030"/>
                    <a:pt x="0" y="1184"/>
                  </a:cubicBezTo>
                </a:path>
              </a:pathLst>
            </a:custGeom>
            <a:noFill/>
            <a:ln w="19050" cap="flat" cmpd="sng">
              <a:solidFill>
                <a:schemeClr val="tx2"/>
              </a:solidFill>
              <a:prstDash val="solid"/>
              <a:round/>
              <a:headEnd type="none" w="med" len="med"/>
              <a:tailEnd type="stealth" w="med" len="lg"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1725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170"/>
            <p:cNvSpPr/>
            <p:nvPr/>
          </p:nvSpPr>
          <p:spPr bwMode="auto">
            <a:xfrm>
              <a:off x="2920" y="2104"/>
              <a:ext cx="1241" cy="1184"/>
            </a:xfrm>
            <a:custGeom>
              <a:avLst/>
              <a:gdLst>
                <a:gd name="T0" fmla="*/ 0 w 1241"/>
                <a:gd name="T1" fmla="*/ 0 h 1184"/>
                <a:gd name="T2" fmla="*/ 1232 w 1241"/>
                <a:gd name="T3" fmla="*/ 680 h 1184"/>
                <a:gd name="T4" fmla="*/ 56 w 1241"/>
                <a:gd name="T5" fmla="*/ 1184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41" h="1184">
                  <a:moveTo>
                    <a:pt x="0" y="0"/>
                  </a:moveTo>
                  <a:cubicBezTo>
                    <a:pt x="611" y="241"/>
                    <a:pt x="1223" y="483"/>
                    <a:pt x="1232" y="680"/>
                  </a:cubicBezTo>
                  <a:cubicBezTo>
                    <a:pt x="1241" y="877"/>
                    <a:pt x="648" y="1030"/>
                    <a:pt x="56" y="1184"/>
                  </a:cubicBezTo>
                </a:path>
              </a:pathLst>
            </a:custGeom>
            <a:noFill/>
            <a:ln w="19050" cap="flat" cmpd="sng">
              <a:solidFill>
                <a:schemeClr val="tx2"/>
              </a:solidFill>
              <a:prstDash val="solid"/>
              <a:round/>
              <a:headEnd type="none" w="med" len="med"/>
              <a:tailEnd type="stealth" w="med" len="lg"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1725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171"/>
            <p:cNvSpPr/>
            <p:nvPr/>
          </p:nvSpPr>
          <p:spPr bwMode="auto">
            <a:xfrm>
              <a:off x="2920" y="2096"/>
              <a:ext cx="1008" cy="1160"/>
            </a:xfrm>
            <a:custGeom>
              <a:avLst/>
              <a:gdLst>
                <a:gd name="T0" fmla="*/ 0 w 1007"/>
                <a:gd name="T1" fmla="*/ 0 h 1160"/>
                <a:gd name="T2" fmla="*/ 1000 w 1007"/>
                <a:gd name="T3" fmla="*/ 680 h 1160"/>
                <a:gd name="T4" fmla="*/ 40 w 1007"/>
                <a:gd name="T5" fmla="*/ 1160 h 1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7" h="1160">
                  <a:moveTo>
                    <a:pt x="0" y="0"/>
                  </a:moveTo>
                  <a:cubicBezTo>
                    <a:pt x="496" y="243"/>
                    <a:pt x="993" y="487"/>
                    <a:pt x="1000" y="680"/>
                  </a:cubicBezTo>
                  <a:cubicBezTo>
                    <a:pt x="1007" y="873"/>
                    <a:pt x="523" y="1016"/>
                    <a:pt x="40" y="1160"/>
                  </a:cubicBezTo>
                </a:path>
              </a:pathLst>
            </a:custGeom>
            <a:noFill/>
            <a:ln w="19050" cap="flat" cmpd="sng">
              <a:solidFill>
                <a:schemeClr val="tx2"/>
              </a:solidFill>
              <a:prstDash val="solid"/>
              <a:round/>
              <a:headEnd type="none" w="med" len="med"/>
              <a:tailEnd type="stealth" w="med" len="lg"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1725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Group 182"/>
          <p:cNvGrpSpPr/>
          <p:nvPr/>
        </p:nvGrpSpPr>
        <p:grpSpPr bwMode="auto">
          <a:xfrm>
            <a:off x="4845774" y="4512180"/>
            <a:ext cx="735806" cy="409575"/>
            <a:chOff x="3448" y="2452"/>
            <a:chExt cx="785" cy="437"/>
          </a:xfrm>
        </p:grpSpPr>
        <p:graphicFrame>
          <p:nvGraphicFramePr>
            <p:cNvPr id="34" name="Object 172"/>
            <p:cNvGraphicFramePr>
              <a:graphicFrameLocks noChangeAspect="1"/>
            </p:cNvGraphicFramePr>
            <p:nvPr/>
          </p:nvGraphicFramePr>
          <p:xfrm>
            <a:off x="3448" y="2452"/>
            <a:ext cx="385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536" name="Equation" r:id="rId17" imgW="241300" imgH="203200" progId="Equation.DSMT4">
                    <p:embed/>
                  </p:oleObj>
                </mc:Choice>
                <mc:Fallback>
                  <p:oleObj name="Equation" r:id="rId17" imgW="241300" imgH="203200" progId="Equation.DSMT4">
                    <p:embed/>
                    <p:pic>
                      <p:nvPicPr>
                        <p:cNvPr id="0" name="Object 1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8" y="2452"/>
                          <a:ext cx="385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Oval 173"/>
            <p:cNvSpPr>
              <a:spLocks noChangeArrowheads="1"/>
            </p:cNvSpPr>
            <p:nvPr/>
          </p:nvSpPr>
          <p:spPr bwMode="auto">
            <a:xfrm>
              <a:off x="3794" y="2673"/>
              <a:ext cx="439" cy="216"/>
            </a:xfrm>
            <a:prstGeom prst="ellipse">
              <a:avLst/>
            </a:prstGeom>
            <a:noFill/>
            <a:ln w="19050" algn="ctr">
              <a:solidFill>
                <a:srgbClr val="00B0F0"/>
              </a:solidFill>
              <a:prstDash val="dash"/>
              <a:rou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1725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Group 176"/>
          <p:cNvGrpSpPr/>
          <p:nvPr/>
        </p:nvGrpSpPr>
        <p:grpSpPr bwMode="auto">
          <a:xfrm>
            <a:off x="3216997" y="4188331"/>
            <a:ext cx="1147763" cy="1154906"/>
            <a:chOff x="1695" y="2088"/>
            <a:chExt cx="1225" cy="1232"/>
          </a:xfrm>
        </p:grpSpPr>
        <p:sp>
          <p:nvSpPr>
            <p:cNvPr id="37" name="Freeform 160"/>
            <p:cNvSpPr/>
            <p:nvPr/>
          </p:nvSpPr>
          <p:spPr bwMode="auto">
            <a:xfrm>
              <a:off x="1832" y="2096"/>
              <a:ext cx="1088" cy="1224"/>
            </a:xfrm>
            <a:custGeom>
              <a:avLst/>
              <a:gdLst>
                <a:gd name="T0" fmla="*/ 1088 w 1088"/>
                <a:gd name="T1" fmla="*/ 0 h 1224"/>
                <a:gd name="T2" fmla="*/ 0 w 1088"/>
                <a:gd name="T3" fmla="*/ 680 h 1224"/>
                <a:gd name="T4" fmla="*/ 1088 w 1088"/>
                <a:gd name="T5" fmla="*/ 122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8" h="1224">
                  <a:moveTo>
                    <a:pt x="1088" y="0"/>
                  </a:moveTo>
                  <a:cubicBezTo>
                    <a:pt x="544" y="238"/>
                    <a:pt x="0" y="476"/>
                    <a:pt x="0" y="680"/>
                  </a:cubicBezTo>
                  <a:cubicBezTo>
                    <a:pt x="0" y="884"/>
                    <a:pt x="907" y="1133"/>
                    <a:pt x="1088" y="1224"/>
                  </a:cubicBezTo>
                </a:path>
              </a:pathLst>
            </a:custGeom>
            <a:noFill/>
            <a:ln w="19050" cap="flat" cmpd="sng">
              <a:solidFill>
                <a:schemeClr val="tx2"/>
              </a:solidFill>
              <a:prstDash val="solid"/>
              <a:round/>
              <a:headEnd type="none" w="med" len="med"/>
              <a:tailEnd type="stealth" w="med" len="lg"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1725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161"/>
            <p:cNvSpPr/>
            <p:nvPr/>
          </p:nvSpPr>
          <p:spPr bwMode="auto">
            <a:xfrm>
              <a:off x="1695" y="2096"/>
              <a:ext cx="1225" cy="1224"/>
            </a:xfrm>
            <a:custGeom>
              <a:avLst/>
              <a:gdLst>
                <a:gd name="T0" fmla="*/ 1217 w 1225"/>
                <a:gd name="T1" fmla="*/ 0 h 1224"/>
                <a:gd name="T2" fmla="*/ 1 w 1225"/>
                <a:gd name="T3" fmla="*/ 672 h 1224"/>
                <a:gd name="T4" fmla="*/ 1225 w 1225"/>
                <a:gd name="T5" fmla="*/ 1224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5" h="1224">
                  <a:moveTo>
                    <a:pt x="1217" y="0"/>
                  </a:moveTo>
                  <a:cubicBezTo>
                    <a:pt x="608" y="234"/>
                    <a:pt x="0" y="468"/>
                    <a:pt x="1" y="672"/>
                  </a:cubicBezTo>
                  <a:cubicBezTo>
                    <a:pt x="2" y="876"/>
                    <a:pt x="613" y="1050"/>
                    <a:pt x="1225" y="1224"/>
                  </a:cubicBezTo>
                </a:path>
              </a:pathLst>
            </a:custGeom>
            <a:noFill/>
            <a:ln w="19050" cap="flat" cmpd="sng">
              <a:solidFill>
                <a:schemeClr val="tx2"/>
              </a:solidFill>
              <a:prstDash val="solid"/>
              <a:round/>
              <a:headEnd type="none" w="med" len="med"/>
              <a:tailEnd type="stealth" w="med" len="lg"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1725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162"/>
            <p:cNvSpPr/>
            <p:nvPr/>
          </p:nvSpPr>
          <p:spPr bwMode="auto">
            <a:xfrm>
              <a:off x="1976" y="2088"/>
              <a:ext cx="944" cy="1208"/>
            </a:xfrm>
            <a:custGeom>
              <a:avLst/>
              <a:gdLst>
                <a:gd name="T0" fmla="*/ 944 w 944"/>
                <a:gd name="T1" fmla="*/ 0 h 1208"/>
                <a:gd name="T2" fmla="*/ 0 w 944"/>
                <a:gd name="T3" fmla="*/ 688 h 1208"/>
                <a:gd name="T4" fmla="*/ 944 w 944"/>
                <a:gd name="T5" fmla="*/ 1208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4" h="1208">
                  <a:moveTo>
                    <a:pt x="944" y="0"/>
                  </a:moveTo>
                  <a:cubicBezTo>
                    <a:pt x="472" y="243"/>
                    <a:pt x="0" y="487"/>
                    <a:pt x="0" y="688"/>
                  </a:cubicBezTo>
                  <a:cubicBezTo>
                    <a:pt x="0" y="889"/>
                    <a:pt x="787" y="1123"/>
                    <a:pt x="944" y="1208"/>
                  </a:cubicBezTo>
                </a:path>
              </a:pathLst>
            </a:custGeom>
            <a:noFill/>
            <a:ln w="19050" cap="flat" cmpd="sng">
              <a:solidFill>
                <a:schemeClr val="tx2"/>
              </a:solidFill>
              <a:prstDash val="solid"/>
              <a:round/>
              <a:headEnd type="none" w="med" len="med"/>
              <a:tailEnd type="stealth" w="med" len="lg"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1725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Rectangle 97"/>
          <p:cNvSpPr>
            <a:spLocks noChangeArrowheads="1"/>
          </p:cNvSpPr>
          <p:nvPr/>
        </p:nvSpPr>
        <p:spPr bwMode="auto">
          <a:xfrm>
            <a:off x="4283797" y="5344429"/>
            <a:ext cx="195263" cy="120253"/>
          </a:xfrm>
          <a:prstGeom prst="rect">
            <a:avLst/>
          </a:prstGeom>
          <a:gradFill rotWithShape="1">
            <a:gsLst>
              <a:gs pos="0">
                <a:schemeClr val="bg1">
                  <a:lumMod val="8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</a:gradFill>
          <a:ln w="19050" algn="ctr">
            <a:solidFill>
              <a:schemeClr val="tx2"/>
            </a:solidFill>
            <a:miter lim="800000"/>
          </a:ln>
          <a:effectLst/>
        </p:spPr>
        <p:txBody>
          <a:bodyPr wrap="none" lIns="54007" tIns="27004" rIns="54007" bIns="27004" anchor="ctr"/>
          <a:lstStyle/>
          <a:p>
            <a:pPr defTabSz="685800">
              <a:defRPr/>
            </a:pPr>
            <a:endParaRPr lang="zh-CN" altLang="en-US" sz="1725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Group 179"/>
          <p:cNvGrpSpPr/>
          <p:nvPr/>
        </p:nvGrpSpPr>
        <p:grpSpPr bwMode="auto">
          <a:xfrm>
            <a:off x="3789688" y="4127611"/>
            <a:ext cx="610791" cy="1187053"/>
            <a:chOff x="2297" y="2023"/>
            <a:chExt cx="652" cy="1265"/>
          </a:xfrm>
        </p:grpSpPr>
        <p:sp>
          <p:nvSpPr>
            <p:cNvPr id="43" name="Freeform 163"/>
            <p:cNvSpPr/>
            <p:nvPr/>
          </p:nvSpPr>
          <p:spPr bwMode="auto">
            <a:xfrm>
              <a:off x="2401" y="2023"/>
              <a:ext cx="548" cy="1257"/>
            </a:xfrm>
            <a:custGeom>
              <a:avLst/>
              <a:gdLst>
                <a:gd name="T0" fmla="*/ 519 w 548"/>
                <a:gd name="T1" fmla="*/ 81 h 1257"/>
                <a:gd name="T2" fmla="*/ 463 w 548"/>
                <a:gd name="T3" fmla="*/ 113 h 1257"/>
                <a:gd name="T4" fmla="*/ 7 w 548"/>
                <a:gd name="T5" fmla="*/ 761 h 1257"/>
                <a:gd name="T6" fmla="*/ 503 w 548"/>
                <a:gd name="T7" fmla="*/ 1257 h 1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8" h="1257">
                  <a:moveTo>
                    <a:pt x="519" y="81"/>
                  </a:moveTo>
                  <a:cubicBezTo>
                    <a:pt x="533" y="40"/>
                    <a:pt x="548" y="0"/>
                    <a:pt x="463" y="113"/>
                  </a:cubicBezTo>
                  <a:cubicBezTo>
                    <a:pt x="378" y="226"/>
                    <a:pt x="0" y="570"/>
                    <a:pt x="7" y="761"/>
                  </a:cubicBezTo>
                  <a:cubicBezTo>
                    <a:pt x="14" y="952"/>
                    <a:pt x="420" y="1174"/>
                    <a:pt x="503" y="1257"/>
                  </a:cubicBezTo>
                </a:path>
              </a:pathLst>
            </a:custGeom>
            <a:noFill/>
            <a:ln w="19050" cap="flat" cmpd="sng">
              <a:solidFill>
                <a:schemeClr val="tx2"/>
              </a:solidFill>
              <a:prstDash val="solid"/>
              <a:round/>
              <a:headEnd type="none" w="med" len="med"/>
              <a:tailEnd type="stealth" w="med" len="lg"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1725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164"/>
            <p:cNvSpPr/>
            <p:nvPr/>
          </p:nvSpPr>
          <p:spPr bwMode="auto">
            <a:xfrm>
              <a:off x="2517" y="2097"/>
              <a:ext cx="403" cy="1191"/>
            </a:xfrm>
            <a:custGeom>
              <a:avLst/>
              <a:gdLst>
                <a:gd name="T0" fmla="*/ 403 w 403"/>
                <a:gd name="T1" fmla="*/ 0 h 1152"/>
                <a:gd name="T2" fmla="*/ 3 w 403"/>
                <a:gd name="T3" fmla="*/ 680 h 1152"/>
                <a:gd name="T4" fmla="*/ 387 w 403"/>
                <a:gd name="T5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3" h="1152">
                  <a:moveTo>
                    <a:pt x="403" y="0"/>
                  </a:moveTo>
                  <a:cubicBezTo>
                    <a:pt x="204" y="244"/>
                    <a:pt x="6" y="488"/>
                    <a:pt x="3" y="680"/>
                  </a:cubicBezTo>
                  <a:cubicBezTo>
                    <a:pt x="0" y="872"/>
                    <a:pt x="323" y="1075"/>
                    <a:pt x="387" y="1152"/>
                  </a:cubicBezTo>
                </a:path>
              </a:pathLst>
            </a:custGeom>
            <a:noFill/>
            <a:ln w="19050" cap="flat" cmpd="sng">
              <a:solidFill>
                <a:schemeClr val="tx2"/>
              </a:solidFill>
              <a:prstDash val="solid"/>
              <a:round/>
              <a:headEnd type="none" w="med" len="med"/>
              <a:tailEnd type="stealth" w="med" len="lg"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1725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165"/>
            <p:cNvSpPr/>
            <p:nvPr/>
          </p:nvSpPr>
          <p:spPr bwMode="auto">
            <a:xfrm>
              <a:off x="2297" y="2112"/>
              <a:ext cx="615" cy="1169"/>
            </a:xfrm>
            <a:custGeom>
              <a:avLst/>
              <a:gdLst>
                <a:gd name="T0" fmla="*/ 615 w 615"/>
                <a:gd name="T1" fmla="*/ 0 h 1168"/>
                <a:gd name="T2" fmla="*/ 7 w 615"/>
                <a:gd name="T3" fmla="*/ 664 h 1168"/>
                <a:gd name="T4" fmla="*/ 575 w 615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5" h="1168">
                  <a:moveTo>
                    <a:pt x="615" y="0"/>
                  </a:moveTo>
                  <a:cubicBezTo>
                    <a:pt x="314" y="234"/>
                    <a:pt x="14" y="469"/>
                    <a:pt x="7" y="664"/>
                  </a:cubicBezTo>
                  <a:cubicBezTo>
                    <a:pt x="0" y="859"/>
                    <a:pt x="287" y="1013"/>
                    <a:pt x="575" y="1168"/>
                  </a:cubicBezTo>
                </a:path>
              </a:pathLst>
            </a:custGeom>
            <a:noFill/>
            <a:ln w="19050" cap="flat" cmpd="sng">
              <a:solidFill>
                <a:schemeClr val="tx2"/>
              </a:solidFill>
              <a:prstDash val="solid"/>
              <a:round/>
              <a:headEnd type="none" w="med" len="med"/>
              <a:tailEnd type="stealth" w="med" len="lg"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1725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Oval 96"/>
          <p:cNvSpPr>
            <a:spLocks noChangeArrowheads="1"/>
          </p:cNvSpPr>
          <p:nvPr/>
        </p:nvSpPr>
        <p:spPr bwMode="auto">
          <a:xfrm>
            <a:off x="4320707" y="4122846"/>
            <a:ext cx="104775" cy="104775"/>
          </a:xfrm>
          <a:prstGeom prst="ellipse">
            <a:avLst/>
          </a:prstGeom>
          <a:solidFill>
            <a:srgbClr val="C00000"/>
          </a:solidFill>
          <a:ln w="19050" algn="ctr">
            <a:noFill/>
            <a:round/>
          </a:ln>
          <a:effectLst/>
        </p:spPr>
        <p:txBody>
          <a:bodyPr wrap="none" lIns="54007" tIns="27004" rIns="54007" bIns="27004" anchor="ctr"/>
          <a:lstStyle/>
          <a:p>
            <a:pPr defTabSz="685800">
              <a:defRPr/>
            </a:pPr>
            <a:endParaRPr lang="zh-CN" altLang="en-US" sz="1725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Rectangle 148"/>
          <p:cNvSpPr>
            <a:spLocks noChangeArrowheads="1"/>
          </p:cNvSpPr>
          <p:nvPr/>
        </p:nvSpPr>
        <p:spPr bwMode="auto">
          <a:xfrm>
            <a:off x="1643146" y="2501216"/>
            <a:ext cx="1359698" cy="38087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1875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加法原理</a:t>
            </a:r>
            <a:endParaRPr lang="zh-CN" altLang="en-US" sz="1875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标题 1"/>
          <p:cNvSpPr txBox="1"/>
          <p:nvPr/>
        </p:nvSpPr>
        <p:spPr>
          <a:xfrm>
            <a:off x="303128" y="1731067"/>
            <a:ext cx="3051929" cy="42921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1.2.1</a:t>
            </a:r>
            <a:r>
              <a:rPr lang="zh-CN" altLang="en-US" sz="2400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概率的古典定义</a:t>
            </a:r>
            <a:endParaRPr lang="zh-CN" altLang="en-US" sz="2400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41" grpId="0" animBg="1"/>
      <p:bldP spid="46" grpId="0" animBg="1"/>
      <p:bldP spid="4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48" name="Rectangle 148"/>
          <p:cNvSpPr>
            <a:spLocks noChangeArrowheads="1"/>
          </p:cNvSpPr>
          <p:nvPr/>
        </p:nvSpPr>
        <p:spPr bwMode="auto">
          <a:xfrm>
            <a:off x="1600401" y="2389488"/>
            <a:ext cx="1394682" cy="38087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1875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乘法原理</a:t>
            </a:r>
            <a:endParaRPr lang="zh-CN" altLang="en-US" sz="1875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Group 99"/>
          <p:cNvGrpSpPr/>
          <p:nvPr/>
        </p:nvGrpSpPr>
        <p:grpSpPr bwMode="auto">
          <a:xfrm>
            <a:off x="3235590" y="4533181"/>
            <a:ext cx="472678" cy="566738"/>
            <a:chOff x="1961" y="2273"/>
            <a:chExt cx="417" cy="501"/>
          </a:xfrm>
        </p:grpSpPr>
        <p:sp>
          <p:nvSpPr>
            <p:cNvPr id="50" name="Line 78"/>
            <p:cNvSpPr>
              <a:spLocks noChangeShapeType="1"/>
            </p:cNvSpPr>
            <p:nvPr/>
          </p:nvSpPr>
          <p:spPr bwMode="auto">
            <a:xfrm flipV="1">
              <a:off x="1965" y="2273"/>
              <a:ext cx="412" cy="0"/>
            </a:xfrm>
            <a:prstGeom prst="line">
              <a:avLst/>
            </a:prstGeom>
            <a:noFill/>
            <a:ln w="28575">
              <a:solidFill>
                <a:srgbClr val="1F497D"/>
              </a:solidFill>
              <a:round/>
              <a:tailEnd type="stealth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sp>
          <p:nvSpPr>
            <p:cNvPr id="51" name="Line 79"/>
            <p:cNvSpPr>
              <a:spLocks noChangeShapeType="1"/>
            </p:cNvSpPr>
            <p:nvPr/>
          </p:nvSpPr>
          <p:spPr bwMode="auto">
            <a:xfrm flipV="1">
              <a:off x="1964" y="2402"/>
              <a:ext cx="412" cy="0"/>
            </a:xfrm>
            <a:prstGeom prst="line">
              <a:avLst/>
            </a:prstGeom>
            <a:noFill/>
            <a:ln w="28575">
              <a:solidFill>
                <a:srgbClr val="1F497D"/>
              </a:solidFill>
              <a:round/>
              <a:tailEnd type="stealth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sp>
          <p:nvSpPr>
            <p:cNvPr id="52" name="Line 80"/>
            <p:cNvSpPr>
              <a:spLocks noChangeShapeType="1"/>
            </p:cNvSpPr>
            <p:nvPr/>
          </p:nvSpPr>
          <p:spPr bwMode="auto">
            <a:xfrm flipV="1">
              <a:off x="1961" y="2519"/>
              <a:ext cx="412" cy="0"/>
            </a:xfrm>
            <a:prstGeom prst="line">
              <a:avLst/>
            </a:prstGeom>
            <a:noFill/>
            <a:ln w="28575">
              <a:solidFill>
                <a:srgbClr val="1F497D"/>
              </a:solidFill>
              <a:round/>
              <a:tailEnd type="stealth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sp>
          <p:nvSpPr>
            <p:cNvPr id="53" name="Line 81"/>
            <p:cNvSpPr>
              <a:spLocks noChangeShapeType="1"/>
            </p:cNvSpPr>
            <p:nvPr/>
          </p:nvSpPr>
          <p:spPr bwMode="auto">
            <a:xfrm flipV="1">
              <a:off x="1963" y="2647"/>
              <a:ext cx="412" cy="0"/>
            </a:xfrm>
            <a:prstGeom prst="line">
              <a:avLst/>
            </a:prstGeom>
            <a:noFill/>
            <a:ln w="28575">
              <a:solidFill>
                <a:srgbClr val="1F497D"/>
              </a:solidFill>
              <a:round/>
              <a:tailEnd type="stealth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sp>
          <p:nvSpPr>
            <p:cNvPr id="54" name="Line 82"/>
            <p:cNvSpPr>
              <a:spLocks noChangeShapeType="1"/>
            </p:cNvSpPr>
            <p:nvPr/>
          </p:nvSpPr>
          <p:spPr bwMode="auto">
            <a:xfrm flipV="1">
              <a:off x="1966" y="2774"/>
              <a:ext cx="412" cy="0"/>
            </a:xfrm>
            <a:prstGeom prst="line">
              <a:avLst/>
            </a:prstGeom>
            <a:noFill/>
            <a:ln w="28575">
              <a:solidFill>
                <a:srgbClr val="1F497D"/>
              </a:solidFill>
              <a:round/>
              <a:tailEnd type="stealth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</p:grpSp>
      <p:grpSp>
        <p:nvGrpSpPr>
          <p:cNvPr id="55" name="Group 104"/>
          <p:cNvGrpSpPr/>
          <p:nvPr/>
        </p:nvGrpSpPr>
        <p:grpSpPr bwMode="auto">
          <a:xfrm>
            <a:off x="4002352" y="4534372"/>
            <a:ext cx="472678" cy="566738"/>
            <a:chOff x="1961" y="2273"/>
            <a:chExt cx="417" cy="501"/>
          </a:xfrm>
        </p:grpSpPr>
        <p:sp>
          <p:nvSpPr>
            <p:cNvPr id="56" name="Line 105"/>
            <p:cNvSpPr>
              <a:spLocks noChangeShapeType="1"/>
            </p:cNvSpPr>
            <p:nvPr/>
          </p:nvSpPr>
          <p:spPr bwMode="auto">
            <a:xfrm flipV="1">
              <a:off x="1965" y="2273"/>
              <a:ext cx="412" cy="0"/>
            </a:xfrm>
            <a:prstGeom prst="line">
              <a:avLst/>
            </a:prstGeom>
            <a:noFill/>
            <a:ln w="28575">
              <a:solidFill>
                <a:srgbClr val="1F497D"/>
              </a:solidFill>
              <a:round/>
              <a:tailEnd type="stealth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sp>
          <p:nvSpPr>
            <p:cNvPr id="57" name="Line 106"/>
            <p:cNvSpPr>
              <a:spLocks noChangeShapeType="1"/>
            </p:cNvSpPr>
            <p:nvPr/>
          </p:nvSpPr>
          <p:spPr bwMode="auto">
            <a:xfrm flipV="1">
              <a:off x="1964" y="2402"/>
              <a:ext cx="412" cy="0"/>
            </a:xfrm>
            <a:prstGeom prst="line">
              <a:avLst/>
            </a:prstGeom>
            <a:noFill/>
            <a:ln w="28575">
              <a:solidFill>
                <a:srgbClr val="1F497D"/>
              </a:solidFill>
              <a:round/>
              <a:tailEnd type="stealth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sp>
          <p:nvSpPr>
            <p:cNvPr id="58" name="Line 107"/>
            <p:cNvSpPr>
              <a:spLocks noChangeShapeType="1"/>
            </p:cNvSpPr>
            <p:nvPr/>
          </p:nvSpPr>
          <p:spPr bwMode="auto">
            <a:xfrm flipV="1">
              <a:off x="1961" y="2519"/>
              <a:ext cx="412" cy="0"/>
            </a:xfrm>
            <a:prstGeom prst="line">
              <a:avLst/>
            </a:prstGeom>
            <a:noFill/>
            <a:ln w="28575">
              <a:solidFill>
                <a:srgbClr val="1F497D"/>
              </a:solidFill>
              <a:round/>
              <a:tailEnd type="stealth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sp>
          <p:nvSpPr>
            <p:cNvPr id="59" name="Line 108"/>
            <p:cNvSpPr>
              <a:spLocks noChangeShapeType="1"/>
            </p:cNvSpPr>
            <p:nvPr/>
          </p:nvSpPr>
          <p:spPr bwMode="auto">
            <a:xfrm flipV="1">
              <a:off x="1963" y="2647"/>
              <a:ext cx="412" cy="0"/>
            </a:xfrm>
            <a:prstGeom prst="line">
              <a:avLst/>
            </a:prstGeom>
            <a:noFill/>
            <a:ln w="28575">
              <a:solidFill>
                <a:srgbClr val="1F497D"/>
              </a:solidFill>
              <a:round/>
              <a:tailEnd type="stealth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sp>
          <p:nvSpPr>
            <p:cNvPr id="60" name="Line 109"/>
            <p:cNvSpPr>
              <a:spLocks noChangeShapeType="1"/>
            </p:cNvSpPr>
            <p:nvPr/>
          </p:nvSpPr>
          <p:spPr bwMode="auto">
            <a:xfrm flipV="1">
              <a:off x="1966" y="2774"/>
              <a:ext cx="412" cy="0"/>
            </a:xfrm>
            <a:prstGeom prst="line">
              <a:avLst/>
            </a:prstGeom>
            <a:noFill/>
            <a:ln w="28575">
              <a:solidFill>
                <a:srgbClr val="1F497D"/>
              </a:solidFill>
              <a:round/>
              <a:tailEnd type="stealth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</p:grpSp>
      <p:grpSp>
        <p:nvGrpSpPr>
          <p:cNvPr id="61" name="Group 47"/>
          <p:cNvGrpSpPr/>
          <p:nvPr/>
        </p:nvGrpSpPr>
        <p:grpSpPr bwMode="auto">
          <a:xfrm>
            <a:off x="4576232" y="2747279"/>
            <a:ext cx="2519363" cy="1313149"/>
            <a:chOff x="3209" y="666"/>
            <a:chExt cx="2687" cy="1400"/>
          </a:xfrm>
        </p:grpSpPr>
        <p:sp>
          <p:nvSpPr>
            <p:cNvPr id="62" name="Rectangle 34"/>
            <p:cNvSpPr>
              <a:spLocks noChangeArrowheads="1"/>
            </p:cNvSpPr>
            <p:nvPr/>
          </p:nvSpPr>
          <p:spPr bwMode="auto">
            <a:xfrm>
              <a:off x="3209" y="666"/>
              <a:ext cx="2687" cy="140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defTabSz="685800">
                <a:spcBef>
                  <a:spcPct val="20000"/>
                </a:spcBef>
                <a:buClr>
                  <a:srgbClr val="1F497D"/>
                </a:buClr>
                <a:buSzPct val="75000"/>
                <a:defRPr/>
              </a:pPr>
              <a:r>
                <a:rPr lang="zh-CN" altLang="en-US" sz="1725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第一步有 </a:t>
              </a:r>
              <a:r>
                <a:rPr lang="zh-CN" altLang="en-US" sz="1725" i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1725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种方法</a:t>
              </a:r>
              <a:endParaRPr lang="zh-CN" altLang="en-US" sz="1725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spcBef>
                  <a:spcPct val="20000"/>
                </a:spcBef>
                <a:buClr>
                  <a:srgbClr val="1F497D"/>
                </a:buClr>
                <a:buSzPct val="75000"/>
                <a:defRPr/>
              </a:pPr>
              <a:r>
                <a:rPr lang="zh-CN" altLang="en-US" sz="1725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第二步有 </a:t>
              </a:r>
              <a:r>
                <a:rPr lang="zh-CN" altLang="en-US" sz="1725" i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1725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种方法</a:t>
              </a:r>
              <a:endParaRPr lang="zh-CN" altLang="en-US" sz="1725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spcBef>
                  <a:spcPct val="20000"/>
                </a:spcBef>
                <a:buClr>
                  <a:srgbClr val="1F497D"/>
                </a:buClr>
                <a:buSzPct val="75000"/>
                <a:defRPr/>
              </a:pPr>
              <a:r>
                <a:rPr lang="zh-CN" altLang="en-US" sz="1725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725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spcBef>
                  <a:spcPct val="20000"/>
                </a:spcBef>
                <a:buClr>
                  <a:srgbClr val="1F497D"/>
                </a:buClr>
                <a:buSzPct val="75000"/>
                <a:defRPr/>
              </a:pPr>
              <a:r>
                <a:rPr lang="zh-CN" altLang="en-US" sz="1725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   步有 </a:t>
              </a:r>
              <a:r>
                <a:rPr lang="zh-CN" altLang="en-US" sz="1725" i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1725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种方法</a:t>
              </a:r>
              <a:endParaRPr lang="zh-CN" altLang="en-US" sz="1725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63" name="Object 35"/>
            <p:cNvGraphicFramePr>
              <a:graphicFrameLocks noChangeAspect="1"/>
            </p:cNvGraphicFramePr>
            <p:nvPr/>
          </p:nvGraphicFramePr>
          <p:xfrm>
            <a:off x="3486" y="1750"/>
            <a:ext cx="190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52" name="Equation" r:id="rId1" imgW="88900" imgH="101600" progId="Equation.DSMT4">
                    <p:embed/>
                  </p:oleObj>
                </mc:Choice>
                <mc:Fallback>
                  <p:oleObj name="Equation" r:id="rId1" imgW="88900" imgH="101600" progId="Equation.DSMT4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6" y="1750"/>
                          <a:ext cx="190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36"/>
            <p:cNvGraphicFramePr>
              <a:graphicFrameLocks noChangeAspect="1"/>
            </p:cNvGraphicFramePr>
            <p:nvPr/>
          </p:nvGraphicFramePr>
          <p:xfrm>
            <a:off x="4179" y="697"/>
            <a:ext cx="344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53" name="Equation" r:id="rId3" imgW="215900" imgH="203200" progId="Equation.DSMT4">
                    <p:embed/>
                  </p:oleObj>
                </mc:Choice>
                <mc:Fallback>
                  <p:oleObj name="Equation" r:id="rId3" imgW="215900" imgH="203200" progId="Equation.DSMT4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9" y="697"/>
                          <a:ext cx="344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37"/>
            <p:cNvGraphicFramePr>
              <a:graphicFrameLocks noChangeAspect="1"/>
            </p:cNvGraphicFramePr>
            <p:nvPr/>
          </p:nvGraphicFramePr>
          <p:xfrm>
            <a:off x="4194" y="1025"/>
            <a:ext cx="329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54" name="Equation" r:id="rId5" imgW="215900" imgH="203200" progId="Equation.DSMT4">
                    <p:embed/>
                  </p:oleObj>
                </mc:Choice>
                <mc:Fallback>
                  <p:oleObj name="Equation" r:id="rId5" imgW="215900" imgH="203200" progId="Equation.DSMT4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4" y="1025"/>
                          <a:ext cx="329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38"/>
            <p:cNvGraphicFramePr>
              <a:graphicFrameLocks noChangeAspect="1"/>
            </p:cNvGraphicFramePr>
            <p:nvPr/>
          </p:nvGraphicFramePr>
          <p:xfrm>
            <a:off x="4170" y="1721"/>
            <a:ext cx="324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55" name="Equation" r:id="rId7" imgW="241300" imgH="203200" progId="Equation.DSMT4">
                    <p:embed/>
                  </p:oleObj>
                </mc:Choice>
                <mc:Fallback>
                  <p:oleObj name="Equation" r:id="rId7" imgW="241300" imgH="203200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0" y="1721"/>
                          <a:ext cx="324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Rectangle 39"/>
            <p:cNvSpPr>
              <a:spLocks noChangeArrowheads="1"/>
            </p:cNvSpPr>
            <p:nvPr/>
          </p:nvSpPr>
          <p:spPr bwMode="auto">
            <a:xfrm>
              <a:off x="3355" y="1283"/>
              <a:ext cx="580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/>
                      </a:gs>
                      <a:gs pos="50000">
                        <a:schemeClr val="accent1">
                          <a:gamma/>
                          <a:shade val="46275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27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sz="1725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楷体" panose="02010609060101010101" pitchFamily="49" charset="-122"/>
                </a:rPr>
                <a:t>……</a:t>
              </a:r>
              <a:endParaRPr lang="en-US" altLang="zh-CN" sz="1725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Group 40"/>
          <p:cNvGrpSpPr/>
          <p:nvPr/>
        </p:nvGrpSpPr>
        <p:grpSpPr bwMode="auto">
          <a:xfrm>
            <a:off x="2184268" y="3187812"/>
            <a:ext cx="2697956" cy="357388"/>
            <a:chOff x="-366" y="1539"/>
            <a:chExt cx="2878" cy="380"/>
          </a:xfrm>
        </p:grpSpPr>
        <p:sp>
          <p:nvSpPr>
            <p:cNvPr id="69" name="Rectangle 41"/>
            <p:cNvSpPr>
              <a:spLocks noChangeArrowheads="1"/>
            </p:cNvSpPr>
            <p:nvPr/>
          </p:nvSpPr>
          <p:spPr bwMode="auto">
            <a:xfrm>
              <a:off x="-366" y="1539"/>
              <a:ext cx="2878" cy="38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defTabSz="685800">
                <a:spcBef>
                  <a:spcPct val="20000"/>
                </a:spcBef>
                <a:buClr>
                  <a:srgbClr val="1F497D"/>
                </a:buClr>
                <a:buSzPct val="75000"/>
                <a:defRPr/>
              </a:pPr>
              <a:r>
                <a:rPr lang="zh-CN" altLang="en-US" sz="1725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做一件事共有   个步骤</a:t>
              </a:r>
              <a:endParaRPr lang="zh-CN" altLang="en-US" sz="1725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70" name="Object 42"/>
            <p:cNvGraphicFramePr>
              <a:graphicFrameLocks noChangeAspect="1"/>
            </p:cNvGraphicFramePr>
            <p:nvPr/>
          </p:nvGraphicFramePr>
          <p:xfrm>
            <a:off x="1076" y="1622"/>
            <a:ext cx="256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56" name="Equation" r:id="rId9" imgW="88900" imgH="101600" progId="Equation.DSMT4">
                    <p:embed/>
                  </p:oleObj>
                </mc:Choice>
                <mc:Fallback>
                  <p:oleObj name="Equation" r:id="rId9" imgW="88900" imgH="10160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6" y="1622"/>
                          <a:ext cx="256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" name="AutoShape 43"/>
          <p:cNvSpPr/>
          <p:nvPr/>
        </p:nvSpPr>
        <p:spPr bwMode="auto">
          <a:xfrm>
            <a:off x="4496459" y="2817527"/>
            <a:ext cx="52388" cy="1109663"/>
          </a:xfrm>
          <a:prstGeom prst="leftBrace">
            <a:avLst>
              <a:gd name="adj1" fmla="val 176190"/>
              <a:gd name="adj2" fmla="val 50000"/>
            </a:avLst>
          </a:prstGeom>
          <a:noFill/>
          <a:ln w="28575">
            <a:solidFill>
              <a:srgbClr val="0000FF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1"/>
                    </a:gs>
                    <a:gs pos="50000">
                      <a:schemeClr val="accent1">
                        <a:gamma/>
                        <a:shade val="46275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</a14:hiddenFill>
            </a:ext>
          </a:extLst>
        </p:spPr>
        <p:txBody>
          <a:bodyPr wrap="none" lIns="54007" tIns="27004" rIns="54007" bIns="27004" anchor="ctr"/>
          <a:lstStyle/>
          <a:p>
            <a:pPr defTabSz="685800">
              <a:defRPr/>
            </a:pPr>
            <a:endParaRPr lang="zh-CN" altLang="en-US" sz="1725" ker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Rectangle 44"/>
          <p:cNvSpPr>
            <a:spLocks noChangeArrowheads="1"/>
          </p:cNvSpPr>
          <p:nvPr/>
        </p:nvSpPr>
        <p:spPr bwMode="auto">
          <a:xfrm>
            <a:off x="2222653" y="5678003"/>
            <a:ext cx="2587228" cy="31999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54007" tIns="27004" rIns="54007" bIns="27004">
            <a:spAutoFit/>
          </a:bodyPr>
          <a:lstStyle/>
          <a:p>
            <a:pPr defTabSz="685800">
              <a:spcBef>
                <a:spcPct val="20000"/>
              </a:spcBef>
              <a:buClr>
                <a:srgbClr val="1F497D"/>
              </a:buClr>
              <a:buSzPct val="75000"/>
              <a:defRPr/>
            </a:pPr>
            <a:r>
              <a:rPr lang="zh-CN" altLang="en-US" sz="1725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完成这件事的方法总数</a:t>
            </a:r>
            <a:endParaRPr lang="zh-CN" altLang="en-US" sz="172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3" name="Object 45"/>
          <p:cNvGraphicFramePr>
            <a:graphicFrameLocks noChangeAspect="1"/>
          </p:cNvGraphicFramePr>
          <p:nvPr/>
        </p:nvGraphicFramePr>
        <p:xfrm>
          <a:off x="4637277" y="5685844"/>
          <a:ext cx="1862138" cy="3298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57" name="Equation" r:id="rId11" imgW="1638300" imgH="203200" progId="Equation.DSMT4">
                  <p:embed/>
                </p:oleObj>
              </mc:Choice>
              <mc:Fallback>
                <p:oleObj name="Equation" r:id="rId11" imgW="1638300" imgH="203200" progId="Equation.DSMT4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7277" y="5685844"/>
                        <a:ext cx="1862138" cy="3298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Line 12"/>
          <p:cNvSpPr>
            <a:spLocks noChangeShapeType="1"/>
          </p:cNvSpPr>
          <p:nvPr/>
        </p:nvSpPr>
        <p:spPr bwMode="auto">
          <a:xfrm flipV="1">
            <a:off x="4610760" y="4799882"/>
            <a:ext cx="404813" cy="0"/>
          </a:xfrm>
          <a:prstGeom prst="line">
            <a:avLst/>
          </a:prstGeom>
          <a:noFill/>
          <a:ln w="28575">
            <a:solidFill>
              <a:srgbClr val="1F497D"/>
            </a:solidFill>
            <a:prstDash val="dash"/>
            <a:round/>
          </a:ln>
          <a:effectLst>
            <a:outerShdw dist="107763" dir="2700000" algn="ctr" rotWithShape="0">
              <a:srgbClr val="EEECE1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defTabSz="685800">
              <a:defRPr/>
            </a:pPr>
            <a:endParaRPr lang="zh-CN" altLang="en-US" sz="2100" ker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楷体" panose="02010609060101010101" pitchFamily="49" charset="-122"/>
            </a:endParaRPr>
          </a:p>
        </p:txBody>
      </p:sp>
      <p:grpSp>
        <p:nvGrpSpPr>
          <p:cNvPr id="75" name="Group 91"/>
          <p:cNvGrpSpPr/>
          <p:nvPr/>
        </p:nvGrpSpPr>
        <p:grpSpPr bwMode="auto">
          <a:xfrm>
            <a:off x="2268804" y="4522469"/>
            <a:ext cx="829865" cy="577453"/>
            <a:chOff x="1382" y="2472"/>
            <a:chExt cx="696" cy="510"/>
          </a:xfrm>
        </p:grpSpPr>
        <p:sp>
          <p:nvSpPr>
            <p:cNvPr id="76" name="Line 69"/>
            <p:cNvSpPr>
              <a:spLocks noChangeShapeType="1"/>
            </p:cNvSpPr>
            <p:nvPr/>
          </p:nvSpPr>
          <p:spPr bwMode="auto">
            <a:xfrm flipV="1">
              <a:off x="1382" y="2472"/>
              <a:ext cx="696" cy="247"/>
            </a:xfrm>
            <a:prstGeom prst="line">
              <a:avLst/>
            </a:prstGeom>
            <a:noFill/>
            <a:ln w="9525">
              <a:solidFill>
                <a:srgbClr val="1F497D"/>
              </a:solidFill>
              <a:round/>
              <a:tailEnd type="stealth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sp>
          <p:nvSpPr>
            <p:cNvPr id="77" name="Line 70"/>
            <p:cNvSpPr>
              <a:spLocks noChangeShapeType="1"/>
            </p:cNvSpPr>
            <p:nvPr/>
          </p:nvSpPr>
          <p:spPr bwMode="auto">
            <a:xfrm flipV="1">
              <a:off x="1385" y="2608"/>
              <a:ext cx="690" cy="111"/>
            </a:xfrm>
            <a:prstGeom prst="line">
              <a:avLst/>
            </a:prstGeom>
            <a:noFill/>
            <a:ln w="9525">
              <a:solidFill>
                <a:srgbClr val="1F497D"/>
              </a:solidFill>
              <a:round/>
              <a:tailEnd type="stealth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sp>
          <p:nvSpPr>
            <p:cNvPr id="78" name="Line 71"/>
            <p:cNvSpPr>
              <a:spLocks noChangeShapeType="1"/>
            </p:cNvSpPr>
            <p:nvPr/>
          </p:nvSpPr>
          <p:spPr bwMode="auto">
            <a:xfrm flipV="1">
              <a:off x="1390" y="2728"/>
              <a:ext cx="688" cy="0"/>
            </a:xfrm>
            <a:prstGeom prst="line">
              <a:avLst/>
            </a:prstGeom>
            <a:noFill/>
            <a:ln w="9525">
              <a:solidFill>
                <a:srgbClr val="1F497D"/>
              </a:solidFill>
              <a:round/>
              <a:tailEnd type="stealth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sp>
          <p:nvSpPr>
            <p:cNvPr id="79" name="Line 72"/>
            <p:cNvSpPr>
              <a:spLocks noChangeShapeType="1"/>
            </p:cNvSpPr>
            <p:nvPr/>
          </p:nvSpPr>
          <p:spPr bwMode="auto">
            <a:xfrm>
              <a:off x="1385" y="2719"/>
              <a:ext cx="690" cy="130"/>
            </a:xfrm>
            <a:prstGeom prst="line">
              <a:avLst/>
            </a:prstGeom>
            <a:noFill/>
            <a:ln w="9525">
              <a:solidFill>
                <a:srgbClr val="1F497D"/>
              </a:solidFill>
              <a:round/>
              <a:tailEnd type="stealth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sp>
          <p:nvSpPr>
            <p:cNvPr id="80" name="Line 73"/>
            <p:cNvSpPr>
              <a:spLocks noChangeShapeType="1"/>
            </p:cNvSpPr>
            <p:nvPr/>
          </p:nvSpPr>
          <p:spPr bwMode="auto">
            <a:xfrm>
              <a:off x="1382" y="2719"/>
              <a:ext cx="693" cy="263"/>
            </a:xfrm>
            <a:prstGeom prst="line">
              <a:avLst/>
            </a:prstGeom>
            <a:noFill/>
            <a:ln w="9525">
              <a:solidFill>
                <a:srgbClr val="1F497D"/>
              </a:solidFill>
              <a:round/>
              <a:tailEnd type="stealth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</p:grpSp>
      <p:grpSp>
        <p:nvGrpSpPr>
          <p:cNvPr id="81" name="Group 68"/>
          <p:cNvGrpSpPr/>
          <p:nvPr/>
        </p:nvGrpSpPr>
        <p:grpSpPr bwMode="auto">
          <a:xfrm>
            <a:off x="2995083" y="4368878"/>
            <a:ext cx="271463" cy="878681"/>
            <a:chOff x="2080" y="2296"/>
            <a:chExt cx="240" cy="776"/>
          </a:xfrm>
        </p:grpSpPr>
        <p:sp>
          <p:nvSpPr>
            <p:cNvPr id="82" name="Rectangle 66"/>
            <p:cNvSpPr>
              <a:spLocks noChangeArrowheads="1"/>
            </p:cNvSpPr>
            <p:nvPr/>
          </p:nvSpPr>
          <p:spPr bwMode="auto">
            <a:xfrm>
              <a:off x="2080" y="2296"/>
              <a:ext cx="240" cy="776"/>
            </a:xfrm>
            <a:prstGeom prst="rect">
              <a:avLst/>
            </a:prstGeom>
            <a:gradFill rotWithShape="1">
              <a:gsLst>
                <a:gs pos="0">
                  <a:srgbClr val="00B050">
                    <a:lumMod val="50000"/>
                  </a:srgbClr>
                </a:gs>
                <a:gs pos="50000">
                  <a:srgbClr val="162C27"/>
                </a:gs>
                <a:gs pos="100000">
                  <a:srgbClr val="00B050">
                    <a:lumMod val="50000"/>
                  </a:srgbClr>
                </a:gs>
              </a:gsLst>
              <a:lin ang="2700000" scaled="1"/>
            </a:gradFill>
            <a:ln w="28575" algn="ctr">
              <a:solidFill>
                <a:srgbClr val="1F497D"/>
              </a:solidFill>
              <a:miter lim="800000"/>
            </a:ln>
            <a:effectLst>
              <a:outerShdw dist="107763" dir="2700000" algn="ctr" rotWithShape="0">
                <a:srgbClr val="EEECE1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graphicFrame>
          <p:nvGraphicFramePr>
            <p:cNvPr id="83" name="Object 67"/>
            <p:cNvGraphicFramePr>
              <a:graphicFrameLocks noChangeAspect="1"/>
            </p:cNvGraphicFramePr>
            <p:nvPr/>
          </p:nvGraphicFramePr>
          <p:xfrm>
            <a:off x="2154" y="2589"/>
            <a:ext cx="147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58" name="Equation" r:id="rId13" imgW="12700" imgH="12700" progId="Equation.DSMT4">
                    <p:embed/>
                  </p:oleObj>
                </mc:Choice>
                <mc:Fallback>
                  <p:oleObj name="Equation" r:id="rId13" imgW="12700" imgH="12700" progId="Equation.DSMT4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4" y="2589"/>
                          <a:ext cx="147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4" name="Group 77"/>
          <p:cNvGrpSpPr/>
          <p:nvPr/>
        </p:nvGrpSpPr>
        <p:grpSpPr bwMode="auto">
          <a:xfrm>
            <a:off x="3777323" y="4370069"/>
            <a:ext cx="271463" cy="878681"/>
            <a:chOff x="2697" y="2339"/>
            <a:chExt cx="240" cy="776"/>
          </a:xfrm>
        </p:grpSpPr>
        <p:sp>
          <p:nvSpPr>
            <p:cNvPr id="85" name="Rectangle 75"/>
            <p:cNvSpPr>
              <a:spLocks noChangeArrowheads="1"/>
            </p:cNvSpPr>
            <p:nvPr/>
          </p:nvSpPr>
          <p:spPr bwMode="auto">
            <a:xfrm>
              <a:off x="2697" y="2339"/>
              <a:ext cx="240" cy="776"/>
            </a:xfrm>
            <a:prstGeom prst="rect">
              <a:avLst/>
            </a:prstGeom>
            <a:gradFill rotWithShape="1">
              <a:gsLst>
                <a:gs pos="0">
                  <a:srgbClr val="00B050">
                    <a:lumMod val="50000"/>
                  </a:srgbClr>
                </a:gs>
                <a:gs pos="50000">
                  <a:srgbClr val="092522"/>
                </a:gs>
                <a:gs pos="100000">
                  <a:srgbClr val="00B050">
                    <a:lumMod val="50000"/>
                  </a:srgbClr>
                </a:gs>
              </a:gsLst>
              <a:lin ang="2700000" scaled="1"/>
            </a:gradFill>
            <a:ln w="28575" algn="ctr">
              <a:solidFill>
                <a:srgbClr val="1F497D"/>
              </a:solidFill>
              <a:miter lim="800000"/>
            </a:ln>
            <a:effectLst>
              <a:outerShdw dist="107763" dir="2700000" algn="ctr" rotWithShape="0">
                <a:srgbClr val="EEECE1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graphicFrame>
          <p:nvGraphicFramePr>
            <p:cNvPr id="86" name="Object 76"/>
            <p:cNvGraphicFramePr>
              <a:graphicFrameLocks noChangeAspect="1"/>
            </p:cNvGraphicFramePr>
            <p:nvPr/>
          </p:nvGraphicFramePr>
          <p:xfrm>
            <a:off x="2734" y="2632"/>
            <a:ext cx="189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59" name="Equation" r:id="rId15" imgW="12700" imgH="12700" progId="Equation.DSMT4">
                    <p:embed/>
                  </p:oleObj>
                </mc:Choice>
                <mc:Fallback>
                  <p:oleObj name="Equation" r:id="rId15" imgW="12700" imgH="12700" progId="Equation.DSMT4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4" y="2632"/>
                          <a:ext cx="189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7" name="Group 101"/>
          <p:cNvGrpSpPr/>
          <p:nvPr/>
        </p:nvGrpSpPr>
        <p:grpSpPr bwMode="auto">
          <a:xfrm>
            <a:off x="5864490" y="4520088"/>
            <a:ext cx="792956" cy="577453"/>
            <a:chOff x="4167" y="2256"/>
            <a:chExt cx="700" cy="510"/>
          </a:xfrm>
        </p:grpSpPr>
        <p:sp>
          <p:nvSpPr>
            <p:cNvPr id="88" name="Line 97"/>
            <p:cNvSpPr>
              <a:spLocks noChangeShapeType="1"/>
            </p:cNvSpPr>
            <p:nvPr/>
          </p:nvSpPr>
          <p:spPr bwMode="auto">
            <a:xfrm rot="10800000">
              <a:off x="4169" y="2256"/>
              <a:ext cx="696" cy="234"/>
            </a:xfrm>
            <a:prstGeom prst="line">
              <a:avLst/>
            </a:prstGeom>
            <a:noFill/>
            <a:ln w="28575">
              <a:solidFill>
                <a:srgbClr val="1F497D"/>
              </a:solidFill>
              <a:round/>
              <a:headEnd type="stealth" w="med" len="lg"/>
              <a:tailEnd type="none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sp>
          <p:nvSpPr>
            <p:cNvPr id="89" name="Line 96"/>
            <p:cNvSpPr>
              <a:spLocks noChangeShapeType="1"/>
            </p:cNvSpPr>
            <p:nvPr/>
          </p:nvSpPr>
          <p:spPr bwMode="auto">
            <a:xfrm rot="10800000">
              <a:off x="4170" y="2388"/>
              <a:ext cx="696" cy="119"/>
            </a:xfrm>
            <a:prstGeom prst="line">
              <a:avLst/>
            </a:prstGeom>
            <a:noFill/>
            <a:ln w="28575">
              <a:solidFill>
                <a:srgbClr val="1F497D"/>
              </a:solidFill>
              <a:round/>
              <a:headEnd type="stealth" w="med" len="lg"/>
              <a:tailEnd type="none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sp>
          <p:nvSpPr>
            <p:cNvPr id="90" name="Line 95"/>
            <p:cNvSpPr>
              <a:spLocks noChangeShapeType="1"/>
            </p:cNvSpPr>
            <p:nvPr/>
          </p:nvSpPr>
          <p:spPr bwMode="auto">
            <a:xfrm rot="10800000" flipV="1">
              <a:off x="4167" y="2512"/>
              <a:ext cx="688" cy="0"/>
            </a:xfrm>
            <a:prstGeom prst="line">
              <a:avLst/>
            </a:prstGeom>
            <a:noFill/>
            <a:ln w="28575">
              <a:solidFill>
                <a:srgbClr val="1F497D"/>
              </a:solidFill>
              <a:round/>
              <a:headEnd type="stealth" w="med" len="lg"/>
              <a:tailEnd type="none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sp>
          <p:nvSpPr>
            <p:cNvPr id="91" name="Line 94"/>
            <p:cNvSpPr>
              <a:spLocks noChangeShapeType="1"/>
            </p:cNvSpPr>
            <p:nvPr/>
          </p:nvSpPr>
          <p:spPr bwMode="auto">
            <a:xfrm rot="10800000" flipV="1">
              <a:off x="4170" y="2532"/>
              <a:ext cx="697" cy="102"/>
            </a:xfrm>
            <a:prstGeom prst="line">
              <a:avLst/>
            </a:prstGeom>
            <a:noFill/>
            <a:ln w="28575">
              <a:solidFill>
                <a:srgbClr val="1F497D"/>
              </a:solidFill>
              <a:round/>
              <a:headEnd type="stealth" w="med" len="lg"/>
              <a:tailEnd type="none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sp>
          <p:nvSpPr>
            <p:cNvPr id="92" name="Line 93"/>
            <p:cNvSpPr>
              <a:spLocks noChangeShapeType="1"/>
            </p:cNvSpPr>
            <p:nvPr/>
          </p:nvSpPr>
          <p:spPr bwMode="auto">
            <a:xfrm rot="10800000" flipV="1">
              <a:off x="4167" y="2553"/>
              <a:ext cx="700" cy="213"/>
            </a:xfrm>
            <a:prstGeom prst="line">
              <a:avLst/>
            </a:prstGeom>
            <a:noFill/>
            <a:ln w="28575">
              <a:solidFill>
                <a:srgbClr val="1F497D"/>
              </a:solidFill>
              <a:round/>
              <a:headEnd type="stealth" w="med" len="lg"/>
              <a:tailEnd type="none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</p:grpSp>
      <p:sp>
        <p:nvSpPr>
          <p:cNvPr id="93" name="Rectangle 32"/>
          <p:cNvSpPr>
            <a:spLocks noChangeArrowheads="1"/>
          </p:cNvSpPr>
          <p:nvPr/>
        </p:nvSpPr>
        <p:spPr bwMode="auto">
          <a:xfrm>
            <a:off x="6651494" y="4720112"/>
            <a:ext cx="198835" cy="178594"/>
          </a:xfrm>
          <a:prstGeom prst="rect">
            <a:avLst/>
          </a:prstGeom>
          <a:gradFill rotWithShape="1">
            <a:gsLst>
              <a:gs pos="0">
                <a:sysClr val="window" lastClr="FFFFFF">
                  <a:lumMod val="75000"/>
                </a:sysClr>
              </a:gs>
              <a:gs pos="50000">
                <a:sysClr val="windowText" lastClr="000000">
                  <a:lumMod val="65000"/>
                  <a:lumOff val="35000"/>
                </a:sysClr>
              </a:gs>
              <a:gs pos="100000">
                <a:sysClr val="window" lastClr="FFFFFF">
                  <a:lumMod val="65000"/>
                </a:sysClr>
              </a:gs>
            </a:gsLst>
            <a:lin ang="2700000" scaled="1"/>
          </a:gradFill>
          <a:ln w="28575" algn="ctr">
            <a:solidFill>
              <a:srgbClr val="1F497D"/>
            </a:solidFill>
            <a:miter lim="800000"/>
          </a:ln>
          <a:effectLst>
            <a:outerShdw dist="107763" dir="2700000" algn="ctr" rotWithShape="0">
              <a:srgbClr val="EEECE1">
                <a:alpha val="50000"/>
              </a:srgbClr>
            </a:outerShdw>
          </a:effectLst>
        </p:spPr>
        <p:txBody>
          <a:bodyPr wrap="none" anchor="ctr"/>
          <a:lstStyle/>
          <a:p>
            <a:pPr defTabSz="685800">
              <a:defRPr/>
            </a:pPr>
            <a:endParaRPr lang="zh-CN" altLang="en-US" sz="2100" ker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楷体" panose="02010609060101010101" pitchFamily="49" charset="-122"/>
            </a:endParaRPr>
          </a:p>
        </p:txBody>
      </p:sp>
      <p:grpSp>
        <p:nvGrpSpPr>
          <p:cNvPr id="94" name="Group 100"/>
          <p:cNvGrpSpPr/>
          <p:nvPr/>
        </p:nvGrpSpPr>
        <p:grpSpPr bwMode="auto">
          <a:xfrm>
            <a:off x="5087010" y="4531991"/>
            <a:ext cx="472679" cy="566738"/>
            <a:chOff x="3514" y="2274"/>
            <a:chExt cx="417" cy="501"/>
          </a:xfrm>
        </p:grpSpPr>
        <p:sp>
          <p:nvSpPr>
            <p:cNvPr id="95" name="Line 83"/>
            <p:cNvSpPr>
              <a:spLocks noChangeShapeType="1"/>
            </p:cNvSpPr>
            <p:nvPr/>
          </p:nvSpPr>
          <p:spPr bwMode="auto">
            <a:xfrm flipV="1">
              <a:off x="3518" y="2274"/>
              <a:ext cx="412" cy="0"/>
            </a:xfrm>
            <a:prstGeom prst="line">
              <a:avLst/>
            </a:prstGeom>
            <a:noFill/>
            <a:ln w="28575">
              <a:solidFill>
                <a:srgbClr val="1F497D"/>
              </a:solidFill>
              <a:round/>
              <a:tailEnd type="stealth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sp>
          <p:nvSpPr>
            <p:cNvPr id="96" name="Line 84"/>
            <p:cNvSpPr>
              <a:spLocks noChangeShapeType="1"/>
            </p:cNvSpPr>
            <p:nvPr/>
          </p:nvSpPr>
          <p:spPr bwMode="auto">
            <a:xfrm flipV="1">
              <a:off x="3517" y="2403"/>
              <a:ext cx="412" cy="0"/>
            </a:xfrm>
            <a:prstGeom prst="line">
              <a:avLst/>
            </a:prstGeom>
            <a:noFill/>
            <a:ln w="28575">
              <a:solidFill>
                <a:srgbClr val="1F497D"/>
              </a:solidFill>
              <a:round/>
              <a:tailEnd type="stealth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sp>
          <p:nvSpPr>
            <p:cNvPr id="97" name="Line 85"/>
            <p:cNvSpPr>
              <a:spLocks noChangeShapeType="1"/>
            </p:cNvSpPr>
            <p:nvPr/>
          </p:nvSpPr>
          <p:spPr bwMode="auto">
            <a:xfrm flipV="1">
              <a:off x="3514" y="2512"/>
              <a:ext cx="412" cy="0"/>
            </a:xfrm>
            <a:prstGeom prst="line">
              <a:avLst/>
            </a:prstGeom>
            <a:noFill/>
            <a:ln w="28575">
              <a:solidFill>
                <a:srgbClr val="1F497D"/>
              </a:solidFill>
              <a:round/>
              <a:tailEnd type="stealth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sp>
          <p:nvSpPr>
            <p:cNvPr id="98" name="Line 86"/>
            <p:cNvSpPr>
              <a:spLocks noChangeShapeType="1"/>
            </p:cNvSpPr>
            <p:nvPr/>
          </p:nvSpPr>
          <p:spPr bwMode="auto">
            <a:xfrm flipV="1">
              <a:off x="3516" y="2640"/>
              <a:ext cx="412" cy="0"/>
            </a:xfrm>
            <a:prstGeom prst="line">
              <a:avLst/>
            </a:prstGeom>
            <a:noFill/>
            <a:ln w="28575">
              <a:solidFill>
                <a:srgbClr val="1F497D"/>
              </a:solidFill>
              <a:round/>
              <a:tailEnd type="stealth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sp>
          <p:nvSpPr>
            <p:cNvPr id="99" name="Line 87"/>
            <p:cNvSpPr>
              <a:spLocks noChangeShapeType="1"/>
            </p:cNvSpPr>
            <p:nvPr/>
          </p:nvSpPr>
          <p:spPr bwMode="auto">
            <a:xfrm flipV="1">
              <a:off x="3519" y="2775"/>
              <a:ext cx="412" cy="0"/>
            </a:xfrm>
            <a:prstGeom prst="line">
              <a:avLst/>
            </a:prstGeom>
            <a:noFill/>
            <a:ln w="28575">
              <a:solidFill>
                <a:srgbClr val="1F497D"/>
              </a:solidFill>
              <a:round/>
              <a:tailEnd type="stealth" w="med" len="lg"/>
            </a:ln>
            <a:effectLst>
              <a:outerShdw dist="63500" dir="2212194" algn="ctr" rotWithShape="0">
                <a:srgbClr val="EEECE1">
                  <a:alpha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</p:grpSp>
      <p:grpSp>
        <p:nvGrpSpPr>
          <p:cNvPr id="100" name="Group 88"/>
          <p:cNvGrpSpPr/>
          <p:nvPr/>
        </p:nvGrpSpPr>
        <p:grpSpPr bwMode="auto">
          <a:xfrm>
            <a:off x="5582310" y="4368878"/>
            <a:ext cx="271463" cy="878681"/>
            <a:chOff x="2697" y="2339"/>
            <a:chExt cx="240" cy="776"/>
          </a:xfrm>
        </p:grpSpPr>
        <p:sp>
          <p:nvSpPr>
            <p:cNvPr id="101" name="Rectangle 89"/>
            <p:cNvSpPr>
              <a:spLocks noChangeArrowheads="1"/>
            </p:cNvSpPr>
            <p:nvPr/>
          </p:nvSpPr>
          <p:spPr bwMode="auto">
            <a:xfrm>
              <a:off x="2697" y="2339"/>
              <a:ext cx="240" cy="776"/>
            </a:xfrm>
            <a:prstGeom prst="rect">
              <a:avLst/>
            </a:prstGeom>
            <a:gradFill rotWithShape="1">
              <a:gsLst>
                <a:gs pos="0">
                  <a:srgbClr val="00B050">
                    <a:lumMod val="50000"/>
                  </a:srgbClr>
                </a:gs>
                <a:gs pos="50000">
                  <a:srgbClr val="092522"/>
                </a:gs>
                <a:gs pos="100000">
                  <a:srgbClr val="00B050">
                    <a:lumMod val="50000"/>
                  </a:srgbClr>
                </a:gs>
              </a:gsLst>
              <a:lin ang="2700000" scaled="1"/>
            </a:gradFill>
            <a:ln w="28575" algn="ctr">
              <a:solidFill>
                <a:srgbClr val="1F497D"/>
              </a:solidFill>
              <a:miter lim="800000"/>
            </a:ln>
            <a:effectLst>
              <a:outerShdw dist="107763" dir="2700000" algn="ctr" rotWithShape="0">
                <a:srgbClr val="EEECE1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楷体" panose="02010609060101010101" pitchFamily="49" charset="-122"/>
              </a:endParaRPr>
            </a:p>
          </p:txBody>
        </p:sp>
        <p:graphicFrame>
          <p:nvGraphicFramePr>
            <p:cNvPr id="102" name="Object 90"/>
            <p:cNvGraphicFramePr>
              <a:graphicFrameLocks noChangeAspect="1"/>
            </p:cNvGraphicFramePr>
            <p:nvPr/>
          </p:nvGraphicFramePr>
          <p:xfrm>
            <a:off x="2734" y="2642"/>
            <a:ext cx="189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60" name="Equation" r:id="rId17" imgW="12700" imgH="12700" progId="Equation.DSMT4">
                    <p:embed/>
                  </p:oleObj>
                </mc:Choice>
                <mc:Fallback>
                  <p:oleObj name="Equation" r:id="rId17" imgW="12700" imgH="12700" progId="Equation.DSMT4">
                    <p:embed/>
                    <p:pic>
                      <p:nvPicPr>
                        <p:cNvPr id="0" name="Object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4" y="2642"/>
                          <a:ext cx="189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3" name="Freeform 110"/>
          <p:cNvSpPr/>
          <p:nvPr/>
        </p:nvSpPr>
        <p:spPr bwMode="auto">
          <a:xfrm>
            <a:off x="2277137" y="4537945"/>
            <a:ext cx="4346972" cy="401241"/>
          </a:xfrm>
          <a:custGeom>
            <a:avLst/>
            <a:gdLst>
              <a:gd name="T0" fmla="*/ 0 w 3828"/>
              <a:gd name="T1" fmla="*/ 236 h 370"/>
              <a:gd name="T2" fmla="*/ 597 w 3828"/>
              <a:gd name="T3" fmla="*/ 144 h 370"/>
              <a:gd name="T4" fmla="*/ 837 w 3828"/>
              <a:gd name="T5" fmla="*/ 248 h 370"/>
              <a:gd name="T6" fmla="*/ 1253 w 3828"/>
              <a:gd name="T7" fmla="*/ 248 h 370"/>
              <a:gd name="T8" fmla="*/ 1501 w 3828"/>
              <a:gd name="T9" fmla="*/ 0 h 370"/>
              <a:gd name="T10" fmla="*/ 1909 w 3828"/>
              <a:gd name="T11" fmla="*/ 0 h 370"/>
              <a:gd name="T12" fmla="*/ 2486 w 3828"/>
              <a:gd name="T13" fmla="*/ 370 h 370"/>
              <a:gd name="T14" fmla="*/ 2894 w 3828"/>
              <a:gd name="T15" fmla="*/ 370 h 370"/>
              <a:gd name="T16" fmla="*/ 3134 w 3828"/>
              <a:gd name="T17" fmla="*/ 370 h 370"/>
              <a:gd name="T18" fmla="*/ 3828 w 3828"/>
              <a:gd name="T19" fmla="*/ 268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28" h="370">
                <a:moveTo>
                  <a:pt x="0" y="236"/>
                </a:moveTo>
                <a:lnTo>
                  <a:pt x="597" y="144"/>
                </a:lnTo>
                <a:lnTo>
                  <a:pt x="837" y="248"/>
                </a:lnTo>
                <a:lnTo>
                  <a:pt x="1253" y="248"/>
                </a:lnTo>
                <a:lnTo>
                  <a:pt x="1501" y="0"/>
                </a:lnTo>
                <a:lnTo>
                  <a:pt x="1909" y="0"/>
                </a:lnTo>
                <a:lnTo>
                  <a:pt x="2486" y="370"/>
                </a:lnTo>
                <a:lnTo>
                  <a:pt x="2894" y="370"/>
                </a:lnTo>
                <a:lnTo>
                  <a:pt x="3134" y="370"/>
                </a:lnTo>
                <a:lnTo>
                  <a:pt x="3828" y="268"/>
                </a:lnTo>
              </a:path>
            </a:pathLst>
          </a:cu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63500" dir="2212194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defTabSz="685800">
              <a:defRPr/>
            </a:pPr>
            <a:endParaRPr lang="zh-CN" altLang="en-US" sz="210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楷体" panose="02010609060101010101" pitchFamily="49" charset="-122"/>
            </a:endParaRPr>
          </a:p>
        </p:txBody>
      </p:sp>
      <p:sp>
        <p:nvSpPr>
          <p:cNvPr id="104" name="Oval 31"/>
          <p:cNvSpPr>
            <a:spLocks noChangeArrowheads="1"/>
          </p:cNvSpPr>
          <p:nvPr/>
        </p:nvSpPr>
        <p:spPr bwMode="auto">
          <a:xfrm>
            <a:off x="2184267" y="4737971"/>
            <a:ext cx="115491" cy="126206"/>
          </a:xfrm>
          <a:prstGeom prst="ellipse">
            <a:avLst/>
          </a:prstGeom>
          <a:solidFill>
            <a:srgbClr val="C00000"/>
          </a:solidFill>
          <a:ln w="9525" algn="ctr">
            <a:noFill/>
            <a:round/>
          </a:ln>
          <a:effectLst>
            <a:outerShdw dist="17961" dir="2700000" algn="ctr" rotWithShape="0">
              <a:srgbClr val="EEECE1">
                <a:alpha val="50000"/>
              </a:srgbClr>
            </a:outerShdw>
          </a:effectLst>
        </p:spPr>
        <p:txBody>
          <a:bodyPr wrap="none" anchor="ctr"/>
          <a:lstStyle/>
          <a:p>
            <a:pPr defTabSz="685800">
              <a:defRPr/>
            </a:pPr>
            <a:endParaRPr lang="zh-CN" altLang="en-US" sz="2100" ker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楷体" panose="02010609060101010101" pitchFamily="49" charset="-122"/>
            </a:endParaRPr>
          </a:p>
        </p:txBody>
      </p:sp>
      <p:sp>
        <p:nvSpPr>
          <p:cNvPr id="105" name="标题 1"/>
          <p:cNvSpPr txBox="1"/>
          <p:nvPr/>
        </p:nvSpPr>
        <p:spPr>
          <a:xfrm>
            <a:off x="303128" y="1731067"/>
            <a:ext cx="3051929" cy="42921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1.2.1</a:t>
            </a:r>
            <a:r>
              <a:rPr lang="zh-CN" altLang="en-US" sz="2400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概率的古典定义</a:t>
            </a:r>
            <a:endParaRPr lang="zh-CN" altLang="en-US" sz="2400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5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71" grpId="0" animBg="1"/>
      <p:bldP spid="72" grpId="0"/>
      <p:bldP spid="93" grpId="0" animBg="1"/>
      <p:bldP spid="10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821739" y="3356640"/>
            <a:ext cx="1765697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800">
              <a:defRPr/>
            </a:pPr>
            <a:r>
              <a:rPr lang="zh-CN" altLang="en-US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考虑两种情况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>
            <a:spLocks noChangeArrowheads="1"/>
          </p:cNvSpPr>
          <p:nvPr/>
        </p:nvSpPr>
        <p:spPr bwMode="auto">
          <a:xfrm>
            <a:off x="1838406" y="3855716"/>
            <a:ext cx="3068404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1)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有放回抽样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685800"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sampling with replace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7" name="对象 4"/>
          <p:cNvGraphicFramePr>
            <a:graphicFrameLocks noChangeAspect="1"/>
          </p:cNvGraphicFramePr>
          <p:nvPr/>
        </p:nvGraphicFramePr>
        <p:xfrm>
          <a:off x="6174663" y="3881594"/>
          <a:ext cx="802979" cy="668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6" name="Equation" r:id="rId1" imgW="457200" imgH="381000" progId="Equation.DSMT4">
                  <p:embed/>
                </p:oleObj>
              </mc:Choice>
              <mc:Fallback>
                <p:oleObj name="Equation" r:id="rId1" imgW="457200" imgH="3810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4663" y="3881594"/>
                        <a:ext cx="802979" cy="668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矩形 29"/>
          <p:cNvSpPr>
            <a:spLocks noChangeArrowheads="1"/>
          </p:cNvSpPr>
          <p:nvPr/>
        </p:nvSpPr>
        <p:spPr bwMode="auto">
          <a:xfrm>
            <a:off x="5555537" y="4103354"/>
            <a:ext cx="646331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答：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108"/>
          <p:cNvSpPr>
            <a:spLocks noChangeArrowheads="1"/>
          </p:cNvSpPr>
          <p:nvPr/>
        </p:nvSpPr>
        <p:spPr bwMode="auto">
          <a:xfrm>
            <a:off x="1838404" y="5013235"/>
            <a:ext cx="3445110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2)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无放回抽样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685800"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sampling without replace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0" name="对象 35"/>
          <p:cNvGraphicFramePr>
            <a:graphicFrameLocks noChangeAspect="1"/>
          </p:cNvGraphicFramePr>
          <p:nvPr/>
        </p:nvGraphicFramePr>
        <p:xfrm>
          <a:off x="6224134" y="4852482"/>
          <a:ext cx="775970" cy="1218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7" name="Equation" r:id="rId3" imgW="444500" imgH="698500" progId="Equation.DSMT4">
                  <p:embed/>
                </p:oleObj>
              </mc:Choice>
              <mc:Fallback>
                <p:oleObj name="Equation" r:id="rId3" imgW="444500" imgH="698500" progId="Equation.DSMT4">
                  <p:embed/>
                  <p:pic>
                    <p:nvPicPr>
                      <p:cNvPr id="0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4134" y="4852482"/>
                        <a:ext cx="775970" cy="12185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" name="矩形 36"/>
          <p:cNvSpPr>
            <a:spLocks noChangeArrowheads="1"/>
          </p:cNvSpPr>
          <p:nvPr/>
        </p:nvSpPr>
        <p:spPr bwMode="auto">
          <a:xfrm>
            <a:off x="5590065" y="5233497"/>
            <a:ext cx="646331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答：</a:t>
            </a:r>
            <a:endParaRPr lang="zh-CN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1771960" y="2501216"/>
            <a:ext cx="5339954" cy="683419"/>
            <a:chOff x="853665" y="1765177"/>
            <a:chExt cx="7119938" cy="911225"/>
          </a:xfrm>
        </p:grpSpPr>
        <p:sp>
          <p:nvSpPr>
            <p:cNvPr id="113" name="内容占位符 2"/>
            <p:cNvSpPr txBox="1"/>
            <p:nvPr/>
          </p:nvSpPr>
          <p:spPr bwMode="auto">
            <a:xfrm>
              <a:off x="853665" y="1765177"/>
              <a:ext cx="7119938" cy="911225"/>
            </a:xfrm>
            <a:prstGeom prst="rect">
              <a:avLst/>
            </a:prstGeom>
            <a:noFill/>
            <a:ln>
              <a:miter lim="800000"/>
            </a:ln>
          </p:spPr>
          <p:txBody>
            <a:bodyPr/>
            <a:lstStyle/>
            <a:p>
              <a:pPr marL="202565" indent="-202565" algn="just" defTabSz="685800">
                <a:lnSpc>
                  <a:spcPct val="110000"/>
                </a:lnSpc>
                <a:spcBef>
                  <a:spcPct val="20000"/>
                </a:spcBef>
                <a:buClr>
                  <a:srgbClr val="CE8D3E"/>
                </a:buClr>
                <a:defRPr/>
              </a:pPr>
              <a:r>
                <a:rPr lang="en-US" altLang="zh-CN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zh-CN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zh-CN" altLang="en-US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（摸球问题）从装有 </a:t>
              </a:r>
              <a:r>
                <a:rPr lang="en-US" altLang="zh-CN" i="1" kern="0" dirty="0">
                  <a:solidFill>
                    <a:prstClr val="black"/>
                  </a:solidFill>
                  <a:latin typeface="Broadway" panose="04040905080B02020502"/>
                  <a:ea typeface="微软雅黑" panose="020B0503020204020204" pitchFamily="34" charset="-122"/>
                  <a:cs typeface="Times New Roman" panose="02020603050405020304" pitchFamily="18" charset="0"/>
                </a:rPr>
                <a:t>r </a:t>
              </a:r>
              <a:r>
                <a:rPr lang="zh-CN" altLang="en-US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个红球和 </a:t>
              </a:r>
              <a:r>
                <a:rPr lang="en-US" altLang="zh-CN" i="1" kern="0" dirty="0">
                  <a:solidFill>
                    <a:prstClr val="black"/>
                  </a:solidFill>
                  <a:latin typeface="Broadway" panose="04040905080B02020502"/>
                  <a:ea typeface="微软雅黑" panose="020B0503020204020204" pitchFamily="34" charset="-122"/>
                </a:rPr>
                <a:t>b </a:t>
              </a:r>
              <a:r>
                <a:rPr lang="zh-CN" altLang="en-US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个蓝球的口袋里依次摸出两个球，求两个均为红球的概率？</a:t>
              </a:r>
              <a:endParaRPr lang="zh-CN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4" name="Picture 18" descr="E:\MB0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258" y="1866080"/>
              <a:ext cx="306388" cy="33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标题 1"/>
          <p:cNvSpPr txBox="1"/>
          <p:nvPr/>
        </p:nvSpPr>
        <p:spPr>
          <a:xfrm>
            <a:off x="303128" y="1731067"/>
            <a:ext cx="3051929" cy="42921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1.2.1</a:t>
            </a:r>
            <a:r>
              <a:rPr lang="zh-CN" altLang="en-US" sz="2400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概率的古典定义</a:t>
            </a:r>
            <a:endParaRPr lang="zh-CN" altLang="en-US" sz="2400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08" grpId="0"/>
      <p:bldP spid="109" grpId="0"/>
      <p:bldP spid="1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03109" y="3749219"/>
            <a:ext cx="177998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800">
              <a:defRPr/>
            </a:pPr>
            <a:r>
              <a:rPr lang="zh-CN" altLang="en-US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考虑两种情况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973378" y="4365615"/>
            <a:ext cx="3068404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1)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有放回抽样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685800"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sampling with replace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4"/>
          <p:cNvGraphicFramePr>
            <a:graphicFrameLocks noChangeAspect="1"/>
          </p:cNvGraphicFramePr>
          <p:nvPr/>
        </p:nvGraphicFramePr>
        <p:xfrm>
          <a:off x="6369168" y="4154157"/>
          <a:ext cx="1044101" cy="825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0" name="Equation" r:id="rId1" imgW="609600" imgH="482600" progId="Equation.DSMT4">
                  <p:embed/>
                </p:oleObj>
              </mc:Choice>
              <mc:Fallback>
                <p:oleObj name="Equation" r:id="rId1" imgW="609600" imgH="4826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9168" y="4154157"/>
                        <a:ext cx="1044101" cy="8251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29"/>
          <p:cNvSpPr>
            <a:spLocks noChangeArrowheads="1"/>
          </p:cNvSpPr>
          <p:nvPr/>
        </p:nvSpPr>
        <p:spPr bwMode="auto">
          <a:xfrm>
            <a:off x="5789332" y="4574866"/>
            <a:ext cx="646331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答：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955517" y="5200838"/>
            <a:ext cx="3445110" cy="6463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2)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无放回抽样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defTabSz="685800"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sampling without replace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35"/>
          <p:cNvGraphicFramePr>
            <a:graphicFrameLocks noChangeAspect="1"/>
          </p:cNvGraphicFramePr>
          <p:nvPr/>
        </p:nvGraphicFramePr>
        <p:xfrm>
          <a:off x="6357260" y="5254025"/>
          <a:ext cx="1004668" cy="943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1" name="Equation" r:id="rId3" imgW="635000" imgH="596900" progId="Equation.DSMT4">
                  <p:embed/>
                </p:oleObj>
              </mc:Choice>
              <mc:Fallback>
                <p:oleObj name="Equation" r:id="rId3" imgW="635000" imgH="596900" progId="Equation.DSMT4">
                  <p:embed/>
                  <p:pic>
                    <p:nvPicPr>
                      <p:cNvPr id="0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7260" y="5254025"/>
                        <a:ext cx="1004668" cy="9437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36"/>
          <p:cNvSpPr>
            <a:spLocks noChangeArrowheads="1"/>
          </p:cNvSpPr>
          <p:nvPr/>
        </p:nvSpPr>
        <p:spPr bwMode="auto">
          <a:xfrm>
            <a:off x="5789332" y="5477060"/>
            <a:ext cx="646331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答：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544736" y="2412956"/>
            <a:ext cx="6257732" cy="1151242"/>
            <a:chOff x="365280" y="1181843"/>
            <a:chExt cx="8343643" cy="1534989"/>
          </a:xfrm>
        </p:grpSpPr>
        <p:grpSp>
          <p:nvGrpSpPr>
            <p:cNvPr id="14" name="组合 13"/>
            <p:cNvGrpSpPr/>
            <p:nvPr/>
          </p:nvGrpSpPr>
          <p:grpSpPr bwMode="auto">
            <a:xfrm>
              <a:off x="365280" y="1181843"/>
              <a:ext cx="8343643" cy="1534989"/>
              <a:chOff x="1015883" y="891640"/>
              <a:chExt cx="7094588" cy="1535009"/>
            </a:xfrm>
          </p:grpSpPr>
          <p:sp>
            <p:nvSpPr>
              <p:cNvPr id="18" name="内容占位符 2"/>
              <p:cNvSpPr txBox="1"/>
              <p:nvPr/>
            </p:nvSpPr>
            <p:spPr bwMode="auto">
              <a:xfrm>
                <a:off x="1322344" y="891640"/>
                <a:ext cx="6788127" cy="1535009"/>
              </a:xfrm>
              <a:prstGeom prst="rect">
                <a:avLst/>
              </a:prstGeom>
              <a:noFill/>
              <a:ln>
                <a:miter lim="800000"/>
              </a:ln>
            </p:spPr>
            <p:txBody>
              <a:bodyPr/>
              <a:lstStyle/>
              <a:p>
                <a:pPr marL="582295" indent="-582295" algn="just" defTabSz="685800">
                  <a:lnSpc>
                    <a:spcPct val="130000"/>
                  </a:lnSpc>
                  <a:spcBef>
                    <a:spcPct val="20000"/>
                  </a:spcBef>
                  <a:buClr>
                    <a:srgbClr val="FFCA08"/>
                  </a:buClr>
                  <a:defRPr/>
                </a:pPr>
                <a:r>
                  <a:rPr lang="zh-CN" altLang="en-US" kern="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思考</a:t>
                </a:r>
                <a:r>
                  <a:rPr lang="zh-CN" altLang="en-US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（摸球问题）将取到两个红球推广为取 </a:t>
                </a:r>
                <a:r>
                  <a:rPr lang="en-US" altLang="zh-CN" i="1" kern="0" dirty="0">
                    <a:solidFill>
                      <a:prstClr val="black"/>
                    </a:solidFill>
                    <a:latin typeface="Broadway" panose="04040905080B0202050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             </a:t>
                </a:r>
                <a:r>
                  <a:rPr lang="zh-CN" altLang="en-US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个球，其中包含</a:t>
                </a:r>
                <a:r>
                  <a:rPr lang="en-US" altLang="zh-CN" i="1" kern="0" dirty="0">
                    <a:solidFill>
                      <a:srgbClr val="F5F5F5"/>
                    </a:solidFill>
                    <a:latin typeface="Broadway" panose="04040905080B02020502"/>
                    <a:ea typeface="微软雅黑" panose="020B0503020204020204" pitchFamily="34" charset="-122"/>
                  </a:rPr>
                  <a:t>k</a:t>
                </a:r>
                <a:r>
                  <a:rPr lang="en-US" altLang="zh-CN" kern="0" dirty="0">
                    <a:solidFill>
                      <a:srgbClr val="F5F5F5"/>
                    </a:solidFill>
                    <a:latin typeface="Broadway" panose="04040905080B02020502"/>
                    <a:ea typeface="微软雅黑" panose="020B0503020204020204" pitchFamily="34" charset="-122"/>
                  </a:rPr>
                  <a:t>(</a:t>
                </a:r>
                <a:r>
                  <a:rPr lang="en-US" altLang="zh-CN" i="1" kern="0" dirty="0" err="1">
                    <a:solidFill>
                      <a:srgbClr val="F5F5F5"/>
                    </a:solidFill>
                    <a:latin typeface="Broadway" panose="04040905080B02020502"/>
                    <a:ea typeface="微软雅黑" panose="020B0503020204020204" pitchFamily="34" charset="-122"/>
                  </a:rPr>
                  <a:t>k</a:t>
                </a:r>
                <a:r>
                  <a:rPr lang="en-US" altLang="zh-CN" kern="0" dirty="0" err="1">
                    <a:solidFill>
                      <a:srgbClr val="F5F5F5"/>
                    </a:solidFill>
                    <a:latin typeface="Broadway" panose="04040905080B02020502"/>
                    <a:ea typeface="微软雅黑" panose="020B0503020204020204" pitchFamily="34" charset="-122"/>
                  </a:rPr>
                  <a:t>≤</a:t>
                </a:r>
                <a:r>
                  <a:rPr lang="en-US" altLang="zh-CN" i="1" kern="0" dirty="0" err="1">
                    <a:solidFill>
                      <a:srgbClr val="F5F5F5"/>
                    </a:solidFill>
                    <a:latin typeface="Broadway" panose="04040905080B02020502"/>
                    <a:ea typeface="微软雅黑" panose="020B0503020204020204" pitchFamily="34" charset="-122"/>
                  </a:rPr>
                  <a:t>r</a:t>
                </a:r>
                <a:r>
                  <a:rPr lang="en-US" altLang="zh-CN" kern="0" dirty="0">
                    <a:solidFill>
                      <a:srgbClr val="F5F5F5"/>
                    </a:solidFill>
                    <a:latin typeface="Broadway" panose="04040905080B02020502"/>
                    <a:ea typeface="微软雅黑" panose="020B0503020204020204" pitchFamily="34" charset="-122"/>
                  </a:rPr>
                  <a:t>)  </a:t>
                </a:r>
                <a:r>
                  <a:rPr lang="zh-CN" altLang="en-US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个红球和 </a:t>
                </a:r>
                <a:r>
                  <a:rPr lang="en-US" altLang="zh-CN" i="1" kern="0" dirty="0">
                    <a:solidFill>
                      <a:srgbClr val="F4F5F6"/>
                    </a:solidFill>
                    <a:latin typeface="Broadway" panose="04040905080B02020502"/>
                    <a:ea typeface="微软雅黑" panose="020B0503020204020204" pitchFamily="34" charset="-122"/>
                  </a:rPr>
                  <a:t>n-k</a:t>
                </a:r>
                <a:r>
                  <a:rPr lang="en-US" altLang="zh-CN" kern="0" dirty="0">
                    <a:solidFill>
                      <a:srgbClr val="F4F5F6"/>
                    </a:solidFill>
                    <a:latin typeface="Broadway" panose="04040905080B02020502"/>
                    <a:ea typeface="微软雅黑" panose="020B0503020204020204" pitchFamily="34" charset="-122"/>
                  </a:rPr>
                  <a:t>(</a:t>
                </a:r>
                <a:r>
                  <a:rPr lang="en-US" altLang="zh-CN" i="1" kern="0" dirty="0">
                    <a:solidFill>
                      <a:srgbClr val="F4F5F6"/>
                    </a:solidFill>
                    <a:latin typeface="Broadway" panose="04040905080B02020502"/>
                    <a:ea typeface="微软雅黑" panose="020B0503020204020204" pitchFamily="34" charset="-122"/>
                  </a:rPr>
                  <a:t>n-k</a:t>
                </a:r>
                <a:r>
                  <a:rPr lang="en-US" altLang="zh-CN" kern="0" dirty="0">
                    <a:solidFill>
                      <a:srgbClr val="F4F5F6"/>
                    </a:solidFill>
                    <a:latin typeface="Broadway" panose="04040905080B02020502"/>
                    <a:ea typeface="微软雅黑" panose="020B0503020204020204" pitchFamily="34" charset="-122"/>
                  </a:rPr>
                  <a:t>≤</a:t>
                </a:r>
                <a:r>
                  <a:rPr lang="en-US" altLang="zh-CN" i="1" kern="0" dirty="0">
                    <a:solidFill>
                      <a:srgbClr val="F4F5F6"/>
                    </a:solidFill>
                    <a:latin typeface="Broadway" panose="04040905080B02020502"/>
                    <a:ea typeface="微软雅黑" panose="020B0503020204020204" pitchFamily="34" charset="-122"/>
                  </a:rPr>
                  <a:t>b</a:t>
                </a:r>
                <a:r>
                  <a:rPr lang="en-US" altLang="zh-CN" kern="0" dirty="0">
                    <a:solidFill>
                      <a:srgbClr val="F4F5F6"/>
                    </a:solidFill>
                    <a:latin typeface="Broadway" panose="04040905080B02020502"/>
                    <a:ea typeface="微软雅黑" panose="020B0503020204020204" pitchFamily="34" charset="-122"/>
                  </a:rPr>
                  <a:t>)</a:t>
                </a:r>
                <a:r>
                  <a:rPr lang="en-US" altLang="zh-CN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个蓝球的情形。</a:t>
                </a:r>
                <a:endParaRPr lang="zh-CN" altLang="zh-CN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9" name="Picture 18" descr="E:\MB001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5883" y="987425"/>
                <a:ext cx="306460" cy="3778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aphicFrame>
          <p:nvGraphicFramePr>
            <p:cNvPr id="15" name="对象 14"/>
            <p:cNvGraphicFramePr>
              <a:graphicFrameLocks noChangeAspect="1"/>
            </p:cNvGraphicFramePr>
            <p:nvPr/>
          </p:nvGraphicFramePr>
          <p:xfrm>
            <a:off x="6655198" y="1277627"/>
            <a:ext cx="1691141" cy="455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22" name="Equation" r:id="rId6" imgW="15849600" imgH="4267200" progId="Equation.DSMT4">
                    <p:embed/>
                  </p:oleObj>
                </mc:Choice>
                <mc:Fallback>
                  <p:oleObj name="Equation" r:id="rId6" imgW="15849600" imgH="4267200" progId="Equation.DSMT4">
                    <p:embed/>
                    <p:pic>
                      <p:nvPicPr>
                        <p:cNvPr id="0" name="对象 1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655198" y="1277627"/>
                          <a:ext cx="1691141" cy="4553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5"/>
            <p:cNvGraphicFramePr>
              <a:graphicFrameLocks noChangeAspect="1"/>
            </p:cNvGraphicFramePr>
            <p:nvPr/>
          </p:nvGraphicFramePr>
          <p:xfrm>
            <a:off x="3456287" y="1784299"/>
            <a:ext cx="1115713" cy="4110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23" name="Equation" r:id="rId8" imgW="11582400" imgH="4267200" progId="Equation.DSMT4">
                    <p:embed/>
                  </p:oleObj>
                </mc:Choice>
                <mc:Fallback>
                  <p:oleObj name="Equation" r:id="rId8" imgW="11582400" imgH="4267200" progId="Equation.DSMT4">
                    <p:embed/>
                    <p:pic>
                      <p:nvPicPr>
                        <p:cNvPr id="0" name="对象 15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456287" y="1784299"/>
                          <a:ext cx="1115713" cy="41105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/>
          </p:nvGraphicFramePr>
          <p:xfrm>
            <a:off x="5998728" y="1813651"/>
            <a:ext cx="1920393" cy="395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24" name="Equation" r:id="rId10" imgW="20726400" imgH="4267200" progId="Equation.DSMT4">
                    <p:embed/>
                  </p:oleObj>
                </mc:Choice>
                <mc:Fallback>
                  <p:oleObj name="Equation" r:id="rId10" imgW="20726400" imgH="4267200" progId="Equation.DSMT4">
                    <p:embed/>
                    <p:pic>
                      <p:nvPicPr>
                        <p:cNvPr id="0" name="对象 16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998728" y="1813651"/>
                          <a:ext cx="1920393" cy="395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标题 1"/>
          <p:cNvSpPr txBox="1"/>
          <p:nvPr/>
        </p:nvSpPr>
        <p:spPr>
          <a:xfrm>
            <a:off x="303128" y="1731067"/>
            <a:ext cx="3051929" cy="42921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1.2.1</a:t>
            </a:r>
            <a:r>
              <a:rPr lang="zh-CN" altLang="en-US" sz="2400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概率的古典定义</a:t>
            </a:r>
            <a:endParaRPr lang="zh-CN" altLang="en-US" sz="2400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785919" y="2396174"/>
            <a:ext cx="5865672" cy="29706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 defTabSz="685800">
              <a:lnSpc>
                <a:spcPct val="130000"/>
              </a:lnSpc>
              <a:buClr>
                <a:srgbClr val="000000"/>
              </a:buClr>
              <a:defRPr/>
            </a:pPr>
            <a:r>
              <a:rPr lang="zh-CN" altLang="en-US" sz="21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有时计算古典概率问题用</a:t>
            </a:r>
            <a:r>
              <a:rPr lang="zh-CN" altLang="en-US" sz="21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概率的基本性质</a:t>
            </a:r>
            <a:r>
              <a:rPr lang="zh-CN" altLang="en-US" sz="21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更为方便。</a:t>
            </a:r>
            <a:endParaRPr lang="en-US" altLang="zh-CN" sz="21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85800">
              <a:lnSpc>
                <a:spcPct val="130000"/>
              </a:lnSpc>
              <a:buClr>
                <a:srgbClr val="000000"/>
              </a:buClr>
              <a:defRPr/>
            </a:pPr>
            <a:r>
              <a:rPr lang="zh-CN" altLang="zh-CN" sz="21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zh-CN" altLang="en-US" sz="21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（配对问题）旅社管理员共管</a:t>
            </a:r>
            <a:r>
              <a:rPr lang="en-US" altLang="zh-CN" sz="2100" i="1" kern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间客房，房门钥匙标牌丢失，随机地将这</a:t>
            </a:r>
            <a:r>
              <a:rPr lang="en-US" altLang="zh-CN" sz="2100" i="1" kern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n</a:t>
            </a:r>
            <a:r>
              <a:rPr lang="zh-CN" altLang="en-US" sz="21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间客房的钥匙分发给</a:t>
            </a:r>
            <a:r>
              <a:rPr lang="en-US" altLang="zh-CN" sz="2100" i="1" kern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n</a:t>
            </a:r>
            <a:r>
              <a:rPr lang="zh-CN" altLang="en-US" sz="21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个旅客，问至少有一人能打开房门的概率为多少？</a:t>
            </a:r>
            <a:endParaRPr lang="en-US" altLang="zh-CN" sz="21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8480" algn="just" defTabSz="685800">
              <a:lnSpc>
                <a:spcPct val="130000"/>
              </a:lnSpc>
              <a:buClr>
                <a:srgbClr val="000000"/>
              </a:buClr>
              <a:defRPr/>
            </a:pPr>
            <a:endParaRPr lang="en-US" altLang="zh-CN" sz="21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8480" algn="just" defTabSz="685800">
              <a:lnSpc>
                <a:spcPct val="130000"/>
              </a:lnSpc>
              <a:buClr>
                <a:srgbClr val="000000"/>
              </a:buClr>
              <a:defRPr/>
            </a:pPr>
            <a:r>
              <a:rPr lang="zh-CN" altLang="en-US" sz="21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分析：直接计算不容易。</a:t>
            </a:r>
            <a:endParaRPr lang="en-US" altLang="zh-CN" sz="21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685800">
              <a:lnSpc>
                <a:spcPct val="130000"/>
              </a:lnSpc>
              <a:buClr>
                <a:srgbClr val="000000"/>
              </a:buClr>
              <a:defRPr/>
            </a:pPr>
            <a:r>
              <a:rPr lang="en-US" altLang="zh-CN" sz="21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1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考虑将房门编号。</a:t>
            </a:r>
            <a:endParaRPr lang="zh-CN" altLang="en-US" sz="21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18" descr="E:\MB0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079" y="2506902"/>
            <a:ext cx="229791" cy="24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1"/>
          <p:cNvSpPr txBox="1"/>
          <p:nvPr/>
        </p:nvSpPr>
        <p:spPr>
          <a:xfrm>
            <a:off x="303128" y="1731067"/>
            <a:ext cx="3051929" cy="42921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1.2.1</a:t>
            </a:r>
            <a:r>
              <a:rPr lang="zh-CN" altLang="en-US" sz="2400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概率的古典定义</a:t>
            </a:r>
            <a:endParaRPr lang="zh-CN" altLang="en-US" sz="2400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2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59732" y="444139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693420" y="2363470"/>
            <a:ext cx="8312150" cy="248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考核方式：考试。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zh-CN" altLang="en-US" sz="2400" dirty="0">
                <a:cs typeface="Times New Roman" panose="02020603050405020304" pitchFamily="18" charset="0"/>
              </a:rPr>
              <a:t>成绩比例：平时成绩</a:t>
            </a:r>
            <a:r>
              <a:rPr lang="en-US" altLang="zh-CN" sz="2400" dirty="0">
                <a:cs typeface="Times New Roman" panose="02020603050405020304" pitchFamily="18" charset="0"/>
              </a:rPr>
              <a:t>10%</a:t>
            </a:r>
            <a:r>
              <a:rPr lang="zh-CN" altLang="en-US" sz="2400" dirty="0">
                <a:cs typeface="Times New Roman" panose="02020603050405020304" pitchFamily="18" charset="0"/>
              </a:rPr>
              <a:t>，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2400" dirty="0">
                <a:cs typeface="Times New Roman" panose="02020603050405020304" pitchFamily="18" charset="0"/>
              </a:rPr>
              <a:t>	       </a:t>
            </a:r>
            <a:r>
              <a:rPr lang="zh-CN" altLang="en-US" sz="2400" dirty="0">
                <a:cs typeface="Times New Roman" panose="02020603050405020304" pitchFamily="18" charset="0"/>
              </a:rPr>
              <a:t>期中考试成绩占</a:t>
            </a:r>
            <a:r>
              <a:rPr lang="en-US" altLang="zh-CN" sz="2400" dirty="0">
                <a:cs typeface="Times New Roman" panose="02020603050405020304" pitchFamily="18" charset="0"/>
              </a:rPr>
              <a:t>30%</a:t>
            </a:r>
            <a:r>
              <a:rPr lang="zh-CN" altLang="en-US" sz="2400" dirty="0">
                <a:cs typeface="Times New Roman" panose="02020603050405020304" pitchFamily="18" charset="0"/>
              </a:rPr>
              <a:t>，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r>
              <a:rPr lang="en-US" altLang="zh-CN" sz="2400" dirty="0">
                <a:cs typeface="Times New Roman" panose="02020603050405020304" pitchFamily="18" charset="0"/>
              </a:rPr>
              <a:t>	       </a:t>
            </a:r>
            <a:r>
              <a:rPr lang="zh-CN" altLang="en-US" sz="2400" dirty="0">
                <a:cs typeface="Times New Roman" panose="02020603050405020304" pitchFamily="18" charset="0"/>
              </a:rPr>
              <a:t>期末考试成绩占</a:t>
            </a:r>
            <a:r>
              <a:rPr lang="en-US" altLang="zh-CN" sz="2400" dirty="0">
                <a:cs typeface="Times New Roman" panose="02020603050405020304" pitchFamily="18" charset="0"/>
              </a:rPr>
              <a:t>60%</a:t>
            </a:r>
            <a:r>
              <a:rPr lang="zh-CN" altLang="en-US" sz="2400" dirty="0">
                <a:cs typeface="Times New Roman" panose="02020603050405020304" pitchFamily="18" charset="0"/>
              </a:rPr>
              <a:t>。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51826" y="19744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考核方式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922291" y="2501216"/>
            <a:ext cx="4873228" cy="485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68580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记 </a:t>
            </a:r>
            <a:r>
              <a:rPr lang="en-US" altLang="zh-CN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i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i 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个房门被打开，</a:t>
            </a:r>
            <a:r>
              <a:rPr lang="en-US" altLang="zh-CN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i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= 1,…, </a:t>
            </a:r>
            <a:r>
              <a:rPr lang="en-US" altLang="zh-CN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2141365" y="3201737"/>
            <a:ext cx="3289697" cy="485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685800">
              <a:spcBef>
                <a:spcPct val="20000"/>
              </a:spcBef>
              <a:buClr>
                <a:srgbClr val="000000"/>
              </a:buClr>
              <a:defRPr/>
            </a:pPr>
            <a:r>
              <a:rPr lang="en-US" altLang="zh-CN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  A </a:t>
            </a:r>
            <a:r>
              <a:rPr lang="en-US" altLang="zh-CN" i="1" baseline="-2500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至少有一人能打开</a:t>
            </a:r>
            <a:r>
              <a:rPr lang="en-US" altLang="zh-CN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2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内容占位符 2"/>
          <p:cNvSpPr txBox="1"/>
          <p:nvPr/>
        </p:nvSpPr>
        <p:spPr bwMode="auto">
          <a:xfrm>
            <a:off x="2197326" y="3880339"/>
            <a:ext cx="2245519" cy="485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68580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1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则利用加法公式</a:t>
            </a:r>
            <a:endParaRPr lang="zh-CN" altLang="en-US" sz="21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922292" y="4558943"/>
          <a:ext cx="5339953" cy="544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8" name="Equation" r:id="rId1" imgW="3619500" imgH="368300" progId="Equation.DSMT4">
                  <p:embed/>
                </p:oleObj>
              </mc:Choice>
              <mc:Fallback>
                <p:oleObj name="Equation" r:id="rId1" imgW="3619500" imgH="3683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292" y="4558943"/>
                        <a:ext cx="5339953" cy="5441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内容占位符 2"/>
          <p:cNvSpPr txBox="1"/>
          <p:nvPr/>
        </p:nvSpPr>
        <p:spPr bwMode="auto">
          <a:xfrm>
            <a:off x="2073538" y="5295884"/>
            <a:ext cx="3580209" cy="485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68580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1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剩下只要计算每一项概率。</a:t>
            </a:r>
            <a:endParaRPr lang="zh-CN" altLang="en-US" sz="21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303128" y="1731067"/>
            <a:ext cx="3051929" cy="42921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1.2.1</a:t>
            </a:r>
            <a:r>
              <a:rPr lang="zh-CN" altLang="en-US" sz="2400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概率的古典定义</a:t>
            </a:r>
            <a:endParaRPr lang="zh-CN" altLang="en-US" sz="2400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428081" y="3355697"/>
          <a:ext cx="4131469" cy="601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2" name="Equation" r:id="rId1" imgW="2527300" imgH="368300" progId="Equation.DSMT4">
                  <p:embed/>
                </p:oleObj>
              </mc:Choice>
              <mc:Fallback>
                <p:oleObj name="Equation" r:id="rId1" imgW="2527300" imgH="3683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081" y="3355697"/>
                        <a:ext cx="4131469" cy="601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087387" y="2502408"/>
          <a:ext cx="1037034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3" name="Equation" r:id="rId3" imgW="635000" imgH="342900" progId="Equation.DSMT4">
                  <p:embed/>
                </p:oleObj>
              </mc:Choice>
              <mc:Fallback>
                <p:oleObj name="Equation" r:id="rId3" imgW="635000" imgH="3429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387" y="2502408"/>
                        <a:ext cx="1037034" cy="5595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3178000" y="2501216"/>
          <a:ext cx="1784747" cy="601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4" name="Equation" r:id="rId5" imgW="1091565" imgH="368300" progId="Equation.DSMT4">
                  <p:embed/>
                </p:oleObj>
              </mc:Choice>
              <mc:Fallback>
                <p:oleObj name="Equation" r:id="rId5" imgW="1091565" imgH="3683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000" y="2501216"/>
                        <a:ext cx="1784747" cy="601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4990131" y="2523840"/>
          <a:ext cx="1660922" cy="559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5" name="Equation" r:id="rId7" imgW="1016000" imgH="342900" progId="Equation.DSMT4">
                  <p:embed/>
                </p:oleObj>
              </mc:Choice>
              <mc:Fallback>
                <p:oleObj name="Equation" r:id="rId7" imgW="1016000" imgH="34290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0131" y="2523840"/>
                        <a:ext cx="1660922" cy="5595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内容占位符 2"/>
          <p:cNvSpPr txBox="1"/>
          <p:nvPr/>
        </p:nvSpPr>
        <p:spPr bwMode="auto">
          <a:xfrm>
            <a:off x="2079226" y="3437852"/>
            <a:ext cx="567929" cy="485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68580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故</a:t>
            </a:r>
            <a:endParaRPr lang="zh-CN" altLang="en-US" sz="2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2090191" y="4126033"/>
          <a:ext cx="2511029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6" name="Equation" r:id="rId9" imgW="1536700" imgH="342900" progId="Equation.DSMT4">
                  <p:embed/>
                </p:oleObj>
              </mc:Choice>
              <mc:Fallback>
                <p:oleObj name="Equation" r:id="rId9" imgW="1536700" imgH="342900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0191" y="4126033"/>
                        <a:ext cx="2511029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内容占位符 2"/>
          <p:cNvSpPr txBox="1"/>
          <p:nvPr/>
        </p:nvSpPr>
        <p:spPr bwMode="auto">
          <a:xfrm>
            <a:off x="2090192" y="5001738"/>
            <a:ext cx="521494" cy="485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68580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1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endParaRPr lang="zh-CN" altLang="en-US" sz="21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2548583" y="5067222"/>
          <a:ext cx="1599009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7" name="Equation" r:id="rId11" imgW="977265" imgH="177800" progId="Equation.DSMT4">
                  <p:embed/>
                </p:oleObj>
              </mc:Choice>
              <mc:Fallback>
                <p:oleObj name="Equation" r:id="rId11" imgW="977265" imgH="17780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8583" y="5067222"/>
                        <a:ext cx="1599009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内容占位符 2"/>
          <p:cNvSpPr txBox="1"/>
          <p:nvPr/>
        </p:nvSpPr>
        <p:spPr bwMode="auto">
          <a:xfrm>
            <a:off x="4794102" y="5001738"/>
            <a:ext cx="864394" cy="485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685800"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1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答：</a:t>
            </a:r>
            <a:endParaRPr lang="zh-CN" altLang="en-US" sz="21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5423942" y="5029121"/>
          <a:ext cx="581025" cy="289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8" name="Equation" r:id="rId13" imgW="354965" imgH="177800" progId="Equation.DSMT4">
                  <p:embed/>
                </p:oleObj>
              </mc:Choice>
              <mc:Fallback>
                <p:oleObj name="Equation" r:id="rId13" imgW="354965" imgH="177800" progId="Equation.DSMT4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3942" y="5029121"/>
                        <a:ext cx="581025" cy="2893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内容占位符 2"/>
          <p:cNvSpPr txBox="1"/>
          <p:nvPr/>
        </p:nvSpPr>
        <p:spPr bwMode="auto">
          <a:xfrm>
            <a:off x="1902072" y="5760166"/>
            <a:ext cx="4491038" cy="485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685800">
              <a:spcBef>
                <a:spcPct val="20000"/>
              </a:spcBef>
              <a:buClr>
                <a:srgbClr val="FFCA08"/>
              </a:buClr>
              <a:defRPr/>
            </a:pP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解此题的关键在于正确地</a:t>
            </a:r>
            <a:r>
              <a:rPr lang="zh-CN" altLang="en-US" sz="2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设定事件</a:t>
            </a:r>
            <a:r>
              <a:rPr lang="zh-CN" altLang="en-US" sz="2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303128" y="1731067"/>
            <a:ext cx="3051929" cy="42921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1.2.1</a:t>
            </a:r>
            <a:r>
              <a:rPr lang="zh-CN" altLang="en-US" sz="2400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概率的古典定义</a:t>
            </a:r>
            <a:endParaRPr lang="zh-CN" altLang="en-US" sz="2400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标题 1"/>
          <p:cNvSpPr txBox="1"/>
          <p:nvPr/>
        </p:nvSpPr>
        <p:spPr bwMode="auto">
          <a:xfrm>
            <a:off x="1605026" y="2501216"/>
            <a:ext cx="2450903" cy="41076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defTabSz="685800">
              <a:defRPr/>
            </a:pPr>
            <a:r>
              <a:rPr lang="zh-CN" altLang="en-US" sz="1875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多项式系数及应用</a:t>
            </a:r>
            <a:endParaRPr lang="zh-CN" altLang="en-US" sz="1875" kern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2084254" y="3115151"/>
            <a:ext cx="4983956" cy="821531"/>
            <a:chOff x="1322343" y="1221562"/>
            <a:chExt cx="6645366" cy="1095391"/>
          </a:xfrm>
        </p:grpSpPr>
        <p:sp>
          <p:nvSpPr>
            <p:cNvPr id="8" name="内容占位符 2"/>
            <p:cNvSpPr txBox="1"/>
            <p:nvPr/>
          </p:nvSpPr>
          <p:spPr>
            <a:xfrm>
              <a:off x="1608097" y="1331101"/>
              <a:ext cx="6359612" cy="985852"/>
            </a:xfrm>
            <a:prstGeom prst="rect">
              <a:avLst/>
            </a:prstGeom>
          </p:spPr>
          <p:txBody>
            <a:bodyPr/>
            <a:lstStyle/>
            <a:p>
              <a:pPr marL="257175" indent="-257175" defTabSz="685800">
                <a:lnSpc>
                  <a:spcPct val="110000"/>
                </a:lnSpc>
                <a:spcBef>
                  <a:spcPct val="20000"/>
                </a:spcBef>
                <a:buClr>
                  <a:srgbClr val="000000"/>
                </a:buClr>
                <a:defRPr/>
              </a:pPr>
              <a:r>
                <a:rPr lang="zh-CN" altLang="en-US" sz="1875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排列组合数                       可以看成二项式</a:t>
              </a:r>
              <a:endParaRPr lang="en-US" altLang="zh-CN" sz="1875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10000"/>
                </a:lnSpc>
                <a:spcBef>
                  <a:spcPct val="20000"/>
                </a:spcBef>
                <a:buClr>
                  <a:srgbClr val="000000"/>
                </a:buClr>
                <a:defRPr/>
              </a:pPr>
              <a:r>
                <a:rPr lang="zh-CN" altLang="en-US" sz="1875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展开时各项的系数</a:t>
              </a:r>
              <a:endParaRPr lang="zh-CN" altLang="en-US" sz="1875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9" name="对象 3"/>
            <p:cNvGraphicFramePr>
              <a:graphicFrameLocks noChangeAspect="1"/>
            </p:cNvGraphicFramePr>
            <p:nvPr/>
          </p:nvGraphicFramePr>
          <p:xfrm>
            <a:off x="3316071" y="1221562"/>
            <a:ext cx="2132241" cy="730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56" name="Equation" r:id="rId1" imgW="926465" imgH="317500" progId="Equation.DSMT4">
                    <p:embed/>
                  </p:oleObj>
                </mc:Choice>
                <mc:Fallback>
                  <p:oleObj name="Equation" r:id="rId1" imgW="926465" imgH="317500" progId="Equation.DSMT4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6071" y="1221562"/>
                          <a:ext cx="2132241" cy="730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4"/>
            <p:cNvGraphicFramePr>
              <a:graphicFrameLocks noChangeAspect="1"/>
            </p:cNvGraphicFramePr>
            <p:nvPr/>
          </p:nvGraphicFramePr>
          <p:xfrm>
            <a:off x="1650960" y="1805770"/>
            <a:ext cx="1069402" cy="4746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57" name="Equation" r:id="rId3" imgW="457200" imgH="203200" progId="Equation.DSMT4">
                    <p:embed/>
                  </p:oleObj>
                </mc:Choice>
                <mc:Fallback>
                  <p:oleObj name="Equation" r:id="rId3" imgW="457200" imgH="203200" progId="Equation.DSMT4">
                    <p:embed/>
                    <p:pic>
                      <p:nvPicPr>
                        <p:cNvPr id="0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0960" y="1805770"/>
                          <a:ext cx="1069402" cy="4746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8" descr="E:\MB0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2343" y="1434063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组合 11"/>
          <p:cNvGrpSpPr/>
          <p:nvPr/>
        </p:nvGrpSpPr>
        <p:grpSpPr bwMode="auto">
          <a:xfrm>
            <a:off x="2084254" y="4139852"/>
            <a:ext cx="4983956" cy="688181"/>
            <a:chOff x="1322343" y="2324897"/>
            <a:chExt cx="6645366" cy="918037"/>
          </a:xfrm>
        </p:grpSpPr>
        <p:graphicFrame>
          <p:nvGraphicFramePr>
            <p:cNvPr id="13" name="对象 5"/>
            <p:cNvGraphicFramePr>
              <a:graphicFrameLocks noChangeAspect="1"/>
            </p:cNvGraphicFramePr>
            <p:nvPr/>
          </p:nvGraphicFramePr>
          <p:xfrm>
            <a:off x="3951279" y="2324897"/>
            <a:ext cx="1809242" cy="4667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58" name="Equation" r:id="rId6" imgW="786765" imgH="203200" progId="Equation.DSMT4">
                    <p:embed/>
                  </p:oleObj>
                </mc:Choice>
                <mc:Fallback>
                  <p:oleObj name="Equation" r:id="rId6" imgW="786765" imgH="203200" progId="Equation.DSMT4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1279" y="2324897"/>
                          <a:ext cx="1809242" cy="4667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4" name="Picture 18" descr="E:\MB0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2343" y="2426773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内容占位符 2"/>
            <p:cNvSpPr txBox="1"/>
            <p:nvPr/>
          </p:nvSpPr>
          <p:spPr>
            <a:xfrm>
              <a:off x="1608097" y="2329661"/>
              <a:ext cx="6359612" cy="913273"/>
            </a:xfrm>
            <a:prstGeom prst="rect">
              <a:avLst/>
            </a:prstGeom>
          </p:spPr>
          <p:txBody>
            <a:bodyPr/>
            <a:lstStyle/>
            <a:p>
              <a:pPr defTabSz="685800">
                <a:lnSpc>
                  <a:spcPct val="110000"/>
                </a:lnSpc>
                <a:spcBef>
                  <a:spcPct val="20000"/>
                </a:spcBef>
                <a:buClr>
                  <a:srgbClr val="000000"/>
                </a:buClr>
                <a:defRPr/>
              </a:pPr>
              <a:r>
                <a:rPr lang="zh-CN" altLang="en-US" sz="1875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如果考虑多项式                    的展开各项系数是什么样的？</a:t>
              </a:r>
              <a:endParaRPr lang="en-US" altLang="zh-CN" sz="1875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2084254" y="5031203"/>
            <a:ext cx="4983956" cy="1273969"/>
            <a:chOff x="1322343" y="3078275"/>
            <a:chExt cx="6645366" cy="1698205"/>
          </a:xfrm>
        </p:grpSpPr>
        <p:graphicFrame>
          <p:nvGraphicFramePr>
            <p:cNvPr id="17" name="对象 6"/>
            <p:cNvGraphicFramePr>
              <a:graphicFrameLocks noChangeAspect="1"/>
            </p:cNvGraphicFramePr>
            <p:nvPr/>
          </p:nvGraphicFramePr>
          <p:xfrm>
            <a:off x="2235168" y="3229777"/>
            <a:ext cx="1356501" cy="4317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59" name="Equation" r:id="rId8" imgW="596900" imgH="190500" progId="Equation.DSMT4">
                    <p:embed/>
                  </p:oleObj>
                </mc:Choice>
                <mc:Fallback>
                  <p:oleObj name="Equation" r:id="rId8" imgW="596900" imgH="190500" progId="Equation.DSMT4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5168" y="3229777"/>
                          <a:ext cx="1356501" cy="4317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7"/>
            <p:cNvGraphicFramePr>
              <a:graphicFrameLocks noChangeAspect="1"/>
            </p:cNvGraphicFramePr>
            <p:nvPr/>
          </p:nvGraphicFramePr>
          <p:xfrm>
            <a:off x="5156208" y="3078275"/>
            <a:ext cx="2519397" cy="7859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60" name="Equation" r:id="rId10" imgW="1181100" imgH="368300" progId="Equation.DSMT4">
                    <p:embed/>
                  </p:oleObj>
                </mc:Choice>
                <mc:Fallback>
                  <p:oleObj name="Equation" r:id="rId10" imgW="1181100" imgH="368300" progId="Equation.DSMT4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56208" y="3078275"/>
                          <a:ext cx="2519397" cy="7859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8"/>
            <p:cNvGraphicFramePr>
              <a:graphicFrameLocks noChangeAspect="1"/>
            </p:cNvGraphicFramePr>
            <p:nvPr/>
          </p:nvGraphicFramePr>
          <p:xfrm>
            <a:off x="2417733" y="3777472"/>
            <a:ext cx="2081241" cy="433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61" name="Equation" r:id="rId12" imgW="850265" imgH="177800" progId="Equation.DSMT4">
                    <p:embed/>
                  </p:oleObj>
                </mc:Choice>
                <mc:Fallback>
                  <p:oleObj name="Equation" r:id="rId12" imgW="850265" imgH="177800" progId="Equation.DSMT4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7733" y="3777472"/>
                          <a:ext cx="2081241" cy="4334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9"/>
            <p:cNvGraphicFramePr>
              <a:graphicFrameLocks noChangeAspect="1"/>
            </p:cNvGraphicFramePr>
            <p:nvPr/>
          </p:nvGraphicFramePr>
          <p:xfrm>
            <a:off x="2344707" y="4325167"/>
            <a:ext cx="774166" cy="3317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62" name="Equation" r:id="rId14" imgW="355600" imgH="152400" progId="Equation.DSMT4">
                    <p:embed/>
                  </p:oleObj>
                </mc:Choice>
                <mc:Fallback>
                  <p:oleObj name="Equation" r:id="rId14" imgW="355600" imgH="152400" progId="Equation.DSMT4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4707" y="4325167"/>
                          <a:ext cx="774166" cy="3317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1" name="Picture 18" descr="E:\MB00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2343" y="3347369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内容占位符 2"/>
            <p:cNvSpPr txBox="1"/>
            <p:nvPr/>
          </p:nvSpPr>
          <p:spPr>
            <a:xfrm>
              <a:off x="1608097" y="3243334"/>
              <a:ext cx="6359612" cy="1533146"/>
            </a:xfrm>
            <a:prstGeom prst="rect">
              <a:avLst/>
            </a:prstGeom>
          </p:spPr>
          <p:txBody>
            <a:bodyPr/>
            <a:lstStyle/>
            <a:p>
              <a:pPr marL="257175" indent="-257175" defTabSz="685800">
                <a:lnSpc>
                  <a:spcPct val="110000"/>
                </a:lnSpc>
                <a:spcBef>
                  <a:spcPct val="20000"/>
                </a:spcBef>
                <a:buClr>
                  <a:srgbClr val="000000"/>
                </a:buClr>
                <a:defRPr/>
              </a:pPr>
              <a:r>
                <a:rPr lang="zh-CN" altLang="en-US" sz="1875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答：             项的系数是              </a:t>
              </a:r>
              <a:endParaRPr lang="en-US" altLang="zh-CN" sz="1875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57175" indent="-257175" defTabSz="685800">
                <a:lnSpc>
                  <a:spcPct val="110000"/>
                </a:lnSpc>
                <a:spcBef>
                  <a:spcPct val="20000"/>
                </a:spcBef>
                <a:buClr>
                  <a:srgbClr val="000000"/>
                </a:buClr>
                <a:defRPr/>
              </a:pPr>
              <a:r>
                <a:rPr lang="zh-CN" altLang="en-US" sz="1875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其中                       </a:t>
              </a:r>
              <a:r>
                <a:rPr lang="en-US" altLang="zh-CN" sz="1875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en-US" altLang="zh-CN" sz="1875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10000"/>
                </a:lnSpc>
                <a:spcBef>
                  <a:spcPct val="20000"/>
                </a:spcBef>
                <a:buClr>
                  <a:srgbClr val="000000"/>
                </a:buClr>
                <a:defRPr/>
              </a:pPr>
              <a:r>
                <a:rPr lang="zh-CN" altLang="en-US" sz="1875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特别       ，对应的就是二项式系数</a:t>
              </a:r>
              <a:endParaRPr lang="zh-CN" altLang="en-US" sz="1875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标题 1"/>
          <p:cNvSpPr txBox="1"/>
          <p:nvPr/>
        </p:nvSpPr>
        <p:spPr>
          <a:xfrm>
            <a:off x="303128" y="1731067"/>
            <a:ext cx="3051929" cy="42921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1.2.1</a:t>
            </a:r>
            <a:r>
              <a:rPr lang="zh-CN" altLang="en-US" sz="2400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概率的古典定义</a:t>
            </a:r>
            <a:endParaRPr lang="zh-CN" altLang="en-US" sz="2400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1923768" y="4776797"/>
            <a:ext cx="4983956" cy="1559719"/>
            <a:chOff x="407467" y="3647926"/>
            <a:chExt cx="6645950" cy="2080391"/>
          </a:xfrm>
        </p:grpSpPr>
        <p:sp>
          <p:nvSpPr>
            <p:cNvPr id="7" name="矩形 6"/>
            <p:cNvSpPr/>
            <p:nvPr/>
          </p:nvSpPr>
          <p:spPr>
            <a:xfrm>
              <a:off x="407467" y="3647926"/>
              <a:ext cx="6645950" cy="89288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defTabSz="685800">
                <a:spcBef>
                  <a:spcPct val="20000"/>
                </a:spcBef>
                <a:buClr>
                  <a:srgbClr val="317A43"/>
                </a:buClr>
                <a:defRPr/>
              </a:pPr>
              <a:r>
                <a:rPr lang="zh-CN" altLang="en-US" sz="1875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提示：若将状态             视为一种状态，  视为另一种状态，则</a:t>
              </a:r>
              <a:endParaRPr lang="zh-CN" altLang="en-US" sz="1875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8" name="对象 3"/>
            <p:cNvGraphicFramePr>
              <a:graphicFrameLocks noChangeAspect="1"/>
            </p:cNvGraphicFramePr>
            <p:nvPr/>
          </p:nvGraphicFramePr>
          <p:xfrm>
            <a:off x="2717649" y="3724274"/>
            <a:ext cx="1268405" cy="375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00" name="Equation" r:id="rId1" imgW="558800" imgH="165100" progId="Equation.DSMT4">
                    <p:embed/>
                  </p:oleObj>
                </mc:Choice>
                <mc:Fallback>
                  <p:oleObj name="Equation" r:id="rId1" imgW="558800" imgH="165100" progId="Equation.DSMT4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7649" y="3724274"/>
                          <a:ext cx="1268405" cy="375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对象 4"/>
            <p:cNvGraphicFramePr>
              <a:graphicFrameLocks noChangeAspect="1"/>
            </p:cNvGraphicFramePr>
            <p:nvPr/>
          </p:nvGraphicFramePr>
          <p:xfrm>
            <a:off x="6286575" y="3755884"/>
            <a:ext cx="365125" cy="303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01" name="Equation" r:id="rId3" imgW="152400" imgH="127000" progId="Equation.DSMT4">
                    <p:embed/>
                  </p:oleObj>
                </mc:Choice>
                <mc:Fallback>
                  <p:oleObj name="Equation" r:id="rId3" imgW="152400" imgH="127000" progId="Equation.DSMT4">
                    <p:embed/>
                    <p:pic>
                      <p:nvPicPr>
                        <p:cNvPr id="0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86575" y="3755884"/>
                          <a:ext cx="365125" cy="303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5"/>
            <p:cNvGraphicFramePr>
              <a:graphicFrameLocks noChangeAspect="1"/>
            </p:cNvGraphicFramePr>
            <p:nvPr/>
          </p:nvGraphicFramePr>
          <p:xfrm>
            <a:off x="663079" y="4432917"/>
            <a:ext cx="6086475" cy="1295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602" name="Equation" r:id="rId5" imgW="2743200" imgH="584200" progId="Equation.DSMT4">
                    <p:embed/>
                  </p:oleObj>
                </mc:Choice>
                <mc:Fallback>
                  <p:oleObj name="Equation" r:id="rId5" imgW="2743200" imgH="584200" progId="Equation.DSMT4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3079" y="4432917"/>
                          <a:ext cx="6086475" cy="1295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10"/>
          <p:cNvGrpSpPr/>
          <p:nvPr/>
        </p:nvGrpSpPr>
        <p:grpSpPr bwMode="auto">
          <a:xfrm>
            <a:off x="1846308" y="4014415"/>
            <a:ext cx="4629150" cy="407194"/>
            <a:chOff x="1065838" y="2170901"/>
            <a:chExt cx="6171611" cy="542925"/>
          </a:xfrm>
        </p:grpSpPr>
        <p:sp>
          <p:nvSpPr>
            <p:cNvPr id="12" name="内容占位符 2"/>
            <p:cNvSpPr txBox="1"/>
            <p:nvPr/>
          </p:nvSpPr>
          <p:spPr bwMode="auto">
            <a:xfrm>
              <a:off x="1322988" y="2170901"/>
              <a:ext cx="5914461" cy="542925"/>
            </a:xfrm>
            <a:prstGeom prst="rect">
              <a:avLst/>
            </a:prstGeom>
            <a:noFill/>
            <a:ln>
              <a:miter lim="800000"/>
            </a:ln>
          </p:spPr>
          <p:txBody>
            <a:bodyPr/>
            <a:lstStyle/>
            <a:p>
              <a:pPr marL="257175" indent="-257175" defTabSz="685800">
                <a:spcBef>
                  <a:spcPct val="20000"/>
                </a:spcBef>
                <a:buClr>
                  <a:srgbClr val="000000"/>
                </a:buClr>
                <a:defRPr/>
              </a:pPr>
              <a:r>
                <a:rPr lang="zh-CN" altLang="en-US" sz="1875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en-US" altLang="zh-CN" sz="1875" i="1" kern="0" dirty="0">
                  <a:solidFill>
                    <a:prstClr val="black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m</a:t>
              </a:r>
              <a:r>
                <a:rPr lang="zh-CN" altLang="en-US" sz="1875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用归纳法，容易证明组合数的意义。</a:t>
              </a:r>
              <a:endParaRPr lang="en-US" altLang="zh-CN" sz="1875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Picture 18" descr="E:\MB00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838" y="2280440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组合 13"/>
          <p:cNvGrpSpPr/>
          <p:nvPr/>
        </p:nvGrpSpPr>
        <p:grpSpPr bwMode="auto">
          <a:xfrm>
            <a:off x="1846311" y="2501216"/>
            <a:ext cx="5350669" cy="1217641"/>
            <a:chOff x="1052396" y="892946"/>
            <a:chExt cx="7134391" cy="1621855"/>
          </a:xfrm>
        </p:grpSpPr>
        <p:sp>
          <p:nvSpPr>
            <p:cNvPr id="15" name="矩形 14"/>
            <p:cNvSpPr/>
            <p:nvPr/>
          </p:nvSpPr>
          <p:spPr>
            <a:xfrm>
              <a:off x="1322277" y="892946"/>
              <a:ext cx="6864510" cy="16218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85800">
                <a:lnSpc>
                  <a:spcPct val="130000"/>
                </a:lnSpc>
                <a:spcBef>
                  <a:spcPct val="20000"/>
                </a:spcBef>
                <a:buClr>
                  <a:srgbClr val="317A43"/>
                </a:buClr>
                <a:defRPr/>
              </a:pPr>
              <a:r>
                <a:rPr lang="zh-CN" altLang="en-US" sz="1875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多项式系数对应的组合数意义：</a:t>
              </a:r>
              <a:r>
                <a:rPr lang="en-US" altLang="zh-CN" sz="1875" i="1" kern="0" dirty="0">
                  <a:solidFill>
                    <a:srgbClr val="000000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1875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个事物可取</a:t>
              </a:r>
              <a:r>
                <a:rPr lang="en-US" altLang="zh-CN" sz="1875" i="1" kern="0" dirty="0">
                  <a:solidFill>
                    <a:srgbClr val="000000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m</a:t>
              </a:r>
              <a:r>
                <a:rPr lang="zh-CN" altLang="en-US" sz="1875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个状态，取每个状态的事物数依次为</a:t>
              </a:r>
              <a:r>
                <a:rPr lang="en-US" altLang="zh-CN" sz="1875" i="1" kern="0" dirty="0">
                  <a:solidFill>
                    <a:srgbClr val="000000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875" kern="0" baseline="-25000" dirty="0">
                  <a:solidFill>
                    <a:srgbClr val="000000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1875" kern="0" dirty="0">
                  <a:solidFill>
                    <a:srgbClr val="000000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, …,</a:t>
              </a:r>
              <a:r>
                <a:rPr lang="en-US" altLang="zh-CN" sz="1875" kern="0" baseline="-25000" dirty="0">
                  <a:solidFill>
                    <a:srgbClr val="000000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875" i="1" kern="0" dirty="0">
                  <a:solidFill>
                    <a:srgbClr val="000000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875" i="1" kern="0" baseline="-25000" dirty="0">
                  <a:solidFill>
                    <a:srgbClr val="000000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m</a:t>
              </a:r>
              <a:r>
                <a:rPr lang="zh-CN" altLang="en-US" sz="1875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，所有的取法数。</a:t>
              </a:r>
              <a:endParaRPr lang="zh-CN" altLang="en-US" sz="1875" i="1" kern="0" baseline="-25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6" name="Picture 18" descr="E:\MB00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396" y="987425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标题 1"/>
          <p:cNvSpPr txBox="1"/>
          <p:nvPr/>
        </p:nvSpPr>
        <p:spPr>
          <a:xfrm>
            <a:off x="303128" y="1731067"/>
            <a:ext cx="3051929" cy="42921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1.2.1</a:t>
            </a:r>
            <a:r>
              <a:rPr lang="zh-CN" altLang="en-US" sz="2400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概率的古典定义</a:t>
            </a:r>
            <a:endParaRPr lang="zh-CN" altLang="en-US" sz="2400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728142" y="2501216"/>
            <a:ext cx="6137234" cy="184665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just" defTabSz="685800">
              <a:lnSpc>
                <a:spcPct val="130000"/>
              </a:lnSpc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zh-CN" sz="2100" kern="0" dirty="0">
                <a:solidFill>
                  <a:srgbClr val="0000FF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100" kern="0" dirty="0">
                <a:solidFill>
                  <a:srgbClr val="0000FF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kern="0" dirty="0">
                <a:solidFill>
                  <a:prstClr val="black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将一副扑克（除掉大小王）</a:t>
            </a:r>
            <a:r>
              <a:rPr lang="en-US" altLang="zh-CN" sz="2100" kern="0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/>
                <a:ea typeface="微软雅黑" panose="020B0503020204020204" pitchFamily="34" charset="-122"/>
              </a:rPr>
              <a:t>52</a:t>
            </a:r>
            <a:r>
              <a:rPr lang="zh-CN" altLang="en-US" sz="2100" kern="0" dirty="0">
                <a:solidFill>
                  <a:prstClr val="black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张牌均分给四个玩家，问刚好每人拿到一手同花色牌的概率是多少？</a:t>
            </a:r>
            <a:endParaRPr lang="en-US" altLang="zh-CN" sz="2100" kern="0" dirty="0">
              <a:solidFill>
                <a:prstClr val="black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800">
              <a:lnSpc>
                <a:spcPct val="130000"/>
              </a:lnSpc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2100" kern="0" dirty="0">
                <a:solidFill>
                  <a:prstClr val="black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提示：事物数</a:t>
            </a:r>
            <a:r>
              <a:rPr lang="en-US" altLang="zh-CN" sz="2100" i="1" kern="0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100" kern="0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=52</a:t>
            </a:r>
            <a:r>
              <a:rPr lang="zh-CN" altLang="en-US" sz="2100" kern="0" dirty="0">
                <a:solidFill>
                  <a:prstClr val="black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，状态数</a:t>
            </a:r>
            <a:r>
              <a:rPr lang="en-US" altLang="zh-CN" sz="2100" i="1" kern="0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100" kern="0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=4</a:t>
            </a:r>
            <a:endParaRPr lang="en-US" altLang="zh-CN" sz="2100" kern="0" dirty="0">
              <a:solidFill>
                <a:prstClr val="black"/>
              </a:solidFill>
              <a:highlight>
                <a:srgbClr val="FFFF00"/>
              </a:highlight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3135855" y="4888591"/>
            <a:ext cx="1260872" cy="825371"/>
            <a:chOff x="6588088" y="5415989"/>
            <a:chExt cx="1681760" cy="1101778"/>
          </a:xfrm>
        </p:grpSpPr>
        <p:sp>
          <p:nvSpPr>
            <p:cNvPr id="8" name="右箭头 9"/>
            <p:cNvSpPr>
              <a:spLocks noChangeArrowheads="1"/>
            </p:cNvSpPr>
            <p:nvPr/>
          </p:nvSpPr>
          <p:spPr bwMode="auto">
            <a:xfrm>
              <a:off x="6588088" y="5415989"/>
              <a:ext cx="684455" cy="1101778"/>
            </a:xfrm>
            <a:prstGeom prst="rightArrow">
              <a:avLst>
                <a:gd name="adj1" fmla="val 50000"/>
                <a:gd name="adj2" fmla="val 49934"/>
              </a:avLst>
            </a:prstGeom>
            <a:gradFill rotWithShape="1">
              <a:gsLst>
                <a:gs pos="0">
                  <a:srgbClr val="0000BF">
                    <a:tint val="50000"/>
                    <a:satMod val="300000"/>
                  </a:srgbClr>
                </a:gs>
                <a:gs pos="35000">
                  <a:srgbClr val="0000BF">
                    <a:tint val="37000"/>
                    <a:satMod val="300000"/>
                  </a:srgbClr>
                </a:gs>
                <a:gs pos="100000">
                  <a:srgbClr val="0000BF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0000B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 defTabSz="685800">
                <a:defRPr/>
              </a:pPr>
              <a:endParaRPr lang="zh-CN" altLang="en-US" sz="2100" kern="0">
                <a:solidFill>
                  <a:prstClr val="black"/>
                </a:solidFill>
                <a:latin typeface="Verdana" panose="020B0604030504040204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9" name="对象 10"/>
            <p:cNvGraphicFramePr>
              <a:graphicFrameLocks noChangeAspect="1"/>
            </p:cNvGraphicFramePr>
            <p:nvPr/>
          </p:nvGraphicFramePr>
          <p:xfrm>
            <a:off x="7416800" y="5743574"/>
            <a:ext cx="853048" cy="4577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44" name="Equation" r:id="rId1" imgW="330200" imgH="177800" progId="Equation.DSMT4">
                    <p:embed/>
                  </p:oleObj>
                </mc:Choice>
                <mc:Fallback>
                  <p:oleObj name="Equation" r:id="rId1" imgW="330200" imgH="177800" progId="Equation.DSMT4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16800" y="5743574"/>
                          <a:ext cx="853048" cy="4577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" name="对象 8"/>
          <p:cNvGraphicFramePr>
            <a:graphicFrameLocks noChangeAspect="1"/>
          </p:cNvGraphicFramePr>
          <p:nvPr/>
        </p:nvGraphicFramePr>
        <p:xfrm>
          <a:off x="4405065" y="5058983"/>
          <a:ext cx="1458515" cy="408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5" name="Equation" r:id="rId3" imgW="634365" imgH="177800" progId="Equation.DSMT4">
                  <p:embed/>
                </p:oleObj>
              </mc:Choice>
              <mc:Fallback>
                <p:oleObj name="Equation" r:id="rId3" imgW="634365" imgH="1778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5065" y="5058983"/>
                        <a:ext cx="1458515" cy="408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/>
          <p:cNvGrpSpPr/>
          <p:nvPr/>
        </p:nvGrpSpPr>
        <p:grpSpPr bwMode="auto">
          <a:xfrm>
            <a:off x="2191673" y="4264849"/>
            <a:ext cx="2314226" cy="560070"/>
            <a:chOff x="437872" y="4605963"/>
            <a:chExt cx="3085669" cy="746761"/>
          </a:xfrm>
        </p:grpSpPr>
        <p:graphicFrame>
          <p:nvGraphicFramePr>
            <p:cNvPr id="12" name="对象 7"/>
            <p:cNvGraphicFramePr>
              <a:graphicFrameLocks noChangeAspect="1"/>
            </p:cNvGraphicFramePr>
            <p:nvPr/>
          </p:nvGraphicFramePr>
          <p:xfrm>
            <a:off x="1697260" y="4605963"/>
            <a:ext cx="1826281" cy="7467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46" name="Equation" r:id="rId5" imgW="774065" imgH="316865" progId="Equation.DSMT4">
                    <p:embed/>
                  </p:oleObj>
                </mc:Choice>
                <mc:Fallback>
                  <p:oleObj name="Equation" r:id="rId5" imgW="774065" imgH="316865" progId="Equation.DSMT4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7260" y="4605963"/>
                          <a:ext cx="1826281" cy="7467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矩形 7"/>
            <p:cNvSpPr>
              <a:spLocks noChangeArrowheads="1"/>
            </p:cNvSpPr>
            <p:nvPr/>
          </p:nvSpPr>
          <p:spPr bwMode="auto">
            <a:xfrm>
              <a:off x="437872" y="4724548"/>
              <a:ext cx="1323454" cy="55399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zh-CN" altLang="en-US" sz="21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总点数</a:t>
              </a:r>
              <a:endParaRPr lang="zh-CN" altLang="en-US" sz="21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4796761" y="4315092"/>
            <a:ext cx="1775222" cy="415498"/>
            <a:chOff x="3923928" y="4689144"/>
            <a:chExt cx="2367448" cy="554534"/>
          </a:xfrm>
        </p:grpSpPr>
        <p:graphicFrame>
          <p:nvGraphicFramePr>
            <p:cNvPr id="15" name="对象 8"/>
            <p:cNvGraphicFramePr>
              <a:graphicFrameLocks noChangeAspect="1"/>
            </p:cNvGraphicFramePr>
            <p:nvPr/>
          </p:nvGraphicFramePr>
          <p:xfrm>
            <a:off x="5823063" y="4761100"/>
            <a:ext cx="468313" cy="465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47" name="Equation" r:id="rId7" imgW="152400" imgH="152400" progId="Equation.DSMT4">
                    <p:embed/>
                  </p:oleObj>
                </mc:Choice>
                <mc:Fallback>
                  <p:oleObj name="Equation" r:id="rId7" imgW="152400" imgH="152400" progId="Equation.DSMT4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23063" y="4761100"/>
                          <a:ext cx="468313" cy="465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矩形 16"/>
            <p:cNvSpPr>
              <a:spLocks noChangeArrowheads="1"/>
            </p:cNvSpPr>
            <p:nvPr/>
          </p:nvSpPr>
          <p:spPr bwMode="auto">
            <a:xfrm>
              <a:off x="3923928" y="4689144"/>
              <a:ext cx="2042003" cy="55453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zh-CN" altLang="en-US" sz="21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有利场合数</a:t>
              </a:r>
              <a:endParaRPr lang="zh-CN" altLang="en-US" sz="21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标题 1"/>
          <p:cNvSpPr txBox="1"/>
          <p:nvPr/>
        </p:nvSpPr>
        <p:spPr>
          <a:xfrm>
            <a:off x="303128" y="1731067"/>
            <a:ext cx="3051929" cy="42921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1.2.1</a:t>
            </a:r>
            <a:r>
              <a:rPr lang="zh-CN" altLang="en-US" sz="2400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概率的古典定义</a:t>
            </a:r>
            <a:endParaRPr lang="zh-CN" altLang="en-US" sz="2400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3712759" y="5529673"/>
            <a:ext cx="1451372" cy="756761"/>
            <a:chOff x="2447925" y="2074984"/>
            <a:chExt cx="2618221" cy="1386741"/>
          </a:xfrm>
        </p:grpSpPr>
        <p:graphicFrame>
          <p:nvGraphicFramePr>
            <p:cNvPr id="7" name="对象 9"/>
            <p:cNvGraphicFramePr>
              <a:graphicFrameLocks noChangeAspect="1"/>
            </p:cNvGraphicFramePr>
            <p:nvPr/>
          </p:nvGraphicFramePr>
          <p:xfrm>
            <a:off x="2447925" y="2447925"/>
            <a:ext cx="1311275" cy="539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08" name="Equation" r:id="rId1" imgW="431165" imgH="177800" progId="Equation.DSMT4">
                    <p:embed/>
                  </p:oleObj>
                </mc:Choice>
                <mc:Fallback>
                  <p:oleObj name="Equation" r:id="rId1" imgW="431165" imgH="177800" progId="Equation.DSMT4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7925" y="2447925"/>
                          <a:ext cx="1311275" cy="539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直接连接符 11"/>
            <p:cNvCxnSpPr>
              <a:cxnSpLocks noChangeShapeType="1"/>
            </p:cNvCxnSpPr>
            <p:nvPr/>
          </p:nvCxnSpPr>
          <p:spPr bwMode="auto">
            <a:xfrm>
              <a:off x="3867150" y="2700338"/>
              <a:ext cx="1198996" cy="0"/>
            </a:xfrm>
            <a:prstGeom prst="line">
              <a:avLst/>
            </a:prstGeom>
            <a:noFill/>
            <a:ln w="28575" algn="ctr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TextBox 13"/>
            <p:cNvSpPr txBox="1">
              <a:spLocks noChangeArrowheads="1"/>
            </p:cNvSpPr>
            <p:nvPr/>
          </p:nvSpPr>
          <p:spPr bwMode="auto">
            <a:xfrm>
              <a:off x="4153312" y="2074984"/>
              <a:ext cx="723519" cy="7613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altLang="zh-CN" sz="2100" i="1" kern="0" dirty="0">
                  <a:solidFill>
                    <a:prstClr val="black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S</a:t>
              </a:r>
              <a:r>
                <a:rPr lang="en-US" altLang="zh-CN" sz="1050" i="1" kern="0" dirty="0">
                  <a:solidFill>
                    <a:prstClr val="black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endParaRPr lang="zh-CN" altLang="en-US" sz="21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15"/>
            <p:cNvSpPr txBox="1">
              <a:spLocks noChangeArrowheads="1"/>
            </p:cNvSpPr>
            <p:nvPr/>
          </p:nvSpPr>
          <p:spPr bwMode="auto">
            <a:xfrm>
              <a:off x="4146868" y="2700338"/>
              <a:ext cx="919278" cy="76138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defTabSz="685800">
                <a:defRPr/>
              </a:pPr>
              <a:r>
                <a:rPr lang="en-US" altLang="zh-CN" sz="2100" i="1" kern="0" dirty="0">
                  <a:solidFill>
                    <a:prstClr val="black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S</a:t>
              </a:r>
              <a:r>
                <a:rPr lang="el-GR" altLang="zh-CN" sz="1050" i="1" kern="0" dirty="0">
                  <a:solidFill>
                    <a:prstClr val="black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Ω</a:t>
              </a:r>
              <a:endParaRPr lang="zh-CN" altLang="en-US" sz="21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2"/>
          <p:cNvGrpSpPr/>
          <p:nvPr/>
        </p:nvGrpSpPr>
        <p:grpSpPr bwMode="auto">
          <a:xfrm>
            <a:off x="1826104" y="2300855"/>
            <a:ext cx="5205797" cy="431006"/>
            <a:chOff x="1191270" y="1335706"/>
            <a:chExt cx="7190534" cy="575592"/>
          </a:xfrm>
        </p:grpSpPr>
        <p:sp>
          <p:nvSpPr>
            <p:cNvPr id="12" name="内容占位符 2"/>
            <p:cNvSpPr txBox="1"/>
            <p:nvPr/>
          </p:nvSpPr>
          <p:spPr bwMode="auto">
            <a:xfrm>
              <a:off x="1564371" y="1335706"/>
              <a:ext cx="6817433" cy="575592"/>
            </a:xfrm>
            <a:prstGeom prst="rect">
              <a:avLst/>
            </a:prstGeom>
            <a:noFill/>
            <a:ln>
              <a:miter lim="800000"/>
            </a:ln>
          </p:spPr>
          <p:txBody>
            <a:bodyPr/>
            <a:lstStyle/>
            <a:p>
              <a:pPr defTabSz="685800">
                <a:lnSpc>
                  <a:spcPct val="150000"/>
                </a:lnSpc>
                <a:spcBef>
                  <a:spcPct val="20000"/>
                </a:spcBef>
                <a:buClr>
                  <a:srgbClr val="000000"/>
                </a:buClr>
                <a:defRPr/>
              </a:pPr>
              <a:r>
                <a:rPr lang="zh-CN" altLang="en-US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将等可能的原理拓广至无限试验结果情形，即是几何概型。</a:t>
              </a:r>
              <a:endPara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Picture 18" descr="E:\MB00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1270" y="1518177"/>
              <a:ext cx="347156" cy="332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组合 13"/>
          <p:cNvGrpSpPr/>
          <p:nvPr/>
        </p:nvGrpSpPr>
        <p:grpSpPr>
          <a:xfrm>
            <a:off x="1826103" y="3522357"/>
            <a:ext cx="5285184" cy="1678006"/>
            <a:chOff x="910804" y="2830988"/>
            <a:chExt cx="7046912" cy="2237340"/>
          </a:xfrm>
        </p:grpSpPr>
        <p:grpSp>
          <p:nvGrpSpPr>
            <p:cNvPr id="15" name="组合 2"/>
            <p:cNvGrpSpPr/>
            <p:nvPr/>
          </p:nvGrpSpPr>
          <p:grpSpPr bwMode="auto">
            <a:xfrm>
              <a:off x="910804" y="2830988"/>
              <a:ext cx="7046912" cy="1748633"/>
              <a:chOff x="1017588" y="1966913"/>
              <a:chExt cx="7046912" cy="1748632"/>
            </a:xfrm>
          </p:grpSpPr>
          <p:grpSp>
            <p:nvGrpSpPr>
              <p:cNvPr id="17" name="组合 1"/>
              <p:cNvGrpSpPr/>
              <p:nvPr/>
            </p:nvGrpSpPr>
            <p:grpSpPr bwMode="auto">
              <a:xfrm>
                <a:off x="1017588" y="1966913"/>
                <a:ext cx="7046912" cy="1738312"/>
                <a:chOff x="1165480" y="2080535"/>
                <a:chExt cx="5928931" cy="1738622"/>
              </a:xfrm>
            </p:grpSpPr>
            <p:grpSp>
              <p:nvGrpSpPr>
                <p:cNvPr id="21" name="组合 16"/>
                <p:cNvGrpSpPr/>
                <p:nvPr/>
              </p:nvGrpSpPr>
              <p:grpSpPr bwMode="auto">
                <a:xfrm>
                  <a:off x="1165480" y="2080535"/>
                  <a:ext cx="5928931" cy="1738622"/>
                  <a:chOff x="1409738" y="1791220"/>
                  <a:chExt cx="5929133" cy="1737534"/>
                </a:xfrm>
              </p:grpSpPr>
              <p:sp>
                <p:nvSpPr>
                  <p:cNvPr id="23" name="内容占位符 2"/>
                  <p:cNvSpPr txBox="1"/>
                  <p:nvPr/>
                </p:nvSpPr>
                <p:spPr bwMode="auto">
                  <a:xfrm>
                    <a:off x="1715611" y="1791220"/>
                    <a:ext cx="5623260" cy="1737534"/>
                  </a:xfrm>
                  <a:prstGeom prst="rect">
                    <a:avLst/>
                  </a:prstGeom>
                  <a:noFill/>
                  <a:ln>
                    <a:miter lim="800000"/>
                  </a:ln>
                </p:spPr>
                <p:txBody>
                  <a:bodyPr/>
                  <a:lstStyle/>
                  <a:p>
                    <a:pPr defTabSz="685800">
                      <a:lnSpc>
                        <a:spcPct val="130000"/>
                      </a:lnSpc>
                      <a:spcBef>
                        <a:spcPct val="20000"/>
                      </a:spcBef>
                      <a:buClr>
                        <a:srgbClr val="000000"/>
                      </a:buClr>
                      <a:defRPr/>
                    </a:pPr>
                    <a:r>
                      <a:rPr lang="zh-CN" altLang="en-US" sz="1500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若某实验 </a:t>
                    </a:r>
                    <a:r>
                      <a:rPr lang="en-US" altLang="zh-CN" sz="1500" i="1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  </a:t>
                    </a:r>
                    <a:r>
                      <a:rPr lang="zh-CN" altLang="en-US" sz="1500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满足：</a:t>
                    </a:r>
                    <a:endParaRPr lang="zh-CN" altLang="en-US" sz="1500" kern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defTabSz="685800">
                      <a:lnSpc>
                        <a:spcPct val="130000"/>
                      </a:lnSpc>
                      <a:spcBef>
                        <a:spcPct val="20000"/>
                      </a:spcBef>
                      <a:buClr>
                        <a:srgbClr val="000000"/>
                      </a:buClr>
                      <a:defRPr/>
                    </a:pPr>
                    <a:r>
                      <a:rPr lang="zh-CN" altLang="en-US" sz="1500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</a:t>
                    </a:r>
                    <a:r>
                      <a:rPr lang="en-US" altLang="zh-CN" sz="1500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1</a:t>
                    </a:r>
                    <a:r>
                      <a:rPr lang="zh-CN" altLang="en-US" sz="1500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）样本空间为有限区域</a:t>
                    </a:r>
                    <a:r>
                      <a:rPr lang="zh-CN" altLang="en-US" sz="1500" i="1" kern="0" dirty="0">
                        <a:solidFill>
                          <a:prstClr val="black"/>
                        </a:solidFill>
                        <a:latin typeface="Times New Roman" panose="02020603050405020304"/>
                        <a:ea typeface="微软雅黑" panose="020B0503020204020204" pitchFamily="34" charset="-122"/>
                      </a:rPr>
                      <a:t>      </a:t>
                    </a:r>
                    <a:r>
                      <a:rPr lang="zh-CN" altLang="en-US" sz="1500" i="1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，</a:t>
                    </a:r>
                    <a:r>
                      <a:rPr lang="zh-CN" altLang="en-US" sz="1500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其测度（长度、面积、 体积）用</a:t>
                    </a:r>
                    <a:r>
                      <a:rPr lang="en-US" altLang="zh-CN" sz="1500" i="1" kern="0" dirty="0">
                        <a:solidFill>
                          <a:prstClr val="black"/>
                        </a:solidFill>
                        <a:latin typeface="Times New Roman" panose="02020603050405020304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      </a:t>
                    </a:r>
                    <a:r>
                      <a:rPr lang="zh-CN" altLang="en-US" sz="1500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表示</a:t>
                    </a:r>
                    <a:r>
                      <a:rPr lang="en-US" altLang="zh-CN" sz="1500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;</a:t>
                    </a:r>
                    <a:endParaRPr lang="en-US" altLang="zh-CN" sz="1500" kern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defTabSz="685800">
                      <a:lnSpc>
                        <a:spcPct val="130000"/>
                      </a:lnSpc>
                      <a:spcBef>
                        <a:spcPct val="20000"/>
                      </a:spcBef>
                      <a:buClr>
                        <a:srgbClr val="000000"/>
                      </a:buClr>
                      <a:defRPr/>
                    </a:pPr>
                    <a:r>
                      <a:rPr lang="en-US" altLang="zh-CN" sz="1500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 2</a:t>
                    </a:r>
                    <a:r>
                      <a:rPr lang="zh-CN" altLang="en-US" sz="1500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）样本点落入</a:t>
                    </a:r>
                    <a:r>
                      <a:rPr lang="en-US" altLang="zh-CN" sz="1500" i="1" kern="0" dirty="0">
                        <a:solidFill>
                          <a:prstClr val="black"/>
                        </a:solidFill>
                        <a:latin typeface="Times New Roman" panose="02020603050405020304"/>
                        <a:cs typeface="Times New Roman" panose="02020603050405020304" pitchFamily="18" charset="0"/>
                      </a:rPr>
                      <a:t>     </a:t>
                    </a:r>
                    <a:r>
                      <a:rPr lang="zh-CN" altLang="en-US" sz="1500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内任何区域 </a:t>
                    </a:r>
                    <a:r>
                      <a:rPr lang="en-US" altLang="zh-CN" sz="1500" i="1" kern="0" dirty="0">
                        <a:solidFill>
                          <a:prstClr val="black"/>
                        </a:solidFill>
                        <a:latin typeface="Times New Roman" panose="02020603050405020304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A</a:t>
                    </a:r>
                    <a:r>
                      <a:rPr lang="zh-CN" altLang="en-US" sz="1500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中的可能性与区域</a:t>
                    </a:r>
                    <a:r>
                      <a:rPr lang="en-US" altLang="zh-CN" sz="1500" i="1" kern="0" dirty="0">
                        <a:solidFill>
                          <a:prstClr val="black"/>
                        </a:solidFill>
                        <a:latin typeface="Times New Roman" panose="02020603050405020304"/>
                        <a:ea typeface="微软雅黑" panose="020B0503020204020204" pitchFamily="34" charset="-122"/>
                      </a:rPr>
                      <a:t>A </a:t>
                    </a:r>
                    <a:r>
                      <a:rPr lang="zh-CN" altLang="en-US" sz="1500" kern="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的测度     成正比 </a:t>
                    </a:r>
                    <a:endParaRPr lang="zh-CN" altLang="en-US" sz="1500" kern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pic>
                <p:nvPicPr>
                  <p:cNvPr id="24" name="Picture 18" descr="E:\MB001.png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09738" y="1822735"/>
                    <a:ext cx="297445" cy="37171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aphicFrame>
              <p:nvGraphicFramePr>
                <p:cNvPr id="22" name="对象 3"/>
                <p:cNvGraphicFramePr>
                  <a:graphicFrameLocks noChangeAspect="1"/>
                </p:cNvGraphicFramePr>
                <p:nvPr/>
              </p:nvGraphicFramePr>
              <p:xfrm>
                <a:off x="2410218" y="2211927"/>
                <a:ext cx="304800" cy="30479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7709" name="Equation" r:id="rId5" imgW="165100" imgH="165100" progId="Equation.DSMT4">
                        <p:embed/>
                      </p:oleObj>
                    </mc:Choice>
                    <mc:Fallback>
                      <p:oleObj name="Equation" r:id="rId5" imgW="165100" imgH="165100" progId="Equation.DSMT4">
                        <p:embed/>
                        <p:pic>
                          <p:nvPicPr>
                            <p:cNvPr id="0" name="对象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10218" y="2211927"/>
                              <a:ext cx="304800" cy="3047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8" name="对象 3"/>
              <p:cNvGraphicFramePr>
                <a:graphicFrameLocks noChangeAspect="1"/>
              </p:cNvGraphicFramePr>
              <p:nvPr/>
            </p:nvGraphicFramePr>
            <p:xfrm>
              <a:off x="3207372" y="3356770"/>
              <a:ext cx="358775" cy="3587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7710" name="Equation" r:id="rId7" imgW="165100" imgH="165100" progId="Equation.DSMT4">
                      <p:embed/>
                    </p:oleObj>
                  </mc:Choice>
                  <mc:Fallback>
                    <p:oleObj name="Equation" r:id="rId7" imgW="165100" imgH="165100" progId="Equation.DSMT4">
                      <p:embed/>
                      <p:pic>
                        <p:nvPicPr>
                          <p:cNvPr id="0" name="对象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07372" y="3356770"/>
                            <a:ext cx="358775" cy="3587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" name="对象 6"/>
              <p:cNvGraphicFramePr>
                <a:graphicFrameLocks noChangeAspect="1"/>
              </p:cNvGraphicFramePr>
              <p:nvPr/>
            </p:nvGraphicFramePr>
            <p:xfrm>
              <a:off x="2254788" y="2893129"/>
              <a:ext cx="400050" cy="4238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7711" name="Equation" r:id="rId9" imgW="215900" imgH="228600" progId="Equation.DSMT4">
                      <p:embed/>
                    </p:oleObj>
                  </mc:Choice>
                  <mc:Fallback>
                    <p:oleObj name="Equation" r:id="rId9" imgW="215900" imgH="228600" progId="Equation.DSMT4">
                      <p:embed/>
                      <p:pic>
                        <p:nvPicPr>
                          <p:cNvPr id="0" name="对象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54788" y="2893129"/>
                            <a:ext cx="400050" cy="4238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对象 1"/>
              <p:cNvGraphicFramePr>
                <a:graphicFrameLocks noChangeAspect="1"/>
              </p:cNvGraphicFramePr>
              <p:nvPr/>
            </p:nvGraphicFramePr>
            <p:xfrm>
              <a:off x="4283646" y="2528642"/>
              <a:ext cx="354013" cy="3540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7712" name="Equation" r:id="rId11" imgW="287655" imgH="287655" progId="Equation.DSMT4">
                      <p:embed/>
                    </p:oleObj>
                  </mc:Choice>
                  <mc:Fallback>
                    <p:oleObj name="Equation" r:id="rId11" imgW="287655" imgH="287655" progId="Equation.DSMT4">
                      <p:embed/>
                      <p:pic>
                        <p:nvPicPr>
                          <p:cNvPr id="0" name="对象 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83646" y="2528642"/>
                            <a:ext cx="354013" cy="3540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6" name="对象 15"/>
            <p:cNvGraphicFramePr>
              <a:graphicFrameLocks noChangeAspect="1"/>
            </p:cNvGraphicFramePr>
            <p:nvPr/>
          </p:nvGraphicFramePr>
          <p:xfrm>
            <a:off x="1629507" y="4632637"/>
            <a:ext cx="387281" cy="435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713" name="Equation" r:id="rId13" imgW="4876800" imgH="5486400" progId="Equation.DSMT4">
                    <p:embed/>
                  </p:oleObj>
                </mc:Choice>
                <mc:Fallback>
                  <p:oleObj name="Equation" r:id="rId13" imgW="4876800" imgH="5486400" progId="Equation.DSMT4">
                    <p:embed/>
                    <p:pic>
                      <p:nvPicPr>
                        <p:cNvPr id="0" name="对象 1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629507" y="4632637"/>
                          <a:ext cx="387281" cy="4356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标题 1"/>
          <p:cNvSpPr txBox="1"/>
          <p:nvPr/>
        </p:nvSpPr>
        <p:spPr>
          <a:xfrm>
            <a:off x="303128" y="1731067"/>
            <a:ext cx="3051929" cy="42921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1.2.1</a:t>
            </a:r>
            <a:r>
              <a:rPr lang="zh-CN" altLang="en-US" sz="2400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概率的古典定义</a:t>
            </a:r>
            <a:endParaRPr lang="zh-CN" altLang="en-US" sz="2400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980901" y="2316094"/>
            <a:ext cx="5527190" cy="137041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just" defTabSz="685800">
              <a:lnSpc>
                <a:spcPct val="150000"/>
              </a:lnSpc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zh-CN" sz="1875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zh-CN" altLang="en-US" sz="1875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（三角形概率）将一根单位长的木棒随机折成三段，求刚好能构成三角形的概率。</a:t>
            </a:r>
            <a:endParaRPr lang="en-US" altLang="zh-CN" sz="187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algn="just" defTabSz="685800">
              <a:lnSpc>
                <a:spcPct val="150000"/>
              </a:lnSpc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1875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关键：样本点是什么？</a:t>
            </a:r>
            <a:r>
              <a:rPr lang="el-GR" altLang="zh-CN" sz="1875" i="1" kern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Ω</a:t>
            </a:r>
            <a:r>
              <a:rPr lang="zh-CN" altLang="en-US" sz="1875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是什么？</a:t>
            </a:r>
            <a:endParaRPr lang="en-US" altLang="zh-CN" sz="187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algn="just" defTabSz="685800">
              <a:lnSpc>
                <a:spcPct val="150000"/>
              </a:lnSpc>
              <a:spcBef>
                <a:spcPct val="20000"/>
              </a:spcBef>
              <a:buClr>
                <a:srgbClr val="000000"/>
              </a:buClr>
              <a:defRPr/>
            </a:pPr>
            <a:r>
              <a:rPr lang="zh-CN" altLang="en-US" sz="1875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提示：应满足</a:t>
            </a:r>
            <a:endParaRPr lang="zh-CN" altLang="zh-CN" sz="1875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对象 4"/>
          <p:cNvGraphicFramePr>
            <a:graphicFrameLocks noChangeAspect="1"/>
          </p:cNvGraphicFramePr>
          <p:nvPr/>
        </p:nvGraphicFramePr>
        <p:xfrm>
          <a:off x="1836836" y="4617001"/>
          <a:ext cx="1991916" cy="834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12" name="Equation" r:id="rId1" imgW="1244600" imgH="520700" progId="Equation.DSMT4">
                  <p:embed/>
                </p:oleObj>
              </mc:Choice>
              <mc:Fallback>
                <p:oleObj name="Equation" r:id="rId1" imgW="1244600" imgH="5207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836" y="4617001"/>
                        <a:ext cx="1991916" cy="8346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5"/>
          <p:cNvGraphicFramePr>
            <a:graphicFrameLocks noChangeAspect="1"/>
          </p:cNvGraphicFramePr>
          <p:nvPr/>
        </p:nvGraphicFramePr>
        <p:xfrm>
          <a:off x="3873996" y="4922989"/>
          <a:ext cx="313134" cy="22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13" name="Equation" r:id="rId3" imgW="177165" imgH="127000" progId="Equation.DSMT4">
                  <p:embed/>
                </p:oleObj>
              </mc:Choice>
              <mc:Fallback>
                <p:oleObj name="Equation" r:id="rId3" imgW="177165" imgH="1270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996" y="4922989"/>
                        <a:ext cx="313134" cy="22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6"/>
          <p:cNvGraphicFramePr>
            <a:graphicFrameLocks noChangeAspect="1"/>
          </p:cNvGraphicFramePr>
          <p:nvPr/>
        </p:nvGraphicFramePr>
        <p:xfrm>
          <a:off x="4219277" y="4246717"/>
          <a:ext cx="941784" cy="1532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14" name="Equation" r:id="rId5" imgW="609600" imgH="989965" progId="Equation.DSMT4">
                  <p:embed/>
                </p:oleObj>
              </mc:Choice>
              <mc:Fallback>
                <p:oleObj name="Equation" r:id="rId5" imgW="609600" imgH="989965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9277" y="4246717"/>
                        <a:ext cx="941784" cy="15323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7"/>
          <p:cNvGraphicFramePr>
            <a:graphicFrameLocks noChangeAspect="1"/>
          </p:cNvGraphicFramePr>
          <p:nvPr/>
        </p:nvGraphicFramePr>
        <p:xfrm>
          <a:off x="2944117" y="5607599"/>
          <a:ext cx="871538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15" name="Equation" r:id="rId7" imgW="546100" imgH="342900" progId="Equation.DSMT4">
                  <p:embed/>
                </p:oleObj>
              </mc:Choice>
              <mc:Fallback>
                <p:oleObj name="Equation" r:id="rId7" imgW="546100" imgH="3429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4117" y="5607599"/>
                        <a:ext cx="871538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8" descr="E:\MB0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114" y="2476601"/>
            <a:ext cx="229790" cy="24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8" descr="E:\MB0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113" y="3367979"/>
            <a:ext cx="229790" cy="24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E:\MB0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114" y="3847066"/>
            <a:ext cx="229790" cy="24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781163" y="4031159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i="1" kern="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Ω</a:t>
            </a:r>
            <a:endParaRPr lang="zh-CN" altLang="en-US" dirty="0"/>
          </a:p>
        </p:txBody>
      </p:sp>
      <p:grpSp>
        <p:nvGrpSpPr>
          <p:cNvPr id="33" name="组合 32"/>
          <p:cNvGrpSpPr/>
          <p:nvPr/>
        </p:nvGrpSpPr>
        <p:grpSpPr bwMode="auto">
          <a:xfrm>
            <a:off x="5868347" y="3951839"/>
            <a:ext cx="2051050" cy="1827213"/>
            <a:chOff x="6119813" y="3573463"/>
            <a:chExt cx="2628900" cy="2339975"/>
          </a:xfrm>
        </p:grpSpPr>
        <p:sp>
          <p:nvSpPr>
            <p:cNvPr id="34" name="直角三角形 32"/>
            <p:cNvSpPr>
              <a:spLocks noChangeArrowheads="1"/>
            </p:cNvSpPr>
            <p:nvPr/>
          </p:nvSpPr>
          <p:spPr bwMode="auto">
            <a:xfrm>
              <a:off x="6551614" y="4005263"/>
              <a:ext cx="1476374" cy="1439862"/>
            </a:xfrm>
            <a:prstGeom prst="rtTriangle">
              <a:avLst/>
            </a:prstGeom>
            <a:solidFill>
              <a:srgbClr val="C0D9A7"/>
            </a:solidFill>
            <a:ln w="9525" algn="ctr">
              <a:solidFill>
                <a:schemeClr val="accent1"/>
              </a:solidFill>
              <a:round/>
            </a:ln>
          </p:spPr>
          <p:txBody>
            <a:bodyPr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</a:endParaRPr>
            </a:p>
          </p:txBody>
        </p:sp>
        <p:cxnSp>
          <p:nvCxnSpPr>
            <p:cNvPr id="35" name="直接箭头连接符 9"/>
            <p:cNvCxnSpPr>
              <a:cxnSpLocks noChangeShapeType="1"/>
            </p:cNvCxnSpPr>
            <p:nvPr/>
          </p:nvCxnSpPr>
          <p:spPr bwMode="auto">
            <a:xfrm flipV="1">
              <a:off x="6119813" y="5445125"/>
              <a:ext cx="2628900" cy="0"/>
            </a:xfrm>
            <a:prstGeom prst="straightConnector1">
              <a:avLst/>
            </a:prstGeom>
            <a:noFill/>
            <a:ln w="28575" algn="ctr">
              <a:solidFill>
                <a:srgbClr val="7030A0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箭头连接符 12"/>
            <p:cNvCxnSpPr>
              <a:cxnSpLocks noChangeShapeType="1"/>
            </p:cNvCxnSpPr>
            <p:nvPr/>
          </p:nvCxnSpPr>
          <p:spPr bwMode="auto">
            <a:xfrm flipV="1">
              <a:off x="6551613" y="3573463"/>
              <a:ext cx="0" cy="2339975"/>
            </a:xfrm>
            <a:prstGeom prst="straightConnector1">
              <a:avLst/>
            </a:prstGeom>
            <a:noFill/>
            <a:ln w="28575" algn="ctr">
              <a:solidFill>
                <a:srgbClr val="7030A0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16"/>
            <p:cNvCxnSpPr>
              <a:cxnSpLocks noChangeShapeType="1"/>
            </p:cNvCxnSpPr>
            <p:nvPr/>
          </p:nvCxnSpPr>
          <p:spPr bwMode="auto">
            <a:xfrm>
              <a:off x="6551613" y="4005263"/>
              <a:ext cx="1476375" cy="1439862"/>
            </a:xfrm>
            <a:prstGeom prst="line">
              <a:avLst/>
            </a:prstGeom>
            <a:noFill/>
            <a:ln w="28575" algn="ctr">
              <a:solidFill>
                <a:srgbClr val="7030A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aphicFrame>
          <p:nvGraphicFramePr>
            <p:cNvPr id="39" name="对象 17"/>
            <p:cNvGraphicFramePr>
              <a:graphicFrameLocks noChangeAspect="1"/>
            </p:cNvGraphicFramePr>
            <p:nvPr/>
          </p:nvGraphicFramePr>
          <p:xfrm>
            <a:off x="8016875" y="5445125"/>
            <a:ext cx="239713" cy="331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16" name="Equation" r:id="rId10" imgW="101600" imgH="139700" progId="Equation.DSMT4">
                    <p:embed/>
                  </p:oleObj>
                </mc:Choice>
                <mc:Fallback>
                  <p:oleObj name="Equation" r:id="rId10" imgW="101600" imgH="139700" progId="Equation.DSMT4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16875" y="5445125"/>
                          <a:ext cx="239713" cy="331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对象 18"/>
            <p:cNvGraphicFramePr>
              <a:graphicFrameLocks noChangeAspect="1"/>
            </p:cNvGraphicFramePr>
            <p:nvPr/>
          </p:nvGraphicFramePr>
          <p:xfrm>
            <a:off x="6300788" y="3803650"/>
            <a:ext cx="238125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17" name="Equation" r:id="rId12" imgW="101600" imgH="139700" progId="Equation.DSMT4">
                    <p:embed/>
                  </p:oleObj>
                </mc:Choice>
                <mc:Fallback>
                  <p:oleObj name="Equation" r:id="rId12" imgW="101600" imgH="139700" progId="Equation.DSMT4">
                    <p:embed/>
                    <p:pic>
                      <p:nvPicPr>
                        <p:cNvPr id="0" name="对象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00788" y="3803650"/>
                          <a:ext cx="238125" cy="330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对象 19"/>
            <p:cNvGraphicFramePr>
              <a:graphicFrameLocks noChangeAspect="1"/>
            </p:cNvGraphicFramePr>
            <p:nvPr/>
          </p:nvGraphicFramePr>
          <p:xfrm>
            <a:off x="6227763" y="5430838"/>
            <a:ext cx="330200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18" name="Equation" r:id="rId14" imgW="139700" imgH="152400" progId="Equation.DSMT4">
                    <p:embed/>
                  </p:oleObj>
                </mc:Choice>
                <mc:Fallback>
                  <p:oleObj name="Equation" r:id="rId14" imgW="139700" imgH="152400" progId="Equation.DSMT4">
                    <p:embed/>
                    <p:pic>
                      <p:nvPicPr>
                        <p:cNvPr id="0" name="对象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27763" y="5430838"/>
                          <a:ext cx="330200" cy="3619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2" name="直接连接符 21"/>
            <p:cNvCxnSpPr>
              <a:cxnSpLocks noChangeShapeType="1"/>
            </p:cNvCxnSpPr>
            <p:nvPr/>
          </p:nvCxnSpPr>
          <p:spPr bwMode="auto">
            <a:xfrm>
              <a:off x="6551613" y="4760913"/>
              <a:ext cx="738187" cy="0"/>
            </a:xfrm>
            <a:prstGeom prst="line">
              <a:avLst/>
            </a:prstGeom>
            <a:noFill/>
            <a:ln w="28575" algn="ctr">
              <a:solidFill>
                <a:srgbClr val="7030A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直接连接符 22"/>
            <p:cNvCxnSpPr>
              <a:cxnSpLocks noChangeShapeType="1"/>
            </p:cNvCxnSpPr>
            <p:nvPr/>
          </p:nvCxnSpPr>
          <p:spPr bwMode="auto">
            <a:xfrm>
              <a:off x="7289800" y="4767263"/>
              <a:ext cx="0" cy="677862"/>
            </a:xfrm>
            <a:prstGeom prst="line">
              <a:avLst/>
            </a:prstGeom>
            <a:noFill/>
            <a:ln w="28575" algn="ctr">
              <a:solidFill>
                <a:srgbClr val="7030A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直接连接符 27"/>
            <p:cNvCxnSpPr>
              <a:cxnSpLocks noChangeShapeType="1"/>
            </p:cNvCxnSpPr>
            <p:nvPr/>
          </p:nvCxnSpPr>
          <p:spPr bwMode="auto">
            <a:xfrm>
              <a:off x="6551613" y="4767263"/>
              <a:ext cx="738187" cy="677862"/>
            </a:xfrm>
            <a:prstGeom prst="line">
              <a:avLst/>
            </a:prstGeom>
            <a:noFill/>
            <a:ln w="28575" algn="ctr">
              <a:solidFill>
                <a:srgbClr val="7030A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aphicFrame>
          <p:nvGraphicFramePr>
            <p:cNvPr id="45" name="对象 29"/>
            <p:cNvGraphicFramePr>
              <a:graphicFrameLocks noChangeAspect="1"/>
            </p:cNvGraphicFramePr>
            <p:nvPr/>
          </p:nvGraphicFramePr>
          <p:xfrm>
            <a:off x="7140575" y="5459413"/>
            <a:ext cx="300038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19" name="Equation" r:id="rId16" imgW="127000" imgH="127000" progId="Equation.DSMT4">
                    <p:embed/>
                  </p:oleObj>
                </mc:Choice>
                <mc:Fallback>
                  <p:oleObj name="Equation" r:id="rId16" imgW="127000" imgH="127000" progId="Equation.DSMT4">
                    <p:embed/>
                    <p:pic>
                      <p:nvPicPr>
                        <p:cNvPr id="0" name="对象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40575" y="5459413"/>
                          <a:ext cx="300038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对象 30"/>
            <p:cNvGraphicFramePr>
              <a:graphicFrameLocks noChangeAspect="1"/>
            </p:cNvGraphicFramePr>
            <p:nvPr/>
          </p:nvGraphicFramePr>
          <p:xfrm>
            <a:off x="6240463" y="4543425"/>
            <a:ext cx="300037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20" name="Equation" r:id="rId18" imgW="127000" imgH="152400" progId="Equation.DSMT4">
                    <p:embed/>
                  </p:oleObj>
                </mc:Choice>
                <mc:Fallback>
                  <p:oleObj name="Equation" r:id="rId18" imgW="127000" imgH="152400" progId="Equation.DSMT4">
                    <p:embed/>
                    <p:pic>
                      <p:nvPicPr>
                        <p:cNvPr id="0" name="对象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0463" y="4543425"/>
                          <a:ext cx="300037" cy="3619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" name="直角三角形 33"/>
            <p:cNvSpPr>
              <a:spLocks noChangeArrowheads="1"/>
            </p:cNvSpPr>
            <p:nvPr/>
          </p:nvSpPr>
          <p:spPr bwMode="auto">
            <a:xfrm rot="10800000">
              <a:off x="6551613" y="4760913"/>
              <a:ext cx="738187" cy="684212"/>
            </a:xfrm>
            <a:prstGeom prst="rtTriangle">
              <a:avLst/>
            </a:prstGeom>
            <a:solidFill>
              <a:srgbClr val="FFFF00"/>
            </a:solidFill>
            <a:ln w="9525" algn="ctr">
              <a:solidFill>
                <a:schemeClr val="accent1"/>
              </a:solidFill>
              <a:round/>
            </a:ln>
          </p:spPr>
          <p:txBody>
            <a:bodyPr anchor="ctr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楷体" panose="02010609060101010101" pitchFamily="49" charset="-122"/>
              </a:endParaRPr>
            </a:p>
          </p:txBody>
        </p:sp>
        <p:graphicFrame>
          <p:nvGraphicFramePr>
            <p:cNvPr id="48" name="对象 31"/>
            <p:cNvGraphicFramePr>
              <a:graphicFrameLocks noChangeAspect="1"/>
            </p:cNvGraphicFramePr>
            <p:nvPr/>
          </p:nvGraphicFramePr>
          <p:xfrm>
            <a:off x="6900864" y="4757738"/>
            <a:ext cx="330200" cy="3317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821" name="Equation" r:id="rId20" imgW="139700" imgH="139700" progId="Equation.DSMT4">
                    <p:embed/>
                  </p:oleObj>
                </mc:Choice>
                <mc:Fallback>
                  <p:oleObj name="Equation" r:id="rId20" imgW="139700" imgH="139700" progId="Equation.DSMT4">
                    <p:embed/>
                    <p:pic>
                      <p:nvPicPr>
                        <p:cNvPr id="0" name="对象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00864" y="4757738"/>
                          <a:ext cx="330200" cy="3317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9" name="直接箭头连接符 35"/>
            <p:cNvCxnSpPr>
              <a:cxnSpLocks noChangeShapeType="1"/>
            </p:cNvCxnSpPr>
            <p:nvPr/>
          </p:nvCxnSpPr>
          <p:spPr bwMode="auto">
            <a:xfrm flipH="1">
              <a:off x="6804025" y="4005263"/>
              <a:ext cx="485775" cy="503237"/>
            </a:xfrm>
            <a:prstGeom prst="straightConnector1">
              <a:avLst/>
            </a:prstGeom>
            <a:noFill/>
            <a:ln w="28575" algn="ctr">
              <a:solidFill>
                <a:srgbClr val="7030A0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1" name="标题 1"/>
          <p:cNvSpPr txBox="1"/>
          <p:nvPr/>
        </p:nvSpPr>
        <p:spPr>
          <a:xfrm>
            <a:off x="303128" y="1731067"/>
            <a:ext cx="3051929" cy="42921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1.2.1</a:t>
            </a:r>
            <a:r>
              <a:rPr lang="zh-CN" altLang="en-US" sz="2400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概率的古典定义</a:t>
            </a:r>
            <a:endParaRPr lang="zh-CN" altLang="en-US" sz="2400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组合 7"/>
          <p:cNvGrpSpPr/>
          <p:nvPr/>
        </p:nvGrpSpPr>
        <p:grpSpPr bwMode="auto">
          <a:xfrm>
            <a:off x="1779261" y="3338465"/>
            <a:ext cx="5593941" cy="1292662"/>
            <a:chOff x="880235" y="1814734"/>
            <a:chExt cx="7459315" cy="1724055"/>
          </a:xfrm>
        </p:grpSpPr>
        <p:sp>
          <p:nvSpPr>
            <p:cNvPr id="7" name="矩形 6"/>
            <p:cNvSpPr/>
            <p:nvPr/>
          </p:nvSpPr>
          <p:spPr>
            <a:xfrm>
              <a:off x="880235" y="1849670"/>
              <a:ext cx="528401" cy="4618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zh-CN" altLang="en-US" sz="1650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</a:t>
              </a:r>
              <a:endParaRPr lang="zh-CN" altLang="en-US" sz="165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72319" y="1814734"/>
              <a:ext cx="7367231" cy="1724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lnSpc>
                  <a:spcPct val="130000"/>
                </a:lnSpc>
                <a:defRPr/>
              </a:pPr>
              <a:r>
                <a:rPr lang="zh-CN" altLang="en-US" sz="15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在区间</a:t>
              </a:r>
              <a:r>
                <a:rPr lang="en-US" altLang="zh-CN" sz="15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(0,1)</a:t>
              </a:r>
              <a:r>
                <a:rPr lang="zh-CN" altLang="en-US" sz="15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中随机地取两个数分别记为</a:t>
              </a:r>
              <a:r>
                <a:rPr lang="en-US" altLang="zh-CN" sz="15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x, </a:t>
              </a:r>
              <a:r>
                <a:rPr lang="en-US" altLang="zh-CN" sz="1500" i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zh-CN" altLang="en-US" sz="15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，则</a:t>
              </a:r>
              <a:r>
                <a:rPr lang="en-US" altLang="zh-CN" sz="15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sz="1500" i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r>
                <a:rPr lang="en-US" altLang="zh-CN" sz="15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lang="en-US" altLang="zh-CN" sz="1500" i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r>
                <a:rPr lang="en-US" altLang="zh-CN" sz="15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5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等可能取值形成如下的正方形                                              ，其面积</a:t>
              </a:r>
              <a:endParaRPr lang="en-US" altLang="zh-CN" sz="15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85800">
                <a:lnSpc>
                  <a:spcPct val="130000"/>
                </a:lnSpc>
                <a:defRPr/>
              </a:pPr>
              <a:r>
                <a:rPr lang="en-US" altLang="zh-CN" sz="1500" i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. </a:t>
              </a:r>
              <a:r>
                <a:rPr lang="zh-CN" altLang="en-US" sz="15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而事件   可表示为                                                     ，即图中阴影部分。</a:t>
              </a:r>
              <a:endParaRPr lang="zh-CN" altLang="en-US" sz="1500" i="1" kern="0" dirty="0">
                <a:solidFill>
                  <a:prstClr val="black"/>
                </a:solidFill>
              </a:endParaRPr>
            </a:p>
          </p:txBody>
        </p:sp>
        <p:graphicFrame>
          <p:nvGraphicFramePr>
            <p:cNvPr id="9" name="对象 3"/>
            <p:cNvGraphicFramePr>
              <a:graphicFrameLocks noChangeAspect="1"/>
            </p:cNvGraphicFramePr>
            <p:nvPr/>
          </p:nvGraphicFramePr>
          <p:xfrm>
            <a:off x="3681441" y="2326235"/>
            <a:ext cx="3377216" cy="3859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756" name="Equation" r:id="rId1" imgW="1866265" imgH="254000" progId="Equation.DSMT4">
                    <p:embed/>
                  </p:oleObj>
                </mc:Choice>
                <mc:Fallback>
                  <p:oleObj name="Equation" r:id="rId1" imgW="1866265" imgH="254000" progId="Equation.DSMT4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1441" y="2326235"/>
                          <a:ext cx="3377216" cy="3859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3"/>
            <p:cNvGraphicFramePr>
              <a:graphicFrameLocks noChangeAspect="1"/>
            </p:cNvGraphicFramePr>
            <p:nvPr/>
          </p:nvGraphicFramePr>
          <p:xfrm>
            <a:off x="971600" y="2677892"/>
            <a:ext cx="915987" cy="420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757" name="Equation" r:id="rId3" imgW="419100" imgH="228600" progId="Equation.DSMT4">
                    <p:embed/>
                  </p:oleObj>
                </mc:Choice>
                <mc:Fallback>
                  <p:oleObj name="Equation" r:id="rId3" imgW="419100" imgH="228600" progId="Equation.DSMT4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1600" y="2677892"/>
                          <a:ext cx="915987" cy="420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5"/>
            <p:cNvGraphicFramePr>
              <a:graphicFrameLocks noChangeAspect="1"/>
            </p:cNvGraphicFramePr>
            <p:nvPr/>
          </p:nvGraphicFramePr>
          <p:xfrm>
            <a:off x="2746343" y="2722979"/>
            <a:ext cx="307963" cy="3079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758" name="Equation" r:id="rId5" imgW="165100" imgH="165100" progId="Equation.DSMT4">
                    <p:embed/>
                  </p:oleObj>
                </mc:Choice>
                <mc:Fallback>
                  <p:oleObj name="Equation" r:id="rId5" imgW="165100" imgH="165100" progId="Equation.DSMT4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6343" y="2722979"/>
                          <a:ext cx="307963" cy="3079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6"/>
            <p:cNvGraphicFramePr>
              <a:graphicFrameLocks noChangeAspect="1"/>
            </p:cNvGraphicFramePr>
            <p:nvPr/>
          </p:nvGraphicFramePr>
          <p:xfrm>
            <a:off x="4067944" y="2600761"/>
            <a:ext cx="3970104" cy="6215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759" name="Equation" r:id="rId7" imgW="2514600" imgH="393700" progId="Equation.DSMT4">
                    <p:embed/>
                  </p:oleObj>
                </mc:Choice>
                <mc:Fallback>
                  <p:oleObj name="Equation" r:id="rId7" imgW="2514600" imgH="393700" progId="Equation.DSMT4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7944" y="2600761"/>
                          <a:ext cx="3970104" cy="6215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3" name="图片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160" y="4448753"/>
            <a:ext cx="2388495" cy="205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1835484" y="5006885"/>
            <a:ext cx="172354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zh-CN" altLang="en-US" sz="15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所以由几何分布得</a:t>
            </a:r>
            <a:endParaRPr lang="zh-CN" altLang="en-US" sz="2100" kern="0" dirty="0">
              <a:solidFill>
                <a:prstClr val="black"/>
              </a:solidFill>
            </a:endParaRPr>
          </a:p>
        </p:txBody>
      </p:sp>
      <p:graphicFrame>
        <p:nvGraphicFramePr>
          <p:cNvPr id="15" name="对象 7"/>
          <p:cNvGraphicFramePr>
            <a:graphicFrameLocks noChangeAspect="1"/>
          </p:cNvGraphicFramePr>
          <p:nvPr/>
        </p:nvGraphicFramePr>
        <p:xfrm>
          <a:off x="1837259" y="5306922"/>
          <a:ext cx="2533650" cy="648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60" name="Equation" r:id="rId10" imgW="1586865" imgH="406400" progId="Equation.DSMT4">
                  <p:embed/>
                </p:oleObj>
              </mc:Choice>
              <mc:Fallback>
                <p:oleObj name="Equation" r:id="rId10" imgW="1586865" imgH="4064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7259" y="5306922"/>
                        <a:ext cx="2533650" cy="6488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3"/>
          <p:cNvGrpSpPr/>
          <p:nvPr/>
        </p:nvGrpSpPr>
        <p:grpSpPr bwMode="auto">
          <a:xfrm>
            <a:off x="1428741" y="2501216"/>
            <a:ext cx="6646513" cy="616595"/>
            <a:chOff x="913280" y="1032740"/>
            <a:chExt cx="7511147" cy="617537"/>
          </a:xfrm>
        </p:grpSpPr>
        <p:sp>
          <p:nvSpPr>
            <p:cNvPr id="17" name="内容占位符 2"/>
            <p:cNvSpPr txBox="1"/>
            <p:nvPr/>
          </p:nvSpPr>
          <p:spPr bwMode="auto">
            <a:xfrm>
              <a:off x="913280" y="1032740"/>
              <a:ext cx="7511147" cy="617537"/>
            </a:xfrm>
            <a:prstGeom prst="rect">
              <a:avLst/>
            </a:prstGeom>
            <a:noFill/>
            <a:ln>
              <a:miter lim="800000"/>
            </a:ln>
          </p:spPr>
          <p:txBody>
            <a:bodyPr/>
            <a:lstStyle/>
            <a:p>
              <a:pPr algn="just" defTabSz="685800">
                <a:spcBef>
                  <a:spcPct val="20000"/>
                </a:spcBef>
                <a:buClr>
                  <a:srgbClr val="000000"/>
                </a:buClr>
                <a:defRPr/>
              </a:pPr>
              <a:r>
                <a:rPr lang="zh-CN" altLang="zh-CN" kern="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lang="zh-CN" altLang="en-US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在区间</a:t>
              </a:r>
              <a:r>
                <a:rPr lang="en-US" altLang="zh-CN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(0,1)</a:t>
              </a:r>
              <a:r>
                <a:rPr lang="zh-CN" altLang="en-US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中随机地取两个数，求事件                                   </a:t>
              </a:r>
              <a:endParaRPr lang="en-US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 defTabSz="685800">
                <a:spcBef>
                  <a:spcPct val="20000"/>
                </a:spcBef>
                <a:buClr>
                  <a:srgbClr val="000000"/>
                </a:buClr>
                <a:defRPr/>
              </a:pPr>
              <a:r>
                <a:rPr lang="zh-CN" altLang="en-US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的概率？                    </a:t>
              </a:r>
              <a:r>
                <a:rPr lang="en-US" altLang="zh-CN" i="1" kern="0" dirty="0">
                  <a:solidFill>
                    <a:prstClr val="black"/>
                  </a:solidFill>
                </a:rPr>
                <a:t>                        </a:t>
              </a:r>
              <a:endParaRPr lang="zh-CN" altLang="zh-CN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8" name="对象 2"/>
            <p:cNvGraphicFramePr>
              <a:graphicFrameLocks noChangeAspect="1"/>
            </p:cNvGraphicFramePr>
            <p:nvPr/>
          </p:nvGraphicFramePr>
          <p:xfrm>
            <a:off x="5892848" y="1080959"/>
            <a:ext cx="2394077" cy="2741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761" name="Equation" r:id="rId12" imgW="1726565" imgH="215900" progId="Equation.DSMT4">
                    <p:embed/>
                  </p:oleObj>
                </mc:Choice>
                <mc:Fallback>
                  <p:oleObj name="Equation" r:id="rId12" imgW="1726565" imgH="215900" progId="Equation.DSMT4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2848" y="1080959"/>
                          <a:ext cx="2394077" cy="2741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标题 1"/>
          <p:cNvSpPr txBox="1"/>
          <p:nvPr/>
        </p:nvSpPr>
        <p:spPr>
          <a:xfrm>
            <a:off x="303128" y="1731067"/>
            <a:ext cx="3051929" cy="42921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1.2.1</a:t>
            </a:r>
            <a:r>
              <a:rPr lang="zh-CN" altLang="en-US" sz="2400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概率的古典定义</a:t>
            </a:r>
            <a:endParaRPr lang="zh-CN" altLang="en-US" sz="2400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7049" y="1758189"/>
            <a:ext cx="3496736" cy="370046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1.2.2</a:t>
            </a:r>
            <a:r>
              <a:rPr lang="en-US" altLang="zh-CN" sz="2400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概率的统计定义</a:t>
            </a:r>
            <a:endParaRPr lang="zh-CN" altLang="en-US" sz="24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9" name="标题 1"/>
          <p:cNvSpPr txBox="1"/>
          <p:nvPr/>
        </p:nvSpPr>
        <p:spPr bwMode="auto">
          <a:xfrm>
            <a:off x="1449564" y="2284400"/>
            <a:ext cx="5716588" cy="4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493" tIns="31747" rIns="63493" bIns="31747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en-US" altLang="zh-CN" sz="23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3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、概率的定义</a:t>
            </a:r>
            <a:endParaRPr lang="zh-CN" altLang="en-US" sz="23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内容占位符 2"/>
          <p:cNvSpPr txBox="1"/>
          <p:nvPr/>
        </p:nvSpPr>
        <p:spPr bwMode="auto">
          <a:xfrm>
            <a:off x="1441628" y="2630475"/>
            <a:ext cx="7354887" cy="367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493" tIns="31747" rIns="63493" bIns="31747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buClr>
                <a:srgbClr val="0000FF"/>
              </a:buClr>
              <a:defRPr/>
            </a:pPr>
            <a:r>
              <a:rPr lang="zh-CN" altLang="zh-CN" sz="2300" dirty="0">
                <a:solidFill>
                  <a:prstClr val="black"/>
                </a:solidFill>
                <a:latin typeface="Broadway" panose="04040905080B02020502"/>
                <a:ea typeface="微软雅黑" panose="020B0503020204020204" pitchFamily="34" charset="-122"/>
                <a:cs typeface="Times New Roman" panose="02020603050405020304" pitchFamily="18" charset="0"/>
              </a:rPr>
              <a:t>从两大学派谈起</a:t>
            </a:r>
            <a:endParaRPr lang="zh-CN" altLang="zh-CN" sz="2300" dirty="0">
              <a:solidFill>
                <a:prstClr val="black"/>
              </a:solidFill>
              <a:latin typeface="Broadway" panose="04040905080B0202050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 indent="0">
              <a:spcBef>
                <a:spcPts val="0"/>
              </a:spcBef>
              <a:buClr>
                <a:srgbClr val="0000FF"/>
              </a:buClr>
              <a:buNone/>
              <a:defRPr/>
            </a:pPr>
            <a:r>
              <a:rPr lang="en-US" altLang="zh-CN" sz="2300" dirty="0">
                <a:solidFill>
                  <a:prstClr val="black"/>
                </a:solidFill>
                <a:latin typeface="Broadway" panose="04040905080B02020502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zh-CN" sz="2300" b="1" dirty="0">
                <a:solidFill>
                  <a:srgbClr val="7030A0"/>
                </a:solidFill>
                <a:latin typeface="Broadway" panose="04040905080B02020502"/>
                <a:ea typeface="微软雅黑" panose="020B0503020204020204" pitchFamily="34" charset="-122"/>
                <a:cs typeface="Times New Roman" panose="02020603050405020304" pitchFamily="18" charset="0"/>
              </a:rPr>
              <a:t>频率派</a:t>
            </a:r>
            <a:r>
              <a:rPr lang="en-US" altLang="zh-CN" sz="2300" b="1" dirty="0">
                <a:solidFill>
                  <a:srgbClr val="7030A0"/>
                </a:solidFill>
                <a:latin typeface="Broadway" panose="04040905080B0202050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zh-CN" altLang="en-US" sz="2300" b="1" dirty="0">
                <a:solidFill>
                  <a:srgbClr val="7030A0"/>
                </a:solidFill>
                <a:latin typeface="Broadway" panose="04040905080B02020502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（频率说）</a:t>
            </a:r>
            <a:endParaRPr lang="en-US" altLang="zh-CN" sz="2300" b="1" dirty="0">
              <a:solidFill>
                <a:srgbClr val="7030A0"/>
              </a:solidFill>
              <a:latin typeface="Broadway" panose="04040905080B0202050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2" indent="0">
              <a:spcBef>
                <a:spcPts val="0"/>
              </a:spcBef>
              <a:buClr>
                <a:srgbClr val="0000FF"/>
              </a:buClr>
              <a:buSzPct val="80000"/>
              <a:buNone/>
              <a:defRPr/>
            </a:pPr>
            <a:r>
              <a:rPr lang="en-US" altLang="zh-CN" sz="2300" dirty="0">
                <a:solidFill>
                  <a:prstClr val="black"/>
                </a:solidFill>
                <a:latin typeface="Broadway" panose="04040905080B02020502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zh-CN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奈曼</a:t>
            </a:r>
            <a:r>
              <a:rPr lang="zh-CN" altLang="en-US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300" dirty="0" err="1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Neyman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1894-1981</a:t>
            </a:r>
            <a:r>
              <a:rPr lang="zh-CN" altLang="en-US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</a:t>
            </a:r>
            <a:r>
              <a:rPr lang="zh-CN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“伯克利们”</a:t>
            </a:r>
            <a:endParaRPr lang="en-US" altLang="zh-CN" sz="23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2" indent="0">
              <a:spcBef>
                <a:spcPts val="0"/>
              </a:spcBef>
              <a:buClr>
                <a:srgbClr val="0000FF"/>
              </a:buClr>
              <a:buNone/>
              <a:defRPr/>
            </a:pPr>
            <a:r>
              <a:rPr lang="zh-CN" altLang="en-US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上世纪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</a:t>
            </a:r>
            <a:r>
              <a:rPr lang="zh-CN" altLang="en-US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年代学派形成</a:t>
            </a:r>
            <a:endParaRPr lang="zh-CN" altLang="zh-CN" sz="23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 indent="0">
              <a:spcBef>
                <a:spcPts val="0"/>
              </a:spcBef>
              <a:buClr>
                <a:srgbClr val="0000FF"/>
              </a:buClr>
              <a:buNone/>
              <a:defRPr/>
            </a:pPr>
            <a: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zh-CN" sz="2300" b="1" dirty="0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贝叶斯派</a:t>
            </a:r>
            <a:r>
              <a:rPr lang="zh-CN" altLang="en-US" sz="2300" b="1" dirty="0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：（主观说）</a:t>
            </a:r>
            <a:endParaRPr lang="en-US" altLang="zh-CN" sz="2300" b="1" dirty="0">
              <a:solidFill>
                <a:srgbClr val="7030A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2" indent="0">
              <a:spcBef>
                <a:spcPts val="0"/>
              </a:spcBef>
              <a:buClr>
                <a:srgbClr val="0000FF"/>
              </a:buClr>
              <a:buNone/>
              <a:defRPr/>
            </a:pPr>
            <a: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zh-CN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贝叶斯（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Bayes, 1701-1761</a:t>
            </a:r>
            <a:r>
              <a:rPr lang="zh-CN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b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zh-CN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杰弗莱（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Jeffrey, 1891 –1989</a:t>
            </a:r>
            <a:r>
              <a:rPr lang="zh-CN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3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2" indent="0">
              <a:spcBef>
                <a:spcPts val="0"/>
              </a:spcBef>
              <a:buClr>
                <a:srgbClr val="0000FF"/>
              </a:buClr>
              <a:buNone/>
              <a:defRPr/>
            </a:pPr>
            <a:r>
              <a:rPr lang="zh-CN" altLang="en-US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上世纪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60</a:t>
            </a:r>
            <a:r>
              <a:rPr lang="zh-CN" altLang="en-US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年代学派形成</a:t>
            </a:r>
            <a:endParaRPr lang="zh-CN" altLang="zh-CN" sz="23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Clr>
                <a:srgbClr val="0000FF"/>
              </a:buClr>
              <a:defRPr/>
            </a:pPr>
            <a:r>
              <a:rPr lang="zh-CN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公理化概率论的出现</a:t>
            </a:r>
            <a:endParaRPr lang="en-US" altLang="zh-CN" sz="23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 indent="0">
              <a:spcBef>
                <a:spcPts val="0"/>
              </a:spcBef>
              <a:buClr>
                <a:srgbClr val="0000FF"/>
              </a:buClr>
              <a:buNone/>
              <a:defRPr/>
            </a:pPr>
            <a: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zh-CN" sz="2300" b="1" dirty="0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柯尔莫戈洛夫（</a:t>
            </a:r>
            <a:r>
              <a:rPr lang="en-US" altLang="zh-CN" sz="2300" b="1" dirty="0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1903-1987</a:t>
            </a:r>
            <a:r>
              <a:rPr lang="zh-CN" altLang="zh-CN" sz="2300" b="1" dirty="0">
                <a:solidFill>
                  <a:srgbClr val="7030A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zh-CN" sz="2300" b="1" dirty="0">
              <a:solidFill>
                <a:srgbClr val="7030A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ldLvl="3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1340555" y="2384412"/>
            <a:ext cx="6516688" cy="20256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buClr>
                <a:srgbClr val="0000FF"/>
              </a:buClr>
              <a:defRPr/>
            </a:pPr>
            <a:r>
              <a:rPr lang="zh-CN" altLang="zh-CN" sz="23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实际问题中如何确定概率</a:t>
            </a:r>
            <a:r>
              <a:rPr lang="zh-CN" altLang="en-US" sz="23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3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0"/>
              </a:spcBef>
              <a:buClr>
                <a:srgbClr val="0000FF"/>
              </a:buClr>
              <a:buNone/>
              <a:defRPr/>
            </a:pPr>
            <a:r>
              <a:rPr lang="en-US" altLang="zh-CN" sz="23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23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频率说：</a:t>
            </a:r>
            <a:r>
              <a:rPr lang="zh-CN" altLang="zh-CN" sz="2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在一系列重复随机试验中，考察随机</a:t>
            </a:r>
            <a:endParaRPr lang="en-US" altLang="zh-CN" sz="2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0"/>
              </a:spcBef>
              <a:buClr>
                <a:srgbClr val="0000FF"/>
              </a:buClr>
              <a:buNone/>
              <a:defRPr/>
            </a:pPr>
            <a:r>
              <a:rPr lang="en-US" altLang="zh-CN" sz="2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2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事件发生的频率</a:t>
            </a:r>
            <a:endParaRPr lang="en-US" altLang="zh-CN" sz="2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spcBef>
                <a:spcPts val="0"/>
              </a:spcBef>
              <a:buClr>
                <a:srgbClr val="0000FF"/>
              </a:buClr>
              <a:buNone/>
              <a:defRPr/>
            </a:pPr>
            <a:r>
              <a:rPr lang="en-US" altLang="zh-CN" sz="2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2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如掷币试验</a:t>
            </a:r>
            <a:endParaRPr lang="zh-CN" altLang="zh-CN" sz="2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17500" lvl="1" indent="0">
              <a:spcBef>
                <a:spcPts val="0"/>
              </a:spcBef>
              <a:buClr>
                <a:srgbClr val="39302A"/>
              </a:buClr>
              <a:buNone/>
              <a:defRPr/>
            </a:pPr>
            <a:r>
              <a:rPr lang="zh-CN" altLang="zh-CN" sz="2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例：考察</a:t>
            </a:r>
            <a:r>
              <a:rPr lang="en-US" altLang="zh-CN" sz="2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zh-CN" sz="2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个英文字母在文献中出现的频率</a:t>
            </a:r>
            <a:endParaRPr lang="zh-CN" altLang="zh-CN" sz="2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17500" lvl="1" indent="0">
              <a:spcBef>
                <a:spcPts val="0"/>
              </a:spcBef>
              <a:buClr>
                <a:srgbClr val="39302A"/>
              </a:buClr>
              <a:buNone/>
              <a:defRPr/>
            </a:pPr>
            <a:endParaRPr lang="zh-CN" altLang="zh-CN" sz="2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左右箭头 6"/>
          <p:cNvSpPr>
            <a:spLocks noChangeArrowheads="1"/>
          </p:cNvSpPr>
          <p:nvPr/>
        </p:nvSpPr>
        <p:spPr bwMode="auto">
          <a:xfrm>
            <a:off x="3905956" y="3133274"/>
            <a:ext cx="778581" cy="33425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FF9933"/>
          </a:solidFill>
          <a:ln w="9525" algn="ctr">
            <a:noFill/>
            <a:round/>
          </a:ln>
        </p:spPr>
        <p:txBody>
          <a:bodyPr wrap="square" lIns="63493" tIns="31747" rIns="63493" bIns="31747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3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4"/>
          <p:cNvSpPr txBox="1"/>
          <p:nvPr/>
        </p:nvSpPr>
        <p:spPr>
          <a:xfrm>
            <a:off x="4529843" y="3090849"/>
            <a:ext cx="1600200" cy="419100"/>
          </a:xfrm>
          <a:prstGeom prst="rect">
            <a:avLst/>
          </a:prstGeom>
          <a:noFill/>
        </p:spPr>
        <p:txBody>
          <a:bodyPr lIns="63493" tIns="31747" rIns="63493" bIns="31747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b="1" kern="1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样本信息</a:t>
            </a:r>
            <a:endParaRPr lang="zh-CN" altLang="en-US" sz="2300" b="1" kern="1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262"/>
          <p:cNvSpPr>
            <a:spLocks noChangeArrowheads="1"/>
          </p:cNvSpPr>
          <p:nvPr/>
        </p:nvSpPr>
        <p:spPr bwMode="auto">
          <a:xfrm>
            <a:off x="3140780" y="3436924"/>
            <a:ext cx="135890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493" tIns="31747" rIns="63493" bIns="31747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2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，又如：</a:t>
            </a:r>
            <a:endParaRPr lang="zh-CN" altLang="en-US" sz="2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772355" y="4229087"/>
          <a:ext cx="5634040" cy="2093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255"/>
                <a:gridCol w="704255"/>
                <a:gridCol w="704255"/>
                <a:gridCol w="704255"/>
                <a:gridCol w="704255"/>
                <a:gridCol w="704255"/>
                <a:gridCol w="704255"/>
                <a:gridCol w="704255"/>
              </a:tblGrid>
              <a:tr h="2617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dirty="0"/>
                        <a:t>字母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dirty="0"/>
                        <a:t>频率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dirty="0"/>
                        <a:t>字母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dirty="0"/>
                        <a:t>频率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dirty="0"/>
                        <a:t>字母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dirty="0"/>
                        <a:t>频率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dirty="0"/>
                        <a:t>字母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dirty="0"/>
                        <a:t>频率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</a:tr>
              <a:tr h="2617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E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0.1268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R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0.0594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M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0.0244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K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0.0060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</a:tr>
              <a:tr h="2617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T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0.0978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H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0.0573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W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0.0214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X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0.0016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</a:tr>
              <a:tr h="2617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A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0.0788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L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0.0394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Y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0.0202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J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0.0010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</a:tr>
              <a:tr h="2617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O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0.0776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D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0.0389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G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0.0187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Q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0.0009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</a:tr>
              <a:tr h="2617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I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0.0707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U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0.0280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P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0.0186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Z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0.0006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</a:tr>
              <a:tr h="2617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N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0.0706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C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0.0268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B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0.0156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1" dirty="0"/>
                    </a:p>
                  </a:txBody>
                  <a:tcPr marL="63524" marR="63524" marT="31770" marB="31770"/>
                </a:tc>
              </a:tr>
              <a:tr h="2617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S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0.0634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F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0.0256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/>
                        <a:t>V</a:t>
                      </a:r>
                      <a:endParaRPr lang="zh-CN" altLang="en-US" sz="13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dirty="0"/>
                        <a:t>0.0102</a:t>
                      </a:r>
                      <a:endParaRPr lang="zh-CN" altLang="en-US" sz="1100" b="1" dirty="0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b="1"/>
                    </a:p>
                  </a:txBody>
                  <a:tcPr marL="63524" marR="63524" marT="31770" marB="3177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100" b="1" dirty="0"/>
                    </a:p>
                  </a:txBody>
                  <a:tcPr marL="63524" marR="63524" marT="31770" marB="31770"/>
                </a:tc>
              </a:tr>
            </a:tbl>
          </a:graphicData>
        </a:graphic>
      </p:graphicFrame>
      <p:sp>
        <p:nvSpPr>
          <p:cNvPr id="11" name="标题 1"/>
          <p:cNvSpPr txBox="1"/>
          <p:nvPr/>
        </p:nvSpPr>
        <p:spPr>
          <a:xfrm>
            <a:off x="323494" y="1768303"/>
            <a:ext cx="3496736" cy="370046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1.2.2</a:t>
            </a:r>
            <a:r>
              <a:rPr lang="en-US" altLang="zh-CN" sz="2400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概率的统计定义</a:t>
            </a:r>
            <a:endParaRPr lang="zh-CN" altLang="en-US" sz="24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2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59732" y="444139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851826" y="197440"/>
            <a:ext cx="1097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参考书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52040" y="843915"/>
            <a:ext cx="4264660" cy="588835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00" y="2716566"/>
            <a:ext cx="5521325" cy="210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5"/>
          <p:cNvSpPr txBox="1">
            <a:spLocks noChangeArrowheads="1"/>
          </p:cNvSpPr>
          <p:nvPr/>
        </p:nvSpPr>
        <p:spPr bwMode="auto">
          <a:xfrm>
            <a:off x="6456186" y="3397604"/>
            <a:ext cx="24844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频率的“稳定性”，就是统计规律性</a:t>
            </a:r>
            <a:endParaRPr lang="zh-CN" altLang="en-US" sz="20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37" y="2232378"/>
            <a:ext cx="240347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标题 1"/>
          <p:cNvSpPr txBox="1"/>
          <p:nvPr/>
        </p:nvSpPr>
        <p:spPr>
          <a:xfrm>
            <a:off x="257049" y="1758189"/>
            <a:ext cx="3496736" cy="370046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1.2.2</a:t>
            </a:r>
            <a:r>
              <a:rPr lang="en-US" altLang="zh-CN" sz="2400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概率的统计定义</a:t>
            </a:r>
            <a:endParaRPr lang="zh-CN" altLang="en-US" sz="24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79566" y="4850238"/>
            <a:ext cx="7717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定义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1.2.2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设有随机试验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，当试验的重复次数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充分大时，若事件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的发生频率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稳定地在某数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附近摆动，则称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为事件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的概率，把这样定义的概率称为统计概率（经验概率），记为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1277762" y="2384412"/>
            <a:ext cx="6697663" cy="15668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25000"/>
              </a:lnSpc>
              <a:spcBef>
                <a:spcPts val="0"/>
              </a:spcBef>
              <a:buClr>
                <a:srgbClr val="0000FF"/>
              </a:buClr>
              <a:defRPr/>
            </a:pPr>
            <a:r>
              <a:rPr lang="zh-CN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实际问题中如何确定概率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Clr>
                <a:srgbClr val="0000FF"/>
              </a:buClr>
              <a:buNone/>
              <a:defRPr/>
            </a:pP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主观</a:t>
            </a:r>
            <a:r>
              <a:rPr lang="zh-CN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说：</a:t>
            </a: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根据以往的资料或经验，形成的关于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5000"/>
              </a:lnSpc>
              <a:spcBef>
                <a:spcPts val="0"/>
              </a:spcBef>
              <a:buClr>
                <a:srgbClr val="0000FF"/>
              </a:buClr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随机事件发生可能性的印象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左右箭头 6"/>
          <p:cNvSpPr>
            <a:spLocks noChangeArrowheads="1"/>
          </p:cNvSpPr>
          <p:nvPr/>
        </p:nvSpPr>
        <p:spPr bwMode="auto">
          <a:xfrm>
            <a:off x="5402350" y="3408772"/>
            <a:ext cx="853546" cy="391690"/>
          </a:xfrm>
          <a:prstGeom prst="leftRightArrow">
            <a:avLst>
              <a:gd name="adj1" fmla="val 50000"/>
              <a:gd name="adj2" fmla="val 49858"/>
            </a:avLst>
          </a:prstGeom>
          <a:solidFill>
            <a:srgbClr val="FF9933"/>
          </a:solidFill>
          <a:ln w="9525" algn="ctr">
            <a:noFill/>
            <a:round/>
          </a:ln>
        </p:spPr>
        <p:txBody>
          <a:bodyPr wrap="square" lIns="63493" tIns="31747" rIns="63493" bIns="31747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6102174" y="3352787"/>
            <a:ext cx="1600200" cy="447675"/>
          </a:xfrm>
          <a:prstGeom prst="rect">
            <a:avLst/>
          </a:prstGeom>
          <a:noFill/>
        </p:spPr>
        <p:txBody>
          <a:bodyPr lIns="63493" tIns="31747" rIns="63493" bIns="31747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kern="1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先验信息</a:t>
            </a:r>
            <a:endParaRPr lang="zh-CN" altLang="en-US" sz="2400" b="1" kern="1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33311" y="4229087"/>
            <a:ext cx="5481638" cy="431165"/>
          </a:xfrm>
          <a:prstGeom prst="rect">
            <a:avLst/>
          </a:prstGeom>
        </p:spPr>
        <p:txBody>
          <a:bodyPr lIns="63493" tIns="31747" rIns="63493" bIns="31747">
            <a:spAutoFit/>
          </a:bodyPr>
          <a:lstStyle/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C4C80"/>
              </a:buClr>
              <a:buSzPct val="85000"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例：考察某人是某案件嫌疑人的概率</a:t>
            </a:r>
            <a:endParaRPr lang="zh-CN" altLang="en-US" sz="24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257049" y="1758189"/>
            <a:ext cx="3496736" cy="370046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1.2.2</a:t>
            </a:r>
            <a:r>
              <a:rPr lang="en-US" altLang="zh-CN" sz="2400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概率的统计定义</a:t>
            </a:r>
            <a:endParaRPr lang="zh-CN" altLang="en-US" sz="24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1379713" y="2384412"/>
            <a:ext cx="6840538" cy="3875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0000FF"/>
              </a:buClr>
              <a:defRPr/>
            </a:pP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形形色色的概率有什么共同点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Clr>
                <a:srgbClr val="FFCA08"/>
              </a:buClr>
              <a:buNone/>
              <a:defRPr/>
            </a:pPr>
            <a:r>
              <a:rPr lang="zh-CN" altLang="en-US" sz="2400" kern="1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kern="1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非负：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可能性大小当然应该如此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Clr>
                <a:srgbClr val="FFCA08"/>
              </a:buClr>
              <a:buNone/>
              <a:defRPr/>
            </a:pPr>
            <a:r>
              <a:rPr lang="zh-CN" altLang="en-US" sz="2400" kern="1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kern="1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规范：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虽然不是本质的，但很自然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Clr>
                <a:srgbClr val="FFCA08"/>
              </a:buClr>
              <a:buNone/>
              <a:defRPr/>
            </a:pPr>
            <a:r>
              <a:rPr lang="en-US" altLang="zh-CN" sz="2400" kern="1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b="1" kern="1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可加：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两个互斥事件之和发生的可能性大小，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Clr>
                <a:srgbClr val="FFCA08"/>
              </a:buClr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应该是各自可能性大小之和</a:t>
            </a:r>
            <a:endParaRPr lang="zh-CN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39302A"/>
              </a:buClr>
              <a:defRPr/>
            </a:pPr>
            <a:endParaRPr lang="zh-CN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257049" y="1758189"/>
            <a:ext cx="3496736" cy="370046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1.2.2</a:t>
            </a:r>
            <a:r>
              <a:rPr lang="en-US" altLang="zh-CN" sz="2400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概率的统计定义</a:t>
            </a:r>
            <a:endParaRPr lang="zh-CN" altLang="en-US" sz="24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93529" y="1795463"/>
            <a:ext cx="3398292" cy="43504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1.2.3 </a:t>
            </a:r>
            <a:r>
              <a:rPr lang="zh-CN" altLang="en-US" sz="24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概率的公理化定义</a:t>
            </a:r>
            <a:endParaRPr lang="zh-CN" altLang="en-US" sz="24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2558345" y="2384412"/>
            <a:ext cx="5526088" cy="830262"/>
            <a:chOff x="1984375" y="2686050"/>
            <a:chExt cx="7956422" cy="1197695"/>
          </a:xfrm>
        </p:grpSpPr>
        <p:sp>
          <p:nvSpPr>
            <p:cNvPr id="7" name="矩形 6"/>
            <p:cNvSpPr/>
            <p:nvPr/>
          </p:nvSpPr>
          <p:spPr>
            <a:xfrm>
              <a:off x="1984375" y="2686050"/>
              <a:ext cx="7956422" cy="11976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17A43"/>
                </a:buClr>
                <a:defRPr/>
              </a:pPr>
              <a:r>
                <a:rPr lang="zh-CN" altLang="en-US" sz="2400" kern="0" dirty="0">
                  <a:solidFill>
                    <a:srgbClr val="000000"/>
                  </a:solidFill>
                  <a:latin typeface="Broadway" panose="04040905080B02020502"/>
                  <a:ea typeface="微软雅黑" panose="020B0503020204020204" pitchFamily="34" charset="-122"/>
                </a:rPr>
                <a:t>称定义在 </a:t>
              </a:r>
              <a:r>
                <a:rPr lang="el-GR" altLang="zh-CN" sz="2400" b="1" i="1" kern="0" dirty="0">
                  <a:solidFill>
                    <a:srgbClr val="000000"/>
                  </a:solidFill>
                  <a:latin typeface="+mj-lt"/>
                  <a:ea typeface="微软雅黑" panose="020B0503020204020204" pitchFamily="34" charset="-122"/>
                  <a:cs typeface="Times New Roman" panose="02020603050405020304" pitchFamily="18" charset="0"/>
                </a:rPr>
                <a:t>Ω</a:t>
              </a:r>
              <a:r>
                <a:rPr lang="en-US" altLang="zh-CN" sz="2400" b="1" i="1" kern="0" dirty="0">
                  <a:solidFill>
                    <a:srgbClr val="000000"/>
                  </a:solidFill>
                  <a:latin typeface="Broadway" panose="04040905080B0202050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400" kern="0" dirty="0">
                  <a:solidFill>
                    <a:srgbClr val="000000"/>
                  </a:solidFill>
                  <a:latin typeface="Broadway" panose="04040905080B02020502"/>
                  <a:ea typeface="微软雅黑" panose="020B0503020204020204" pitchFamily="34" charset="-122"/>
                </a:rPr>
                <a:t>的事件族   上的实值函数</a:t>
              </a:r>
              <a:r>
                <a:rPr lang="en-US" altLang="zh-CN" sz="2400" b="1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</a:t>
              </a:r>
              <a:r>
                <a:rPr lang="zh-CN" altLang="en-US" sz="240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400" kern="0" dirty="0">
                  <a:solidFill>
                    <a:srgbClr val="000000"/>
                  </a:solidFill>
                  <a:latin typeface="Broadway" panose="04040905080B02020502"/>
                  <a:ea typeface="微软雅黑" panose="020B0503020204020204" pitchFamily="34" charset="-122"/>
                </a:rPr>
                <a:t>为一个</a:t>
              </a:r>
              <a:r>
                <a:rPr lang="zh-CN" altLang="en-US" sz="2400" b="1" kern="10" dirty="0">
                  <a:solidFill>
                    <a:srgbClr val="0000FF"/>
                  </a:solidFill>
                  <a:latin typeface="Broadway" panose="04040905080B02020502"/>
                  <a:ea typeface="微软雅黑" panose="020B0503020204020204" pitchFamily="34" charset="-122"/>
                </a:rPr>
                <a:t>概率</a:t>
              </a:r>
              <a:r>
                <a:rPr lang="zh-CN" altLang="en-US" sz="2400" kern="0" dirty="0">
                  <a:solidFill>
                    <a:srgbClr val="000000"/>
                  </a:solidFill>
                  <a:latin typeface="Broadway" panose="04040905080B02020502"/>
                  <a:ea typeface="微软雅黑" panose="020B0503020204020204" pitchFamily="34" charset="-122"/>
                </a:rPr>
                <a:t>，如果它满足下列三条公理 </a:t>
              </a:r>
              <a:endParaRPr lang="zh-CN" altLang="zh-CN" sz="2400" kern="0" dirty="0">
                <a:solidFill>
                  <a:srgbClr val="000000"/>
                </a:solidFill>
                <a:latin typeface="Broadway" panose="04040905080B0202050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8" name="Object 91"/>
            <p:cNvGraphicFramePr>
              <a:graphicFrameLocks noChangeAspect="1"/>
            </p:cNvGraphicFramePr>
            <p:nvPr/>
          </p:nvGraphicFramePr>
          <p:xfrm>
            <a:off x="6053337" y="2754313"/>
            <a:ext cx="481012" cy="458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52" name="Equation" r:id="rId1" imgW="38100" imgH="38100" progId="Equation.DSMT4">
                    <p:embed/>
                  </p:oleObj>
                </mc:Choice>
                <mc:Fallback>
                  <p:oleObj name="Equation" r:id="rId1" imgW="38100" imgH="38100" progId="Equation.DSMT4">
                    <p:embed/>
                    <p:pic>
                      <p:nvPicPr>
                        <p:cNvPr id="0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53337" y="2754313"/>
                          <a:ext cx="481012" cy="4587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组合 8"/>
          <p:cNvGrpSpPr/>
          <p:nvPr/>
        </p:nvGrpSpPr>
        <p:grpSpPr bwMode="auto">
          <a:xfrm>
            <a:off x="1831270" y="3382949"/>
            <a:ext cx="5911850" cy="1773238"/>
            <a:chOff x="703263" y="3897052"/>
            <a:chExt cx="8510128" cy="2554288"/>
          </a:xfrm>
        </p:grpSpPr>
        <p:sp>
          <p:nvSpPr>
            <p:cNvPr id="10" name="TextBox 26"/>
            <p:cNvSpPr txBox="1">
              <a:spLocks noChangeArrowheads="1"/>
            </p:cNvSpPr>
            <p:nvPr/>
          </p:nvSpPr>
          <p:spPr bwMode="auto">
            <a:xfrm>
              <a:off x="703263" y="3897052"/>
              <a:ext cx="8510128" cy="225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0" dirty="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1) </a:t>
              </a:r>
              <a:r>
                <a:rPr lang="zh-CN" altLang="en-US" sz="2400" b="0" dirty="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非负性</a:t>
              </a:r>
              <a:r>
                <a:rPr lang="zh-CN" altLang="en-US" sz="2400" b="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， </a:t>
              </a:r>
              <a:endParaRPr lang="zh-CN" altLang="en-US" sz="24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0" dirty="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2) </a:t>
              </a:r>
              <a:r>
                <a:rPr lang="zh-CN" altLang="en-US" sz="2400" b="0" dirty="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规范性</a:t>
              </a:r>
              <a:r>
                <a:rPr lang="zh-CN" altLang="en-US" sz="2400" b="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</a:t>
              </a:r>
              <a:endParaRPr lang="zh-CN" altLang="en-US" sz="24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0" dirty="0">
                  <a:gradFill>
                    <a:gsLst>
                      <a:gs pos="0">
                        <a:srgbClr val="012D86"/>
                      </a:gs>
                      <a:gs pos="100000">
                        <a:srgbClr val="0E2557"/>
                      </a:gs>
                    </a:gsLst>
                    <a:lin scaled="0"/>
                  </a:gra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3) 可列可加性</a:t>
              </a:r>
              <a:r>
                <a:rPr lang="zh-CN" altLang="en-US" sz="2400" b="0" dirty="0">
                  <a:solidFill>
                    <a:prstClr val="black"/>
                  </a:solidFill>
                  <a:latin typeface="Broadway" panose="04040905080B02020502"/>
                  <a:ea typeface="微软雅黑" panose="020B0503020204020204" pitchFamily="34" charset="-122"/>
                </a:rPr>
                <a:t> 即设                   且互斥，则 </a:t>
              </a:r>
              <a:endParaRPr lang="zh-CN" altLang="en-US" sz="2400" b="0" dirty="0">
                <a:solidFill>
                  <a:prstClr val="black"/>
                </a:solidFill>
                <a:latin typeface="Broadway" panose="04040905080B02020502"/>
                <a:ea typeface="微软雅黑" panose="020B0503020204020204" pitchFamily="34" charset="-122"/>
              </a:endParaRP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0" dirty="0">
                <a:solidFill>
                  <a:prstClr val="black"/>
                </a:solidFill>
                <a:latin typeface="Broadway" panose="04040905080B0202050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1" name="对象 28"/>
            <p:cNvGraphicFramePr>
              <a:graphicFrameLocks noChangeAspect="1"/>
            </p:cNvGraphicFramePr>
            <p:nvPr/>
          </p:nvGraphicFramePr>
          <p:xfrm>
            <a:off x="2667270" y="4040682"/>
            <a:ext cx="1439552" cy="4971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53" name="Equation" r:id="rId3" imgW="520065" imgH="177800" progId="Equation.DSMT4">
                    <p:embed/>
                  </p:oleObj>
                </mc:Choice>
                <mc:Fallback>
                  <p:oleObj name="Equation" r:id="rId3" imgW="520065" imgH="177800" progId="Equation.DSMT4">
                    <p:embed/>
                    <p:pic>
                      <p:nvPicPr>
                        <p:cNvPr id="0" name="对象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270" y="4040682"/>
                          <a:ext cx="1439552" cy="497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30"/>
            <p:cNvGraphicFramePr>
              <a:graphicFrameLocks noChangeAspect="1"/>
            </p:cNvGraphicFramePr>
            <p:nvPr/>
          </p:nvGraphicFramePr>
          <p:xfrm>
            <a:off x="4286519" y="4033780"/>
            <a:ext cx="1298575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54" name="Equation" r:id="rId5" imgW="457200" imgH="152400" progId="Equation.DSMT4">
                    <p:embed/>
                  </p:oleObj>
                </mc:Choice>
                <mc:Fallback>
                  <p:oleObj name="Equation" r:id="rId5" imgW="457200" imgH="152400" progId="Equation.DSMT4">
                    <p:embed/>
                    <p:pic>
                      <p:nvPicPr>
                        <p:cNvPr id="0" name="对象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6519" y="4033780"/>
                          <a:ext cx="1298575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34"/>
            <p:cNvGraphicFramePr>
              <a:graphicFrameLocks noChangeAspect="1"/>
            </p:cNvGraphicFramePr>
            <p:nvPr/>
          </p:nvGraphicFramePr>
          <p:xfrm>
            <a:off x="2702194" y="4537750"/>
            <a:ext cx="1406782" cy="504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55" name="Equation" r:id="rId7" imgW="508000" imgH="177800" progId="Equation.DSMT4">
                    <p:embed/>
                  </p:oleObj>
                </mc:Choice>
                <mc:Fallback>
                  <p:oleObj name="Equation" r:id="rId7" imgW="508000" imgH="177800" progId="Equation.DSMT4">
                    <p:embed/>
                    <p:pic>
                      <p:nvPicPr>
                        <p:cNvPr id="0" name="对象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2194" y="4537750"/>
                          <a:ext cx="1406782" cy="504143"/>
                        </a:xfrm>
                        <a:prstGeom prst="rect">
                          <a:avLst/>
                        </a:prstGeom>
                        <a:solidFill>
                          <a:srgbClr val="F5F5F5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36"/>
            <p:cNvGraphicFramePr>
              <a:graphicFrameLocks noChangeAspect="1"/>
            </p:cNvGraphicFramePr>
            <p:nvPr/>
          </p:nvGraphicFramePr>
          <p:xfrm>
            <a:off x="4444773" y="5032904"/>
            <a:ext cx="2097256" cy="504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56" name="Equation" r:id="rId9" imgW="748665" imgH="177800" progId="Equation.DSMT4">
                    <p:embed/>
                  </p:oleObj>
                </mc:Choice>
                <mc:Fallback>
                  <p:oleObj name="Equation" r:id="rId9" imgW="748665" imgH="177800" progId="Equation.DSMT4">
                    <p:embed/>
                    <p:pic>
                      <p:nvPicPr>
                        <p:cNvPr id="0" name="对象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4773" y="5032904"/>
                          <a:ext cx="2097256" cy="504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38"/>
            <p:cNvGraphicFramePr>
              <a:graphicFrameLocks noChangeAspect="1"/>
            </p:cNvGraphicFramePr>
            <p:nvPr/>
          </p:nvGraphicFramePr>
          <p:xfrm>
            <a:off x="3203848" y="5511540"/>
            <a:ext cx="2911475" cy="939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857" name="Equation" r:id="rId11" imgW="1155700" imgH="368300" progId="Equation.DSMT4">
                    <p:embed/>
                  </p:oleObj>
                </mc:Choice>
                <mc:Fallback>
                  <p:oleObj name="Equation" r:id="rId11" imgW="1155700" imgH="368300" progId="Equation.DSMT4">
                    <p:embed/>
                    <p:pic>
                      <p:nvPicPr>
                        <p:cNvPr id="0" name="对象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3848" y="5511540"/>
                          <a:ext cx="2911475" cy="939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矩形 15"/>
          <p:cNvSpPr/>
          <p:nvPr/>
        </p:nvSpPr>
        <p:spPr>
          <a:xfrm>
            <a:off x="1853496" y="5408599"/>
            <a:ext cx="4665663" cy="433388"/>
          </a:xfrm>
          <a:prstGeom prst="rect">
            <a:avLst/>
          </a:prstGeom>
        </p:spPr>
        <p:txBody>
          <a:bodyPr lIns="63493" tIns="31747" rIns="63493" bIns="31747">
            <a:spAutoFit/>
          </a:bodyPr>
          <a:lstStyle/>
          <a:p>
            <a:pPr marL="238125" indent="-2381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l"/>
              <a:defRPr/>
            </a:pPr>
            <a:r>
              <a:rPr lang="zh-CN" altLang="zh-CN" sz="2400" kern="0" dirty="0">
                <a:solidFill>
                  <a:srgbClr val="000000"/>
                </a:solidFill>
                <a:latin typeface="Broadway" panose="04040905080B02020502"/>
                <a:ea typeface="微软雅黑" panose="020B0503020204020204" pitchFamily="34" charset="-122"/>
              </a:rPr>
              <a:t>为什么需要可列可加性？</a:t>
            </a:r>
            <a:endParaRPr lang="zh-CN" altLang="zh-CN" sz="2400" kern="0" dirty="0">
              <a:solidFill>
                <a:srgbClr val="000000"/>
              </a:solidFill>
              <a:latin typeface="Broadway" panose="04040905080B0202050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1550283" y="2492362"/>
            <a:ext cx="900112" cy="323850"/>
            <a:chOff x="1403648" y="1239602"/>
            <a:chExt cx="900101" cy="324036"/>
          </a:xfrm>
        </p:grpSpPr>
        <p:sp>
          <p:nvSpPr>
            <p:cNvPr id="18" name="WordArt 127"/>
            <p:cNvSpPr>
              <a:spLocks noChangeArrowheads="1" noChangeShapeType="1" noTextEdit="1"/>
            </p:cNvSpPr>
            <p:nvPr/>
          </p:nvSpPr>
          <p:spPr bwMode="auto">
            <a:xfrm>
              <a:off x="1761795" y="1239602"/>
              <a:ext cx="541954" cy="282221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kern="1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定义</a:t>
              </a:r>
              <a:endParaRPr lang="zh-CN" altLang="en-US" sz="2400" b="1" kern="1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pic>
          <p:nvPicPr>
            <p:cNvPr id="19" name="Picture 18" descr="E:\MB001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1239638"/>
              <a:ext cx="299013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矩形 4"/>
          <p:cNvSpPr>
            <a:spLocks noChangeArrowheads="1"/>
          </p:cNvSpPr>
          <p:nvPr/>
        </p:nvSpPr>
        <p:spPr bwMode="auto">
          <a:xfrm>
            <a:off x="3512434" y="3721414"/>
            <a:ext cx="179387" cy="523220"/>
          </a:xfrm>
          <a:prstGeom prst="rect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425120" y="3768712"/>
            <a:ext cx="37465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l-GR" altLang="zh-CN" sz="2000" b="1" i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Ω</a:t>
            </a:r>
            <a:endParaRPr lang="zh-CN" altLang="en-US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2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168043" y="2384412"/>
            <a:ext cx="6938962" cy="79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493" tIns="31747" rIns="63493" bIns="31747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>
                <a:srgbClr val="FFCA08"/>
              </a:buClr>
              <a:buNone/>
              <a:defRPr/>
            </a:pPr>
            <a:r>
              <a:rPr lang="zh-CN" altLang="zh-CN" sz="2400" b="1" dirty="0">
                <a:solidFill>
                  <a:srgbClr val="0000FF"/>
                </a:solidFill>
                <a:latin typeface="Broadway" panose="04040905080B02020502"/>
                <a:ea typeface="微软雅黑" panose="020B0503020204020204" pitchFamily="34" charset="-122"/>
              </a:rPr>
              <a:t>例</a:t>
            </a:r>
            <a:r>
              <a:rPr lang="zh-CN" altLang="zh-CN" sz="2400" dirty="0">
                <a:solidFill>
                  <a:prstClr val="black"/>
                </a:solidFill>
                <a:latin typeface="Broadway" panose="04040905080B02020502"/>
                <a:ea typeface="微软雅黑" panose="020B0503020204020204" pitchFamily="34" charset="-122"/>
              </a:rPr>
              <a:t>（</a:t>
            </a:r>
            <a:r>
              <a:rPr lang="zh-CN" altLang="en-US" sz="2400" dirty="0">
                <a:solidFill>
                  <a:prstClr val="black"/>
                </a:solidFill>
                <a:latin typeface="Broadway" panose="04040905080B02020502"/>
                <a:ea typeface="微软雅黑" panose="020B0503020204020204" pitchFamily="34" charset="-122"/>
              </a:rPr>
              <a:t>掷双骰子</a:t>
            </a:r>
            <a:r>
              <a:rPr lang="zh-CN" altLang="zh-CN" sz="2400" dirty="0">
                <a:solidFill>
                  <a:prstClr val="black"/>
                </a:solidFill>
                <a:latin typeface="Broadway" panose="04040905080B02020502"/>
                <a:ea typeface="微软雅黑" panose="020B0503020204020204" pitchFamily="34" charset="-122"/>
              </a:rPr>
              <a:t>）</a:t>
            </a:r>
            <a:r>
              <a:rPr lang="zh-CN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反复掷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</a:t>
            </a:r>
            <a:r>
              <a:rPr lang="zh-CN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骰子，观察其点数和，若出现首次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点或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点，则试验结束</a:t>
            </a:r>
            <a:r>
              <a:rPr lang="zh-CN" altLang="zh-CN" sz="2400" dirty="0">
                <a:solidFill>
                  <a:prstClr val="black"/>
                </a:solidFill>
                <a:latin typeface="Broadway" panose="04040905080B02020502"/>
                <a:ea typeface="微软雅黑" panose="020B0503020204020204" pitchFamily="34" charset="-122"/>
              </a:rPr>
              <a:t>。</a:t>
            </a:r>
            <a:endParaRPr lang="zh-CN" altLang="zh-CN" sz="2400" dirty="0">
              <a:solidFill>
                <a:prstClr val="black"/>
              </a:solidFill>
              <a:latin typeface="Broadway" panose="04040905080B02020502"/>
              <a:ea typeface="微软雅黑" panose="020B0503020204020204" pitchFamily="34" charset="-122"/>
            </a:endParaRPr>
          </a:p>
          <a:p>
            <a:pPr lvl="1">
              <a:buClr>
                <a:srgbClr val="39302A"/>
              </a:buClr>
              <a:defRPr/>
            </a:pPr>
            <a:endParaRPr lang="zh-CN" altLang="zh-CN" dirty="0">
              <a:solidFill>
                <a:prstClr val="black"/>
              </a:solidFill>
              <a:latin typeface="Broadway" panose="04040905080B02020502"/>
              <a:ea typeface="微软雅黑" panose="020B0503020204020204" pitchFamily="34" charset="-122"/>
            </a:endParaRPr>
          </a:p>
          <a:p>
            <a:pPr marL="0" indent="0">
              <a:buClr>
                <a:srgbClr val="FFCA08"/>
              </a:buClr>
              <a:buNone/>
              <a:defRPr/>
            </a:pPr>
            <a:endParaRPr lang="en-US" altLang="zh-CN" sz="2400" dirty="0">
              <a:solidFill>
                <a:prstClr val="black"/>
              </a:solidFill>
              <a:latin typeface="Broadway" panose="04040905080B02020502"/>
              <a:ea typeface="微软雅黑" panose="020B0503020204020204" pitchFamily="34" charset="-122"/>
            </a:endParaRPr>
          </a:p>
        </p:txBody>
      </p:sp>
      <p:graphicFrame>
        <p:nvGraphicFramePr>
          <p:cNvPr id="7" name="对象 3"/>
          <p:cNvGraphicFramePr>
            <a:graphicFrameLocks noChangeAspect="1"/>
          </p:cNvGraphicFramePr>
          <p:nvPr/>
        </p:nvGraphicFramePr>
        <p:xfrm>
          <a:off x="1264880" y="3321037"/>
          <a:ext cx="6122988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0" name="文档" r:id="rId1" imgW="3195955" imgH="471170" progId="Word.Document.12">
                  <p:embed/>
                </p:oleObj>
              </mc:Choice>
              <mc:Fallback>
                <p:oleObj name="文档" r:id="rId1" imgW="3195955" imgH="471170" progId="Word.Document.12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4880" y="3321037"/>
                        <a:ext cx="6122988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5"/>
          <p:cNvGraphicFramePr>
            <a:graphicFrameLocks noChangeAspect="1"/>
          </p:cNvGraphicFramePr>
          <p:nvPr/>
        </p:nvGraphicFramePr>
        <p:xfrm>
          <a:off x="955318" y="4184637"/>
          <a:ext cx="7078662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1" name="文档" r:id="rId3" imgW="3549650" imgH="460375" progId="Word.Document.12">
                  <p:embed/>
                </p:oleObj>
              </mc:Choice>
              <mc:Fallback>
                <p:oleObj name="文档" r:id="rId3" imgW="3549650" imgH="460375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318" y="4184637"/>
                        <a:ext cx="7078662" cy="912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7"/>
          <p:cNvGraphicFramePr>
            <a:graphicFrameLocks noChangeAspect="1"/>
          </p:cNvGraphicFramePr>
          <p:nvPr/>
        </p:nvGraphicFramePr>
        <p:xfrm>
          <a:off x="1966556" y="4732324"/>
          <a:ext cx="264636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2" name="Equation" r:id="rId5" imgW="1600200" imgH="368300" progId="Equation.DSMT4">
                  <p:embed/>
                </p:oleObj>
              </mc:Choice>
              <mc:Fallback>
                <p:oleObj name="Equation" r:id="rId5" imgW="1600200" imgH="3683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6556" y="4732324"/>
                        <a:ext cx="2646363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11"/>
          <p:cNvGraphicFramePr>
            <a:graphicFrameLocks noChangeAspect="1"/>
          </p:cNvGraphicFramePr>
          <p:nvPr/>
        </p:nvGraphicFramePr>
        <p:xfrm>
          <a:off x="4743094" y="4757724"/>
          <a:ext cx="24987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3" name="Equation" r:id="rId7" imgW="1574800" imgH="368300" progId="Equation.DSMT4">
                  <p:embed/>
                </p:oleObj>
              </mc:Choice>
              <mc:Fallback>
                <p:oleObj name="Equation" r:id="rId7" imgW="1574800" imgH="3683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3094" y="4757724"/>
                        <a:ext cx="2498725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2525355" y="5564174"/>
            <a:ext cx="4635500" cy="433388"/>
          </a:xfrm>
          <a:prstGeom prst="rect">
            <a:avLst/>
          </a:prstGeom>
        </p:spPr>
        <p:txBody>
          <a:bodyPr lIns="63493" tIns="31747" rIns="63493" bIns="31747">
            <a:spAutoFit/>
          </a:bodyPr>
          <a:lstStyle/>
          <a:p>
            <a:pPr marL="238125" indent="-2381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是否还有必要给出可加性？</a:t>
            </a:r>
            <a:endParaRPr lang="zh-CN" altLang="zh-CN" sz="24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293529" y="1795463"/>
            <a:ext cx="3398292" cy="43504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1.2.3 </a:t>
            </a:r>
            <a:r>
              <a:rPr lang="zh-CN" altLang="en-US" sz="24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概率的公理化定义</a:t>
            </a:r>
            <a:endParaRPr lang="zh-CN" altLang="en-US" sz="24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863020" y="2384412"/>
            <a:ext cx="5526088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7A43"/>
              </a:buClr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Broadway" panose="04040905080B02020502"/>
                <a:ea typeface="微软雅黑" panose="020B0503020204020204" pitchFamily="34" charset="-122"/>
              </a:rPr>
              <a:t>回顾</a:t>
            </a:r>
            <a:r>
              <a:rPr lang="zh-CN" altLang="en-US" sz="2400" b="1" kern="10" dirty="0">
                <a:solidFill>
                  <a:srgbClr val="0000FF"/>
                </a:solidFill>
                <a:latin typeface="Broadway" panose="04040905080B02020502"/>
                <a:ea typeface="微软雅黑" panose="020B0503020204020204" pitchFamily="34" charset="-122"/>
              </a:rPr>
              <a:t>概率</a:t>
            </a:r>
            <a:r>
              <a:rPr lang="zh-CN" altLang="en-US" sz="2400" kern="0" dirty="0">
                <a:solidFill>
                  <a:srgbClr val="000000"/>
                </a:solidFill>
                <a:latin typeface="Broadway" panose="04040905080B02020502"/>
                <a:ea typeface="微软雅黑" panose="020B0503020204020204" pitchFamily="34" charset="-122"/>
              </a:rPr>
              <a:t>满足的三条公理： </a:t>
            </a:r>
            <a:endParaRPr lang="zh-CN" altLang="zh-CN" sz="2400" kern="0" dirty="0">
              <a:solidFill>
                <a:srgbClr val="000000"/>
              </a:solidFill>
              <a:latin typeface="Broadway" panose="04040905080B02020502"/>
              <a:ea typeface="微软雅黑" panose="020B0503020204020204" pitchFamily="34" charset="-122"/>
            </a:endParaRPr>
          </a:p>
        </p:txBody>
      </p:sp>
      <p:grpSp>
        <p:nvGrpSpPr>
          <p:cNvPr id="7" name="组合 11"/>
          <p:cNvGrpSpPr/>
          <p:nvPr/>
        </p:nvGrpSpPr>
        <p:grpSpPr bwMode="auto">
          <a:xfrm>
            <a:off x="1863020" y="3167049"/>
            <a:ext cx="5911850" cy="1773238"/>
            <a:chOff x="703263" y="3897052"/>
            <a:chExt cx="8510128" cy="2554288"/>
          </a:xfrm>
        </p:grpSpPr>
        <p:sp>
          <p:nvSpPr>
            <p:cNvPr id="8" name="TextBox 26"/>
            <p:cNvSpPr txBox="1">
              <a:spLocks noChangeArrowheads="1"/>
            </p:cNvSpPr>
            <p:nvPr/>
          </p:nvSpPr>
          <p:spPr bwMode="auto">
            <a:xfrm>
              <a:off x="703263" y="3897052"/>
              <a:ext cx="8510128" cy="2259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1) </a:t>
              </a:r>
              <a:r>
                <a:rPr lang="zh-CN" altLang="en-US" sz="2400" b="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非负性             ， </a:t>
              </a:r>
              <a:endParaRPr lang="zh-CN" altLang="en-US" sz="24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2) </a:t>
              </a:r>
              <a:r>
                <a:rPr lang="zh-CN" altLang="en-US" sz="2400" b="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规范性  </a:t>
              </a:r>
              <a:endParaRPr lang="zh-CN" altLang="en-US" sz="24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3) </a:t>
              </a:r>
              <a:r>
                <a:rPr lang="zh-CN" altLang="en-US" sz="2400" b="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可</a:t>
              </a:r>
              <a:r>
                <a:rPr lang="zh-CN" altLang="en-US" sz="2400" b="0" dirty="0">
                  <a:solidFill>
                    <a:prstClr val="black"/>
                  </a:solidFill>
                  <a:latin typeface="Broadway" panose="04040905080B02020502"/>
                  <a:ea typeface="微软雅黑" panose="020B0503020204020204" pitchFamily="34" charset="-122"/>
                </a:rPr>
                <a:t>列可加性 即设                   且互斥，则 </a:t>
              </a:r>
              <a:endParaRPr lang="zh-CN" altLang="en-US" sz="2400" b="0" dirty="0">
                <a:solidFill>
                  <a:prstClr val="black"/>
                </a:solidFill>
                <a:latin typeface="Broadway" panose="04040905080B02020502"/>
                <a:ea typeface="微软雅黑" panose="020B0503020204020204" pitchFamily="34" charset="-122"/>
              </a:endParaRPr>
            </a:p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b="0" dirty="0">
                <a:solidFill>
                  <a:prstClr val="black"/>
                </a:solidFill>
                <a:latin typeface="Broadway" panose="04040905080B0202050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9" name="对象 28"/>
            <p:cNvGraphicFramePr>
              <a:graphicFrameLocks noChangeAspect="1"/>
            </p:cNvGraphicFramePr>
            <p:nvPr/>
          </p:nvGraphicFramePr>
          <p:xfrm>
            <a:off x="2667270" y="4040682"/>
            <a:ext cx="1439552" cy="4971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80" name="Equation" r:id="rId1" imgW="520065" imgH="177800" progId="Equation.DSMT4">
                    <p:embed/>
                  </p:oleObj>
                </mc:Choice>
                <mc:Fallback>
                  <p:oleObj name="Equation" r:id="rId1" imgW="520065" imgH="177800" progId="Equation.DSMT4">
                    <p:embed/>
                    <p:pic>
                      <p:nvPicPr>
                        <p:cNvPr id="0" name="对象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270" y="4040682"/>
                          <a:ext cx="1439552" cy="497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30"/>
            <p:cNvGraphicFramePr>
              <a:graphicFrameLocks noChangeAspect="1"/>
            </p:cNvGraphicFramePr>
            <p:nvPr/>
          </p:nvGraphicFramePr>
          <p:xfrm>
            <a:off x="4286519" y="4033780"/>
            <a:ext cx="1298575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81" name="Equation" r:id="rId3" imgW="457200" imgH="152400" progId="Equation.DSMT4">
                    <p:embed/>
                  </p:oleObj>
                </mc:Choice>
                <mc:Fallback>
                  <p:oleObj name="Equation" r:id="rId3" imgW="457200" imgH="152400" progId="Equation.DSMT4">
                    <p:embed/>
                    <p:pic>
                      <p:nvPicPr>
                        <p:cNvPr id="0" name="对象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6519" y="4033780"/>
                          <a:ext cx="1298575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34"/>
            <p:cNvGraphicFramePr>
              <a:graphicFrameLocks noChangeAspect="1"/>
            </p:cNvGraphicFramePr>
            <p:nvPr/>
          </p:nvGraphicFramePr>
          <p:xfrm>
            <a:off x="2702194" y="4537750"/>
            <a:ext cx="1406782" cy="504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82" name="Equation" r:id="rId5" imgW="508000" imgH="177800" progId="Equation.DSMT4">
                    <p:embed/>
                  </p:oleObj>
                </mc:Choice>
                <mc:Fallback>
                  <p:oleObj name="Equation" r:id="rId5" imgW="508000" imgH="177800" progId="Equation.DSMT4">
                    <p:embed/>
                    <p:pic>
                      <p:nvPicPr>
                        <p:cNvPr id="0" name="对象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2194" y="4537750"/>
                          <a:ext cx="1406782" cy="504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36"/>
            <p:cNvGraphicFramePr>
              <a:graphicFrameLocks noChangeAspect="1"/>
            </p:cNvGraphicFramePr>
            <p:nvPr/>
          </p:nvGraphicFramePr>
          <p:xfrm>
            <a:off x="4444773" y="5032904"/>
            <a:ext cx="2097256" cy="504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83" name="Equation" r:id="rId7" imgW="748665" imgH="177800" progId="Equation.DSMT4">
                    <p:embed/>
                  </p:oleObj>
                </mc:Choice>
                <mc:Fallback>
                  <p:oleObj name="Equation" r:id="rId7" imgW="748665" imgH="177800" progId="Equation.DSMT4">
                    <p:embed/>
                    <p:pic>
                      <p:nvPicPr>
                        <p:cNvPr id="0" name="对象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4773" y="5032904"/>
                          <a:ext cx="2097256" cy="5044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38"/>
            <p:cNvGraphicFramePr>
              <a:graphicFrameLocks noChangeAspect="1"/>
            </p:cNvGraphicFramePr>
            <p:nvPr/>
          </p:nvGraphicFramePr>
          <p:xfrm>
            <a:off x="3203848" y="5511540"/>
            <a:ext cx="2911475" cy="939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84" name="Equation" r:id="rId9" imgW="1155700" imgH="368300" progId="Equation.DSMT4">
                    <p:embed/>
                  </p:oleObj>
                </mc:Choice>
                <mc:Fallback>
                  <p:oleObj name="Equation" r:id="rId9" imgW="1155700" imgH="368300" progId="Equation.DSMT4">
                    <p:embed/>
                    <p:pic>
                      <p:nvPicPr>
                        <p:cNvPr id="0" name="对象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3848" y="5511540"/>
                          <a:ext cx="2911475" cy="939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矩形 13"/>
          <p:cNvSpPr/>
          <p:nvPr/>
        </p:nvSpPr>
        <p:spPr bwMode="auto">
          <a:xfrm>
            <a:off x="1847145" y="5205400"/>
            <a:ext cx="5526088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7A43"/>
              </a:buClr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Broadway" panose="04040905080B02020502"/>
                <a:ea typeface="微软雅黑" panose="020B0503020204020204" pitchFamily="34" charset="-122"/>
              </a:rPr>
              <a:t>基于这三条公理，可以推出以下概率的重要性质： </a:t>
            </a:r>
            <a:endParaRPr lang="zh-CN" altLang="zh-CN" sz="2400" kern="0" dirty="0">
              <a:solidFill>
                <a:srgbClr val="000000"/>
              </a:solidFill>
              <a:latin typeface="Broadway" panose="04040905080B02020502"/>
              <a:ea typeface="微软雅黑" panose="020B0503020204020204" pitchFamily="34" charset="-122"/>
            </a:endParaRPr>
          </a:p>
        </p:txBody>
      </p:sp>
      <p:sp>
        <p:nvSpPr>
          <p:cNvPr id="15" name="矩形 29"/>
          <p:cNvSpPr>
            <a:spLocks noChangeArrowheads="1"/>
          </p:cNvSpPr>
          <p:nvPr/>
        </p:nvSpPr>
        <p:spPr bwMode="auto">
          <a:xfrm>
            <a:off x="3555295" y="3519802"/>
            <a:ext cx="179388" cy="523220"/>
          </a:xfrm>
          <a:prstGeom prst="rect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  <a:ea typeface="楷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67983" y="3567099"/>
            <a:ext cx="37465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l-GR" altLang="zh-CN" sz="2000" b="1" i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Ω</a:t>
            </a:r>
            <a:endParaRPr lang="zh-CN" altLang="en-US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381740" y="1766944"/>
            <a:ext cx="2644818" cy="442689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1.2.4 </a:t>
            </a:r>
            <a:r>
              <a:rPr lang="zh-CN" altLang="en-US" sz="24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概率的性质</a:t>
            </a:r>
            <a:endParaRPr lang="zh-CN" altLang="en-US" sz="24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7" name="对象 16"/>
          <p:cNvGraphicFramePr>
            <a:graphicFrameLocks noChangeAspect="1"/>
          </p:cNvGraphicFramePr>
          <p:nvPr/>
        </p:nvGraphicFramePr>
        <p:xfrm>
          <a:off x="2403476" y="2476487"/>
          <a:ext cx="103187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04" name="Equation" r:id="rId1" imgW="532765" imgH="177800" progId="Equation.DSMT4">
                  <p:embed/>
                </p:oleObj>
              </mc:Choice>
              <mc:Fallback>
                <p:oleObj name="Equation" r:id="rId1" imgW="532765" imgH="177800" progId="Equation.DSMT4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476" y="2476487"/>
                        <a:ext cx="1031875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19"/>
          <p:cNvGraphicFramePr>
            <a:graphicFrameLocks noChangeAspect="1"/>
          </p:cNvGraphicFramePr>
          <p:nvPr/>
        </p:nvGraphicFramePr>
        <p:xfrm>
          <a:off x="2752726" y="2898762"/>
          <a:ext cx="413226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05" name="Equation" r:id="rId3" imgW="2247900" imgH="190500" progId="Equation.DSMT4">
                  <p:embed/>
                </p:oleObj>
              </mc:Choice>
              <mc:Fallback>
                <p:oleObj name="Equation" r:id="rId3" imgW="2247900" imgH="190500" progId="Equation.DSMT4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2726" y="2898762"/>
                        <a:ext cx="4132263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23"/>
          <p:cNvGraphicFramePr>
            <a:graphicFrameLocks noChangeAspect="1"/>
          </p:cNvGraphicFramePr>
          <p:nvPr/>
        </p:nvGraphicFramePr>
        <p:xfrm>
          <a:off x="3700463" y="3975087"/>
          <a:ext cx="204946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06" name="Equation" r:id="rId5" imgW="1155700" imgH="368300" progId="Equation.DSMT4">
                  <p:embed/>
                </p:oleObj>
              </mc:Choice>
              <mc:Fallback>
                <p:oleObj name="Equation" r:id="rId5" imgW="1155700" imgH="368300" progId="Equation.DSMT4">
                  <p:embed/>
                  <p:pic>
                    <p:nvPicPr>
                      <p:cNvPr id="0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0463" y="3975087"/>
                        <a:ext cx="2049462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25"/>
          <p:cNvGraphicFramePr>
            <a:graphicFrameLocks noChangeAspect="1"/>
          </p:cNvGraphicFramePr>
          <p:nvPr/>
        </p:nvGraphicFramePr>
        <p:xfrm>
          <a:off x="2832101" y="4852976"/>
          <a:ext cx="4048125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07" name="Equation" r:id="rId7" imgW="2057400" imgH="368300" progId="Equation.DSMT4">
                  <p:embed/>
                </p:oleObj>
              </mc:Choice>
              <mc:Fallback>
                <p:oleObj name="Equation" r:id="rId7" imgW="2057400" imgH="368300" progId="Equation.DSMT4">
                  <p:embed/>
                  <p:pic>
                    <p:nvPicPr>
                      <p:cNvPr id="0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101" y="4852976"/>
                        <a:ext cx="4048125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790700" y="2384412"/>
            <a:ext cx="1587500" cy="877888"/>
          </a:xfrm>
          <a:prstGeom prst="rect">
            <a:avLst/>
          </a:prstGeom>
        </p:spPr>
        <p:txBody>
          <a:bodyPr lIns="63493" tIns="31747" rIns="63493" bIns="31747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7A43"/>
              </a:buClr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kern="0" baseline="30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7A43"/>
              </a:buClr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提示：</a:t>
            </a:r>
            <a:endParaRPr lang="en-US" altLang="zh-CN" sz="24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00226" y="4649776"/>
            <a:ext cx="1050925" cy="433387"/>
          </a:xfrm>
          <a:prstGeom prst="rect">
            <a:avLst/>
          </a:prstGeom>
        </p:spPr>
        <p:txBody>
          <a:bodyPr wrap="none" lIns="63493" tIns="31747" rIns="63493" bIns="31747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7A43"/>
              </a:buClr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提示：</a:t>
            </a:r>
            <a:endParaRPr lang="en-US" altLang="zh-CN" sz="24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 bwMode="auto">
          <a:xfrm>
            <a:off x="1795464" y="3524237"/>
            <a:ext cx="5716587" cy="476250"/>
            <a:chOff x="1771895" y="2621533"/>
            <a:chExt cx="5716429" cy="475147"/>
          </a:xfrm>
        </p:grpSpPr>
        <p:sp>
          <p:nvSpPr>
            <p:cNvPr id="14" name="内容占位符 2"/>
            <p:cNvSpPr txBox="1"/>
            <p:nvPr/>
          </p:nvSpPr>
          <p:spPr bwMode="auto">
            <a:xfrm>
              <a:off x="1771895" y="2621533"/>
              <a:ext cx="5716429" cy="475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493" tIns="31747" rIns="63493" bIns="31747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Clr>
                  <a:srgbClr val="FFCA08"/>
                </a:buClr>
                <a:buNone/>
                <a:defRPr/>
              </a:pPr>
              <a:r>
                <a:rPr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有限可加性 设</a:t>
              </a:r>
              <a:r>
                <a:rPr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</a:t>
              </a:r>
              <a:r>
                <a:rPr lang="zh-CN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为互斥事件，则</a:t>
              </a:r>
              <a:endPara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5" name="对象 40"/>
            <p:cNvGraphicFramePr>
              <a:graphicFrameLocks noChangeAspect="1"/>
            </p:cNvGraphicFramePr>
            <p:nvPr/>
          </p:nvGraphicFramePr>
          <p:xfrm>
            <a:off x="4216352" y="2655307"/>
            <a:ext cx="970382" cy="379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908" name="Equation" r:id="rId9" imgW="584200" imgH="228600" progId="Equation.DSMT4">
                    <p:embed/>
                  </p:oleObj>
                </mc:Choice>
                <mc:Fallback>
                  <p:oleObj name="Equation" r:id="rId9" imgW="584200" imgH="228600" progId="Equation.DSMT4">
                    <p:embed/>
                    <p:pic>
                      <p:nvPicPr>
                        <p:cNvPr id="0" name="对象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6352" y="2655307"/>
                          <a:ext cx="970382" cy="379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标题 1"/>
          <p:cNvSpPr txBox="1"/>
          <p:nvPr/>
        </p:nvSpPr>
        <p:spPr>
          <a:xfrm>
            <a:off x="381740" y="1766944"/>
            <a:ext cx="2644818" cy="442689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1.2.4 </a:t>
            </a:r>
            <a:r>
              <a:rPr lang="zh-CN" altLang="en-US" sz="24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概率的性质</a:t>
            </a:r>
            <a:endParaRPr lang="zh-CN" altLang="en-US" sz="24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1839737" y="3945996"/>
            <a:ext cx="2511425" cy="546100"/>
            <a:chOff x="1951915" y="2607754"/>
            <a:chExt cx="2512074" cy="545512"/>
          </a:xfrm>
        </p:grpSpPr>
        <p:sp>
          <p:nvSpPr>
            <p:cNvPr id="8" name="内容占位符 2"/>
            <p:cNvSpPr txBox="1"/>
            <p:nvPr/>
          </p:nvSpPr>
          <p:spPr bwMode="auto">
            <a:xfrm>
              <a:off x="1951915" y="2607754"/>
              <a:ext cx="2512074" cy="545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493" tIns="31747" rIns="63493" bIns="31747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Clr>
                  <a:srgbClr val="FFCA08"/>
                </a:buClr>
                <a:buNone/>
                <a:defRPr/>
              </a:pPr>
              <a:r>
                <a:rPr lang="zh-CN" altLang="en-US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提示：</a:t>
              </a:r>
              <a:endPara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9" name="对象 5"/>
            <p:cNvGraphicFramePr>
              <a:graphicFrameLocks noChangeAspect="1"/>
            </p:cNvGraphicFramePr>
            <p:nvPr/>
          </p:nvGraphicFramePr>
          <p:xfrm>
            <a:off x="2915816" y="2697409"/>
            <a:ext cx="1382050" cy="3256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017" name="Equation" r:id="rId1" imgW="647700" imgH="152400" progId="Equation.DSMT4">
                    <p:embed/>
                  </p:oleObj>
                </mc:Choice>
                <mc:Fallback>
                  <p:oleObj name="Equation" r:id="rId1" imgW="647700" imgH="152400" progId="Equation.DSMT4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5816" y="2697409"/>
                          <a:ext cx="1382050" cy="3256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组合 9"/>
          <p:cNvGrpSpPr/>
          <p:nvPr/>
        </p:nvGrpSpPr>
        <p:grpSpPr bwMode="auto">
          <a:xfrm>
            <a:off x="1839736" y="5068358"/>
            <a:ext cx="3170238" cy="546100"/>
            <a:chOff x="1951915" y="3759882"/>
            <a:chExt cx="3170394" cy="545512"/>
          </a:xfrm>
        </p:grpSpPr>
        <p:sp>
          <p:nvSpPr>
            <p:cNvPr id="11" name="内容占位符 2"/>
            <p:cNvSpPr txBox="1"/>
            <p:nvPr/>
          </p:nvSpPr>
          <p:spPr bwMode="auto">
            <a:xfrm>
              <a:off x="1951915" y="3759882"/>
              <a:ext cx="2511549" cy="545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493" tIns="31747" rIns="63493" bIns="31747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Clr>
                  <a:srgbClr val="FFCA08"/>
                </a:buClr>
                <a:buNone/>
                <a:defRPr/>
              </a:pPr>
              <a:r>
                <a:rPr lang="zh-CN" altLang="en-US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提示：</a:t>
              </a:r>
              <a:endPara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2" name="对象 9"/>
            <p:cNvGraphicFramePr>
              <a:graphicFrameLocks noChangeAspect="1"/>
            </p:cNvGraphicFramePr>
            <p:nvPr/>
          </p:nvGraphicFramePr>
          <p:xfrm>
            <a:off x="2893529" y="3759883"/>
            <a:ext cx="2228780" cy="4669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018" name="Equation" r:id="rId3" imgW="951865" imgH="203200" progId="Equation.DSMT4">
                    <p:embed/>
                  </p:oleObj>
                </mc:Choice>
                <mc:Fallback>
                  <p:oleObj name="Equation" r:id="rId3" imgW="951865" imgH="203200" progId="Equation.DSMT4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3529" y="3759883"/>
                          <a:ext cx="2228780" cy="4669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组合 12"/>
          <p:cNvGrpSpPr/>
          <p:nvPr/>
        </p:nvGrpSpPr>
        <p:grpSpPr bwMode="auto">
          <a:xfrm>
            <a:off x="1839737" y="4636558"/>
            <a:ext cx="6060441" cy="528638"/>
            <a:chOff x="1951915" y="3327834"/>
            <a:chExt cx="6060872" cy="528339"/>
          </a:xfrm>
        </p:grpSpPr>
        <p:sp>
          <p:nvSpPr>
            <p:cNvPr id="14" name="内容占位符 2"/>
            <p:cNvSpPr txBox="1"/>
            <p:nvPr/>
          </p:nvSpPr>
          <p:spPr bwMode="auto">
            <a:xfrm>
              <a:off x="1951915" y="3327834"/>
              <a:ext cx="5716995" cy="528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493" tIns="31747" rIns="63493" bIns="31747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Clr>
                  <a:srgbClr val="FFCA08"/>
                </a:buClr>
                <a:buNone/>
                <a:defRPr/>
              </a:pPr>
              <a:r>
                <a:rPr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对立事件概率：</a:t>
              </a:r>
              <a:r>
                <a:rPr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为事件，则</a:t>
              </a:r>
              <a:endPara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5" name="对象 8"/>
            <p:cNvGraphicFramePr>
              <a:graphicFrameLocks noChangeAspect="1"/>
            </p:cNvGraphicFramePr>
            <p:nvPr/>
          </p:nvGraphicFramePr>
          <p:xfrm>
            <a:off x="6541175" y="3401297"/>
            <a:ext cx="1471612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019" name="Equation" r:id="rId5" imgW="901065" imgH="203200" progId="Equation.DSMT4">
                    <p:embed/>
                  </p:oleObj>
                </mc:Choice>
                <mc:Fallback>
                  <p:oleObj name="Equation" r:id="rId5" imgW="901065" imgH="203200" progId="Equation.DSMT4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41175" y="3401297"/>
                          <a:ext cx="1471612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10"/>
            <p:cNvGraphicFramePr>
              <a:graphicFrameLocks noChangeAspect="1"/>
            </p:cNvGraphicFramePr>
            <p:nvPr/>
          </p:nvGraphicFramePr>
          <p:xfrm>
            <a:off x="4463989" y="3401297"/>
            <a:ext cx="288403" cy="2865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020" name="Equation" r:id="rId7" imgW="139700" imgH="139700" progId="Equation.DSMT4">
                    <p:embed/>
                  </p:oleObj>
                </mc:Choice>
                <mc:Fallback>
                  <p:oleObj name="Equation" r:id="rId7" imgW="139700" imgH="139700" progId="Equation.DSMT4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3989" y="3401297"/>
                          <a:ext cx="288403" cy="2865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组合 16"/>
          <p:cNvGrpSpPr/>
          <p:nvPr/>
        </p:nvGrpSpPr>
        <p:grpSpPr bwMode="auto">
          <a:xfrm>
            <a:off x="1839736" y="3550709"/>
            <a:ext cx="5715000" cy="481013"/>
            <a:chOff x="1951915" y="2524842"/>
            <a:chExt cx="5716429" cy="480615"/>
          </a:xfrm>
        </p:grpSpPr>
        <p:grpSp>
          <p:nvGrpSpPr>
            <p:cNvPr id="18" name="组合 6"/>
            <p:cNvGrpSpPr/>
            <p:nvPr/>
          </p:nvGrpSpPr>
          <p:grpSpPr bwMode="auto">
            <a:xfrm>
              <a:off x="1951915" y="2524842"/>
              <a:ext cx="5716429" cy="480615"/>
              <a:chOff x="1951915" y="2211710"/>
              <a:chExt cx="5716429" cy="480615"/>
            </a:xfrm>
          </p:grpSpPr>
          <p:sp>
            <p:nvSpPr>
              <p:cNvPr id="20" name="内容占位符 2"/>
              <p:cNvSpPr txBox="1"/>
              <p:nvPr/>
            </p:nvSpPr>
            <p:spPr bwMode="auto">
              <a:xfrm>
                <a:off x="1951915" y="2211710"/>
                <a:ext cx="5716429" cy="480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3493" tIns="31747" rIns="63493" bIns="31747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Clr>
                    <a:srgbClr val="FFCA08"/>
                  </a:buClr>
                  <a:buNone/>
                  <a:defRPr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sz="2400" baseline="300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为事件，则</a:t>
                </a:r>
                <a:endParaRPr lang="en-US" altLang="zh-CN" sz="2400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aphicFrame>
            <p:nvGraphicFramePr>
              <p:cNvPr id="21" name="对象 4"/>
              <p:cNvGraphicFramePr>
                <a:graphicFrameLocks noChangeAspect="1"/>
              </p:cNvGraphicFramePr>
              <p:nvPr/>
            </p:nvGraphicFramePr>
            <p:xfrm>
              <a:off x="4343404" y="2294078"/>
              <a:ext cx="933450" cy="3349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8021" name="Equation" r:id="rId9" imgW="508000" imgH="177800" progId="Equation.DSMT4">
                      <p:embed/>
                    </p:oleObj>
                  </mc:Choice>
                  <mc:Fallback>
                    <p:oleObj name="Equation" r:id="rId9" imgW="508000" imgH="177800" progId="Equation.DSMT4">
                      <p:embed/>
                      <p:pic>
                        <p:nvPicPr>
                          <p:cNvPr id="0" name="对象 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43404" y="2294078"/>
                            <a:ext cx="933450" cy="3349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9" name="对象 13"/>
            <p:cNvGraphicFramePr>
              <a:graphicFrameLocks noChangeAspect="1"/>
            </p:cNvGraphicFramePr>
            <p:nvPr/>
          </p:nvGraphicFramePr>
          <p:xfrm>
            <a:off x="2412963" y="2607754"/>
            <a:ext cx="250825" cy="250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022" name="Equation" r:id="rId11" imgW="139700" imgH="139700" progId="Equation.DSMT4">
                    <p:embed/>
                  </p:oleObj>
                </mc:Choice>
                <mc:Fallback>
                  <p:oleObj name="Equation" r:id="rId11" imgW="139700" imgH="139700" progId="Equation.DSMT4">
                    <p:embed/>
                    <p:pic>
                      <p:nvPicPr>
                        <p:cNvPr id="0" name="对象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2963" y="2607754"/>
                          <a:ext cx="250825" cy="250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组合 21"/>
          <p:cNvGrpSpPr/>
          <p:nvPr/>
        </p:nvGrpSpPr>
        <p:grpSpPr bwMode="auto">
          <a:xfrm>
            <a:off x="1830211" y="2548997"/>
            <a:ext cx="5715000" cy="503237"/>
            <a:chOff x="1951915" y="1275607"/>
            <a:chExt cx="5716429" cy="504056"/>
          </a:xfrm>
        </p:grpSpPr>
        <p:sp>
          <p:nvSpPr>
            <p:cNvPr id="23" name="内容占位符 2"/>
            <p:cNvSpPr txBox="1"/>
            <p:nvPr/>
          </p:nvSpPr>
          <p:spPr bwMode="auto">
            <a:xfrm>
              <a:off x="1951915" y="1275607"/>
              <a:ext cx="5716429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493" tIns="31747" rIns="63493" bIns="31747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Clr>
                  <a:srgbClr val="FFCA08"/>
                </a:buClr>
                <a:buNone/>
                <a:defRPr/>
              </a:pPr>
              <a:r>
                <a:rPr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r>
                <a:rPr lang="zh-CN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单调性 若事件</a:t>
              </a:r>
              <a:r>
                <a:rPr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，则</a:t>
              </a:r>
              <a:endParaRPr lang="en-US" altLang="zh-CN" sz="240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4" name="对象 5"/>
            <p:cNvGraphicFramePr>
              <a:graphicFrameLocks noChangeAspect="1"/>
            </p:cNvGraphicFramePr>
            <p:nvPr/>
          </p:nvGraphicFramePr>
          <p:xfrm>
            <a:off x="4332218" y="1347783"/>
            <a:ext cx="752045" cy="2745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023" name="Equation" r:id="rId12" imgW="393700" imgH="139700" progId="Equation.DSMT4">
                    <p:embed/>
                  </p:oleObj>
                </mc:Choice>
                <mc:Fallback>
                  <p:oleObj name="Equation" r:id="rId12" imgW="393700" imgH="139700" progId="Equation.DSMT4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2218" y="1347783"/>
                          <a:ext cx="752045" cy="2745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11"/>
            <p:cNvGraphicFramePr>
              <a:graphicFrameLocks noChangeAspect="1"/>
            </p:cNvGraphicFramePr>
            <p:nvPr/>
          </p:nvGraphicFramePr>
          <p:xfrm>
            <a:off x="5616116" y="1372385"/>
            <a:ext cx="1366097" cy="3376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024" name="Equation" r:id="rId14" imgW="735965" imgH="177800" progId="Equation.DSMT4">
                    <p:embed/>
                  </p:oleObj>
                </mc:Choice>
                <mc:Fallback>
                  <p:oleObj name="Equation" r:id="rId14" imgW="735965" imgH="177800" progId="Equation.DSMT4">
                    <p:embed/>
                    <p:pic>
                      <p:nvPicPr>
                        <p:cNvPr id="0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16116" y="1372385"/>
                          <a:ext cx="1366097" cy="3376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组合 27"/>
          <p:cNvGrpSpPr/>
          <p:nvPr/>
        </p:nvGrpSpPr>
        <p:grpSpPr bwMode="auto">
          <a:xfrm>
            <a:off x="1830211" y="2944284"/>
            <a:ext cx="5715000" cy="492125"/>
            <a:chOff x="1951915" y="1875111"/>
            <a:chExt cx="5716429" cy="492335"/>
          </a:xfrm>
        </p:grpSpPr>
        <p:sp>
          <p:nvSpPr>
            <p:cNvPr id="30" name="内容占位符 2"/>
            <p:cNvSpPr txBox="1"/>
            <p:nvPr/>
          </p:nvSpPr>
          <p:spPr bwMode="auto">
            <a:xfrm>
              <a:off x="1951915" y="1875111"/>
              <a:ext cx="5716429" cy="492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493" tIns="31747" rIns="63493" bIns="31747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Clr>
                  <a:srgbClr val="FFCA08"/>
                </a:buClr>
                <a:buNone/>
                <a:defRPr/>
              </a:pPr>
              <a:r>
                <a:rPr lang="zh-CN" altLang="en-US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提示：</a:t>
              </a:r>
              <a:endPara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31" name="对象 14"/>
            <p:cNvGraphicFramePr>
              <a:graphicFrameLocks noChangeAspect="1"/>
            </p:cNvGraphicFramePr>
            <p:nvPr/>
          </p:nvGraphicFramePr>
          <p:xfrm>
            <a:off x="2859442" y="1880563"/>
            <a:ext cx="2828682" cy="4277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025" name="Equation" r:id="rId16" imgW="1257300" imgH="190500" progId="Equation.DSMT4">
                    <p:embed/>
                  </p:oleObj>
                </mc:Choice>
                <mc:Fallback>
                  <p:oleObj name="Equation" r:id="rId16" imgW="1257300" imgH="190500" progId="Equation.DSMT4">
                    <p:embed/>
                    <p:pic>
                      <p:nvPicPr>
                        <p:cNvPr id="0" name="对象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9442" y="1880563"/>
                          <a:ext cx="2828682" cy="4277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矩形 32"/>
          <p:cNvSpPr/>
          <p:nvPr/>
        </p:nvSpPr>
        <p:spPr>
          <a:xfrm>
            <a:off x="3813000" y="3977746"/>
            <a:ext cx="414337" cy="461962"/>
          </a:xfrm>
          <a:prstGeom prst="rect">
            <a:avLst/>
          </a:prstGeom>
          <a:solidFill>
            <a:srgbClr val="F5F5F5"/>
          </a:solidFill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l-GR" altLang="zh-CN" sz="2400" b="1" i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Ω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3163712" y="5045667"/>
            <a:ext cx="195263" cy="523220"/>
          </a:xfrm>
          <a:prstGeom prst="rect">
            <a:avLst/>
          </a:prstGeom>
          <a:solidFill>
            <a:srgbClr val="F5F5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  <a:ea typeface="楷体" panose="02010609060101010101" pitchFamily="49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114500" y="5068359"/>
            <a:ext cx="96837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l-GR" altLang="zh-CN" sz="2400" b="1" i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Ω</a:t>
            </a:r>
            <a:endParaRPr lang="zh-CN" altLang="en-US" sz="24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标题 1"/>
          <p:cNvSpPr txBox="1"/>
          <p:nvPr/>
        </p:nvSpPr>
        <p:spPr>
          <a:xfrm>
            <a:off x="381740" y="1766944"/>
            <a:ext cx="2644818" cy="442689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1.2.4 </a:t>
            </a:r>
            <a:r>
              <a:rPr lang="zh-CN" altLang="en-US" sz="24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概率的性质</a:t>
            </a:r>
            <a:endParaRPr lang="zh-CN" altLang="en-US" sz="24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1403350" y="2217738"/>
            <a:ext cx="5716588" cy="798512"/>
            <a:chOff x="1403648" y="1360973"/>
            <a:chExt cx="5716429" cy="797925"/>
          </a:xfrm>
        </p:grpSpPr>
        <p:graphicFrame>
          <p:nvGraphicFramePr>
            <p:cNvPr id="8" name="对象 3"/>
            <p:cNvGraphicFramePr>
              <a:graphicFrameLocks noChangeAspect="1"/>
            </p:cNvGraphicFramePr>
            <p:nvPr/>
          </p:nvGraphicFramePr>
          <p:xfrm>
            <a:off x="3527884" y="1431528"/>
            <a:ext cx="549147" cy="323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062" name="Equation" r:id="rId1" imgW="279400" imgH="165100" progId="Equation.DSMT4">
                    <p:embed/>
                  </p:oleObj>
                </mc:Choice>
                <mc:Fallback>
                  <p:oleObj name="Equation" r:id="rId1" imgW="279400" imgH="165100" progId="Equation.DSMT4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7884" y="1431528"/>
                          <a:ext cx="549147" cy="323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" name="组合 2"/>
            <p:cNvGrpSpPr/>
            <p:nvPr/>
          </p:nvGrpSpPr>
          <p:grpSpPr bwMode="auto">
            <a:xfrm>
              <a:off x="1403648" y="1360973"/>
              <a:ext cx="5716429" cy="797925"/>
              <a:chOff x="1403648" y="1360973"/>
              <a:chExt cx="5716429" cy="797925"/>
            </a:xfrm>
          </p:grpSpPr>
          <p:sp>
            <p:nvSpPr>
              <p:cNvPr id="10" name="内容占位符 2"/>
              <p:cNvSpPr txBox="1"/>
              <p:nvPr/>
            </p:nvSpPr>
            <p:spPr bwMode="auto">
              <a:xfrm>
                <a:off x="1403648" y="1360973"/>
                <a:ext cx="5716429" cy="5266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3493" tIns="31747" rIns="63493" bIns="31747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Clr>
                    <a:srgbClr val="FFCA08"/>
                  </a:buClr>
                  <a:buNone/>
                  <a:defRPr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加法公式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      为事件，则</a:t>
                </a:r>
                <a:r>
                  <a:rPr lang="zh-CN" altLang="zh-CN" sz="2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aphicFrame>
            <p:nvGraphicFramePr>
              <p:cNvPr id="11" name="对象 6"/>
              <p:cNvGraphicFramePr>
                <a:graphicFrameLocks noChangeAspect="1"/>
              </p:cNvGraphicFramePr>
              <p:nvPr/>
            </p:nvGraphicFramePr>
            <p:xfrm>
              <a:off x="2735796" y="1779662"/>
              <a:ext cx="3665396" cy="379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063" name="Equation" r:id="rId3" imgW="1841500" imgH="190500" progId="Equation.DSMT4">
                      <p:embed/>
                    </p:oleObj>
                  </mc:Choice>
                  <mc:Fallback>
                    <p:oleObj name="Equation" r:id="rId3" imgW="1841500" imgH="190500" progId="Equation.DSMT4">
                      <p:embed/>
                      <p:pic>
                        <p:nvPicPr>
                          <p:cNvPr id="0" name="对象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35796" y="1779662"/>
                            <a:ext cx="3665396" cy="379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2" name="组合 11"/>
          <p:cNvGrpSpPr/>
          <p:nvPr/>
        </p:nvGrpSpPr>
        <p:grpSpPr bwMode="auto">
          <a:xfrm>
            <a:off x="1395413" y="4449763"/>
            <a:ext cx="4400550" cy="461962"/>
            <a:chOff x="234710" y="4733925"/>
            <a:chExt cx="6334318" cy="664798"/>
          </a:xfrm>
        </p:grpSpPr>
        <p:sp>
          <p:nvSpPr>
            <p:cNvPr id="13" name="矩形 12"/>
            <p:cNvSpPr/>
            <p:nvPr/>
          </p:nvSpPr>
          <p:spPr>
            <a:xfrm>
              <a:off x="234710" y="4733925"/>
              <a:ext cx="6334318" cy="6647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17A43"/>
                </a:buClr>
                <a:defRPr/>
              </a:pPr>
              <a:r>
                <a:rPr lang="zh-CN" altLang="en-US" sz="24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推广：设          为事件，则</a:t>
              </a:r>
              <a:endPara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4" name="对象 9"/>
            <p:cNvGraphicFramePr>
              <a:graphicFrameLocks noChangeAspect="1"/>
            </p:cNvGraphicFramePr>
            <p:nvPr/>
          </p:nvGraphicFramePr>
          <p:xfrm>
            <a:off x="2138259" y="4845050"/>
            <a:ext cx="1320800" cy="473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064" name="Equation" r:id="rId5" imgW="508000" imgH="177800" progId="Equation.DSMT4">
                    <p:embed/>
                  </p:oleObj>
                </mc:Choice>
                <mc:Fallback>
                  <p:oleObj name="Equation" r:id="rId5" imgW="508000" imgH="177800" progId="Equation.DSMT4">
                    <p:embed/>
                    <p:pic>
                      <p:nvPicPr>
                        <p:cNvPr id="0" name="对象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8259" y="4845050"/>
                          <a:ext cx="1320800" cy="473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" name="对象 12"/>
          <p:cNvGraphicFramePr>
            <a:graphicFrameLocks noChangeAspect="1"/>
          </p:cNvGraphicFramePr>
          <p:nvPr/>
        </p:nvGraphicFramePr>
        <p:xfrm>
          <a:off x="1446214" y="4905376"/>
          <a:ext cx="593407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065" name="Equation" r:id="rId7" imgW="3390900" imgH="368300" progId="Equation.DSMT4">
                  <p:embed/>
                </p:oleObj>
              </mc:Choice>
              <mc:Fallback>
                <p:oleObj name="Equation" r:id="rId7" imgW="3390900" imgH="3683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214" y="4905376"/>
                        <a:ext cx="5934075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AutoShape 38"/>
          <p:cNvSpPr>
            <a:spLocks noChangeArrowheads="1"/>
          </p:cNvSpPr>
          <p:nvPr/>
        </p:nvSpPr>
        <p:spPr bwMode="auto">
          <a:xfrm>
            <a:off x="5400676" y="4400550"/>
            <a:ext cx="2735263" cy="393700"/>
          </a:xfrm>
          <a:prstGeom prst="wedgeRectCallout">
            <a:avLst>
              <a:gd name="adj1" fmla="val -51084"/>
              <a:gd name="adj2" fmla="val 135634"/>
            </a:avLst>
          </a:prstGeom>
          <a:solidFill>
            <a:srgbClr val="C00000"/>
          </a:solidFill>
          <a:ln w="9525" algn="ctr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lIns="63493" tIns="31747" rIns="63493" bIns="31747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挖补规律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加奇减偶</a:t>
            </a:r>
            <a:endParaRPr lang="zh-CN" altLang="en-US" sz="24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3359151" y="3033713"/>
            <a:ext cx="2436813" cy="1174750"/>
            <a:chOff x="2514600" y="2736850"/>
            <a:chExt cx="3508375" cy="1693863"/>
          </a:xfrm>
        </p:grpSpPr>
        <p:grpSp>
          <p:nvGrpSpPr>
            <p:cNvPr id="18" name="Group 51"/>
            <p:cNvGrpSpPr/>
            <p:nvPr/>
          </p:nvGrpSpPr>
          <p:grpSpPr bwMode="auto">
            <a:xfrm>
              <a:off x="2514600" y="2736850"/>
              <a:ext cx="3508375" cy="1693863"/>
              <a:chOff x="1564" y="2886"/>
              <a:chExt cx="2450" cy="1179"/>
            </a:xfrm>
          </p:grpSpPr>
          <p:sp>
            <p:nvSpPr>
              <p:cNvPr id="22" name="Rectangle 18"/>
              <p:cNvSpPr>
                <a:spLocks noChangeArrowheads="1"/>
              </p:cNvSpPr>
              <p:nvPr/>
            </p:nvSpPr>
            <p:spPr bwMode="auto">
              <a:xfrm>
                <a:off x="1564" y="2886"/>
                <a:ext cx="2450" cy="11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algn="ctr">
                <a:solidFill>
                  <a:schemeClr val="tx2"/>
                </a:solidFill>
                <a:miter lim="800000"/>
              </a:ln>
              <a:effectLst>
                <a:outerShdw dist="107763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1882" y="2977"/>
                <a:ext cx="1406" cy="999"/>
              </a:xfrm>
              <a:prstGeom prst="ellipse">
                <a:avLst/>
              </a:prstGeom>
              <a:solidFill>
                <a:srgbClr val="339966">
                  <a:alpha val="75999"/>
                </a:srgbClr>
              </a:solidFill>
              <a:ln w="9525" algn="ctr">
                <a:solidFill>
                  <a:srgbClr val="FFFF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Oval 21"/>
              <p:cNvSpPr>
                <a:spLocks noChangeArrowheads="1"/>
              </p:cNvSpPr>
              <p:nvPr/>
            </p:nvSpPr>
            <p:spPr bwMode="auto">
              <a:xfrm>
                <a:off x="2517" y="3068"/>
                <a:ext cx="1360" cy="814"/>
              </a:xfrm>
              <a:prstGeom prst="ellipse">
                <a:avLst/>
              </a:prstGeom>
              <a:solidFill>
                <a:srgbClr val="969696">
                  <a:alpha val="58000"/>
                </a:srgbClr>
              </a:solidFill>
              <a:ln w="9525" algn="ctr">
                <a:solidFill>
                  <a:schemeClr val="tx1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240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aphicFrame>
            <p:nvGraphicFramePr>
              <p:cNvPr id="25" name="Object 22"/>
              <p:cNvGraphicFramePr>
                <a:graphicFrameLocks noChangeAspect="1"/>
              </p:cNvGraphicFramePr>
              <p:nvPr/>
            </p:nvGraphicFramePr>
            <p:xfrm>
              <a:off x="2019" y="3340"/>
              <a:ext cx="284" cy="2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066" name="Equation" r:id="rId9" imgW="12700" imgH="12700" progId="Equation.DSMT4">
                      <p:embed/>
                    </p:oleObj>
                  </mc:Choice>
                  <mc:Fallback>
                    <p:oleObj name="Equation" r:id="rId9" imgW="12700" imgH="12700" progId="Equation.DSMT4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9" y="3340"/>
                            <a:ext cx="284" cy="2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" name="Object 23"/>
              <p:cNvGraphicFramePr>
                <a:graphicFrameLocks noChangeAspect="1"/>
              </p:cNvGraphicFramePr>
              <p:nvPr/>
            </p:nvGraphicFramePr>
            <p:xfrm>
              <a:off x="3469" y="3340"/>
              <a:ext cx="284" cy="2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067" name="公式" r:id="rId11" imgW="12700" imgH="12700" progId="Equation.3">
                      <p:embed/>
                    </p:oleObj>
                  </mc:Choice>
                  <mc:Fallback>
                    <p:oleObj name="公式" r:id="rId11" imgW="12700" imgH="12700" progId="Equation.3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9" y="3340"/>
                            <a:ext cx="284" cy="2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29"/>
              <p:cNvGraphicFramePr>
                <a:graphicFrameLocks noChangeAspect="1"/>
              </p:cNvGraphicFramePr>
              <p:nvPr/>
            </p:nvGraphicFramePr>
            <p:xfrm>
              <a:off x="2724" y="3340"/>
              <a:ext cx="473" cy="2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068" name="公式" r:id="rId13" imgW="12700" imgH="12700" progId="Equation.3">
                      <p:embed/>
                    </p:oleObj>
                  </mc:Choice>
                  <mc:Fallback>
                    <p:oleObj name="公式" r:id="rId13" imgW="12700" imgH="12700" progId="Equation.3">
                      <p:embed/>
                      <p:pic>
                        <p:nvPicPr>
                          <p:cNvPr id="0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24" y="3340"/>
                            <a:ext cx="473" cy="2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9" name="对象 3"/>
            <p:cNvGraphicFramePr>
              <a:graphicFrameLocks noChangeAspect="1"/>
            </p:cNvGraphicFramePr>
            <p:nvPr/>
          </p:nvGraphicFramePr>
          <p:xfrm>
            <a:off x="3382963" y="3384550"/>
            <a:ext cx="395287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069" name="Equation" r:id="rId15" imgW="139700" imgH="139700" progId="Equation.DSMT4">
                    <p:embed/>
                  </p:oleObj>
                </mc:Choice>
                <mc:Fallback>
                  <p:oleObj name="Equation" r:id="rId15" imgW="139700" imgH="139700" progId="Equation.DSMT4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2963" y="3384550"/>
                          <a:ext cx="395287" cy="393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3"/>
            <p:cNvGraphicFramePr>
              <a:graphicFrameLocks noChangeAspect="1"/>
            </p:cNvGraphicFramePr>
            <p:nvPr/>
          </p:nvGraphicFramePr>
          <p:xfrm>
            <a:off x="5049838" y="3384550"/>
            <a:ext cx="395287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070" name="Equation" r:id="rId17" imgW="139700" imgH="139700" progId="Equation.DSMT4">
                    <p:embed/>
                  </p:oleObj>
                </mc:Choice>
                <mc:Fallback>
                  <p:oleObj name="Equation" r:id="rId17" imgW="139700" imgH="139700" progId="Equation.DSMT4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9838" y="3384550"/>
                          <a:ext cx="395287" cy="393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3"/>
            <p:cNvGraphicFramePr>
              <a:graphicFrameLocks noChangeAspect="1"/>
            </p:cNvGraphicFramePr>
            <p:nvPr/>
          </p:nvGraphicFramePr>
          <p:xfrm>
            <a:off x="4133850" y="3387725"/>
            <a:ext cx="646113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071" name="Equation" r:id="rId19" imgW="228600" imgH="139700" progId="Equation.DSMT4">
                    <p:embed/>
                  </p:oleObj>
                </mc:Choice>
                <mc:Fallback>
                  <p:oleObj name="Equation" r:id="rId19" imgW="228600" imgH="139700" progId="Equation.DSMT4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3850" y="3387725"/>
                          <a:ext cx="646113" cy="393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矩形 30"/>
          <p:cNvSpPr/>
          <p:nvPr/>
        </p:nvSpPr>
        <p:spPr>
          <a:xfrm>
            <a:off x="3346450" y="3824288"/>
            <a:ext cx="37465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l-GR" altLang="zh-CN" sz="2000" b="1" i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Ω</a:t>
            </a:r>
            <a:endParaRPr lang="zh-CN" altLang="en-US" sz="2000" b="1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标题 1"/>
          <p:cNvSpPr txBox="1"/>
          <p:nvPr/>
        </p:nvSpPr>
        <p:spPr>
          <a:xfrm>
            <a:off x="381740" y="1766944"/>
            <a:ext cx="2644818" cy="442689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1.2.4 </a:t>
            </a:r>
            <a:r>
              <a:rPr lang="zh-CN" altLang="en-US" sz="24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概率的性质</a:t>
            </a:r>
            <a:endParaRPr lang="zh-CN" altLang="en-US" sz="24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2" name="内容占位符 2"/>
          <p:cNvSpPr txBox="1"/>
          <p:nvPr/>
        </p:nvSpPr>
        <p:spPr bwMode="auto">
          <a:xfrm>
            <a:off x="1395414" y="2228850"/>
            <a:ext cx="5716587" cy="52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493" tIns="31747" rIns="63493" bIns="31747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>
                <a:srgbClr val="FFCA08"/>
              </a:buClr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61749" y="3200401"/>
            <a:ext cx="3062441" cy="650947"/>
          </a:xfrm>
          <a:prstGeom prst="rect">
            <a:avLst/>
          </a:pr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noFill/>
                <a:latin typeface="楷体" panose="02010609060101010101" pitchFamily="49" charset="-122"/>
                <a:ea typeface="宋体" panose="02010600030101010101" pitchFamily="2" charset="-122"/>
              </a:rPr>
              <a:t> </a:t>
            </a:r>
            <a:endParaRPr lang="zh-CN" altLang="en-US" sz="2800" b="1">
              <a:noFill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42" name="文本框 4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222276" y="4453741"/>
            <a:ext cx="226023" cy="246221"/>
          </a:xfrm>
          <a:prstGeom prst="rect">
            <a:avLst/>
          </a:prstGeom>
          <a:blipFill>
            <a:blip r:embed="rId2"/>
            <a:stretch>
              <a:fillRect l="-13514" r="-8108"/>
            </a:stretch>
          </a:blipFill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noFill/>
                <a:latin typeface="楷体" panose="02010609060101010101" pitchFamily="49" charset="-122"/>
                <a:ea typeface="宋体" panose="02010600030101010101" pitchFamily="2" charset="-122"/>
              </a:rPr>
              <a:t> </a:t>
            </a:r>
            <a:endParaRPr lang="zh-CN" altLang="en-US" sz="2800" b="1">
              <a:noFill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43" name="矩形 4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122840" y="4616866"/>
            <a:ext cx="478016" cy="400110"/>
          </a:xfrm>
          <a:prstGeom prst="rect">
            <a:avLst/>
          </a:prstGeom>
          <a:blipFill>
            <a:blip r:embed="rId3"/>
            <a:stretch>
              <a:fillRect b="-1538"/>
            </a:stretch>
          </a:blipFill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noFill/>
                <a:latin typeface="楷体" panose="02010609060101010101" pitchFamily="49" charset="-122"/>
                <a:ea typeface="宋体" panose="02010600030101010101" pitchFamily="2" charset="-122"/>
              </a:rPr>
              <a:t> </a:t>
            </a:r>
            <a:endParaRPr lang="zh-CN" altLang="en-US" sz="2800" b="1">
              <a:noFill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44" name="文本框 4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14672" y="4456415"/>
            <a:ext cx="191535" cy="247621"/>
          </a:xfrm>
          <a:prstGeom prst="rect">
            <a:avLst/>
          </a:prstGeom>
          <a:blipFill>
            <a:blip r:embed="rId4"/>
            <a:stretch>
              <a:fillRect l="-22581" r="-22581"/>
            </a:stretch>
          </a:blipFill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noFill/>
                <a:latin typeface="楷体" panose="02010609060101010101" pitchFamily="49" charset="-122"/>
                <a:ea typeface="宋体" panose="02010600030101010101" pitchFamily="2" charset="-122"/>
              </a:rPr>
              <a:t> </a:t>
            </a:r>
            <a:endParaRPr lang="zh-CN" altLang="en-US" sz="2800" b="1">
              <a:noFill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45" name="矩形 4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990331" y="4620657"/>
            <a:ext cx="478016" cy="400110"/>
          </a:xfrm>
          <a:prstGeom prst="rect">
            <a:avLst/>
          </a:prstGeom>
          <a:blipFill>
            <a:blip r:embed="rId5"/>
            <a:stretch>
              <a:fillRect b="-1515"/>
            </a:stretch>
          </a:blipFill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noFill/>
                <a:latin typeface="楷体" panose="02010609060101010101" pitchFamily="49" charset="-122"/>
                <a:ea typeface="宋体" panose="02010600030101010101" pitchFamily="2" charset="-122"/>
              </a:rPr>
              <a:t> </a:t>
            </a:r>
            <a:endParaRPr lang="zh-CN" altLang="en-US" sz="2800" b="1">
              <a:noFill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/>
              <p:cNvSpPr txBox="1"/>
              <p:nvPr/>
            </p:nvSpPr>
            <p:spPr>
              <a:xfrm>
                <a:off x="5140954" y="4501254"/>
                <a:ext cx="24921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</m:oMath>
                </a14:m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∪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4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CN" altLang="en-US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954" y="4501254"/>
                <a:ext cx="2492188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25" t="-81" r="18" b="-22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4632068" y="4573721"/>
            <a:ext cx="314164" cy="16928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2033462" y="4518446"/>
                <a:ext cx="30010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=1,2,…)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462" y="4518446"/>
                <a:ext cx="3001074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6" t="-91" r="9" b="-22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标题 1"/>
          <p:cNvSpPr txBox="1"/>
          <p:nvPr/>
        </p:nvSpPr>
        <p:spPr>
          <a:xfrm>
            <a:off x="381740" y="1766944"/>
            <a:ext cx="2644818" cy="442689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1.2.4 </a:t>
            </a:r>
            <a:r>
              <a:rPr lang="zh-CN" altLang="en-US" sz="24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概率的性质</a:t>
            </a:r>
            <a:endParaRPr lang="zh-CN" altLang="en-US" sz="24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32719" y="2255641"/>
            <a:ext cx="382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⊂</a:t>
            </a:r>
            <a:endParaRPr lang="zh-CN" altLang="en-US" sz="20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24074" y="2209633"/>
            <a:ext cx="51026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FFCA08"/>
              </a:buClr>
              <a:defRPr/>
            </a:pP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 ,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为事件列，若</a:t>
            </a:r>
            <a:r>
              <a:rPr lang="en-US" altLang="zh-CN" sz="24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en-US" altLang="zh-CN" sz="24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, </a:t>
            </a:r>
            <a:endParaRPr lang="en-US" altLang="zh-CN" sz="2400" dirty="0" smtClean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buClr>
                <a:srgbClr val="FFCA08"/>
              </a:buClr>
              <a:defRPr/>
            </a:pP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n=1,2,…, </a:t>
            </a: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令</a:t>
            </a:r>
            <a:r>
              <a:rPr lang="en-US" altLang="zh-CN" sz="24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U </a:t>
            </a:r>
            <a:r>
              <a:rPr lang="en-US" altLang="zh-CN" sz="24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</a:t>
            </a:r>
            <a:r>
              <a:rPr lang="zh-CN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954413" y="2486631"/>
                <a:ext cx="2644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413" y="2486631"/>
                <a:ext cx="264496" cy="276999"/>
              </a:xfrm>
              <a:prstGeom prst="rect">
                <a:avLst/>
              </a:prstGeom>
              <a:blipFill rotWithShape="1">
                <a:blip r:embed="rId8"/>
                <a:stretch>
                  <a:fillRect l="-101" t="-219" r="-30262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3865286" y="2721175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808628" y="3960186"/>
            <a:ext cx="54745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提示：令</a:t>
            </a:r>
            <a:r>
              <a:rPr lang="en-US" altLang="zh-CN" sz="24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400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sz="24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i="1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400" i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24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U </a:t>
            </a:r>
            <a:r>
              <a:rPr lang="en-US" altLang="zh-CN" sz="24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)(</a:t>
            </a:r>
            <a:r>
              <a:rPr lang="en-US" altLang="zh-CN" sz="2400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=1,2,…)</a:t>
            </a:r>
            <a:endParaRPr lang="zh-CN" altLang="en-US" sz="2400" dirty="0"/>
          </a:p>
        </p:txBody>
      </p:sp>
      <p:sp>
        <p:nvSpPr>
          <p:cNvPr id="48" name="矩形 47"/>
          <p:cNvSpPr/>
          <p:nvPr/>
        </p:nvSpPr>
        <p:spPr>
          <a:xfrm>
            <a:off x="5157305" y="4115267"/>
            <a:ext cx="409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i=</a:t>
            </a:r>
            <a:r>
              <a:rPr lang="en-US" altLang="zh-CN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5176541" y="3738780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i="1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en-US" altLang="zh-CN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5140954" y="3523336"/>
            <a:ext cx="97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____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4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45818"/>
              <a:gd name="connsiteX1-37" fmla="*/ 9144000 w 9144000"/>
              <a:gd name="connsiteY1-38" fmla="*/ 0 h 5045818"/>
              <a:gd name="connsiteX2-39" fmla="*/ 9144000 w 9144000"/>
              <a:gd name="connsiteY2-40" fmla="*/ 4026877 h 5045818"/>
              <a:gd name="connsiteX3-41" fmla="*/ 4585145 w 9144000"/>
              <a:gd name="connsiteY3-42" fmla="*/ 5045818 h 5045818"/>
              <a:gd name="connsiteX4-43" fmla="*/ 0 w 9144000"/>
              <a:gd name="connsiteY4-44" fmla="*/ 4026877 h 5045818"/>
              <a:gd name="connsiteX5-45" fmla="*/ 0 w 9144000"/>
              <a:gd name="connsiteY5-46" fmla="*/ 0 h 5045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-29493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26954"/>
              <a:gd name="connsiteX1-37" fmla="*/ 9144000 w 9144000"/>
              <a:gd name="connsiteY1-38" fmla="*/ 0 h 5026954"/>
              <a:gd name="connsiteX2-39" fmla="*/ 9144000 w 9144000"/>
              <a:gd name="connsiteY2-40" fmla="*/ 4026877 h 5026954"/>
              <a:gd name="connsiteX3-41" fmla="*/ 4603617 w 9144000"/>
              <a:gd name="connsiteY3-42" fmla="*/ 5026954 h 5026954"/>
              <a:gd name="connsiteX4-43" fmla="*/ 0 w 9144000"/>
              <a:gd name="connsiteY4-44" fmla="*/ 4026877 h 5026954"/>
              <a:gd name="connsiteX5-45" fmla="*/ 0 w 9144000"/>
              <a:gd name="connsiteY5-46" fmla="*/ 0 h 50269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3" y="2109620"/>
            <a:ext cx="8723871" cy="906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8"/>
            <a:ext cx="3288870" cy="880947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747537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747537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499888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2" name="内容占位符 2"/>
          <p:cNvSpPr txBox="1"/>
          <p:nvPr/>
        </p:nvSpPr>
        <p:spPr bwMode="auto">
          <a:xfrm>
            <a:off x="1116014" y="1807106"/>
            <a:ext cx="7127875" cy="127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493" tIns="31747" rIns="63493" bIns="31747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>
                <a:srgbClr val="FFCA08"/>
              </a:buClr>
              <a:buNone/>
              <a:defRPr/>
            </a:pPr>
            <a:r>
              <a:rPr lang="zh-CN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1~1000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的整数中随机地取一个数，问取到的整数能被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整除或者能被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整除的概率是多少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>
              <a:buClr>
                <a:srgbClr val="FFCA08"/>
              </a:buClr>
              <a:buNone/>
              <a:defRPr/>
            </a:pPr>
            <a:endParaRPr lang="zh-CN" altLang="en-US" sz="2400" dirty="0">
              <a:solidFill>
                <a:prstClr val="black"/>
              </a:solidFill>
              <a:latin typeface="Broadway" panose="04040905080B0202050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35151" y="2707218"/>
            <a:ext cx="4913313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为事件“取到的数能被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整除”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828801" y="3229505"/>
            <a:ext cx="4892675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为事件“取到的数能被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整除”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79501" y="2707218"/>
            <a:ext cx="493713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50939" y="4293130"/>
            <a:ext cx="5464175" cy="831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P(A)=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[1000/4]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/1000,P(B)=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[1000/6]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/1000,</a:t>
            </a: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P(AB)=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[1000/12]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/1000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23829" y="5265205"/>
            <a:ext cx="2372765" cy="461665"/>
          </a:xfrm>
          <a:prstGeom prst="rect">
            <a:avLst/>
          </a:prstGeom>
          <a:blipFill>
            <a:blip r:embed="rId1"/>
            <a:stretch>
              <a:fillRect l="-3856" t="-10526" r="-3085" b="-28947"/>
            </a:stretch>
          </a:blipFill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>
                <a:noFill/>
                <a:latin typeface="楷体" panose="02010609060101010101" pitchFamily="49" charset="-122"/>
                <a:ea typeface="宋体" panose="02010600030101010101" pitchFamily="2" charset="-122"/>
              </a:rPr>
              <a:t> </a:t>
            </a:r>
            <a:endParaRPr lang="zh-CN" altLang="en-US" sz="2800" b="1">
              <a:noFill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165610" y="1192083"/>
            <a:ext cx="2644818" cy="442689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1.2.4 </a:t>
            </a:r>
            <a:r>
              <a:rPr lang="zh-CN" altLang="en-US" sz="24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概率的性质</a:t>
            </a:r>
            <a:endParaRPr lang="zh-CN" altLang="en-US" sz="24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50939" y="3838460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则所求事件概率为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40171" t="4626"/>
          <a:stretch>
            <a:fillRect/>
          </a:stretch>
        </p:blipFill>
        <p:spPr>
          <a:xfrm>
            <a:off x="3797817" y="3864034"/>
            <a:ext cx="3735033" cy="4360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  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概率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955318" y="2384412"/>
            <a:ext cx="7272338" cy="15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493" tIns="31747" rIns="63493" bIns="31747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Clr>
                <a:srgbClr val="FFCA08"/>
              </a:buClr>
              <a:buNone/>
              <a:defRPr/>
            </a:pPr>
            <a:r>
              <a:rPr lang="zh-CN" altLang="zh-CN" sz="2300" dirty="0">
                <a:solidFill>
                  <a:srgbClr val="0000FF"/>
                </a:solidFill>
                <a:latin typeface="Broadway" panose="04040905080B02020502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300" dirty="0">
                <a:solidFill>
                  <a:srgbClr val="0000FF"/>
                </a:solidFill>
                <a:latin typeface="Broadway" panose="04040905080B0202050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已知</a:t>
            </a:r>
            <a:r>
              <a:rPr lang="zh-CN" altLang="en-US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空气中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PM2.5</a:t>
            </a:r>
            <a:r>
              <a:rPr lang="zh-CN" altLang="en-US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含量一般在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0.0-120.4 (</a:t>
            </a:r>
            <a:r>
              <a:rPr lang="el-GR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μ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g/m</a:t>
            </a:r>
            <a:r>
              <a:rPr lang="en-US" altLang="zh-CN" sz="23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之间，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</a:t>
            </a:r>
            <a:r>
              <a:rPr lang="en-US" altLang="zh-CN" sz="2300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含量一般在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0.000-0.304 (ppm)</a:t>
            </a:r>
            <a:r>
              <a:rPr lang="zh-CN" altLang="en-US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之间。一般认为，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PM2.5</a:t>
            </a:r>
            <a:r>
              <a:rPr lang="zh-CN" altLang="en-US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含量在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100.5</a:t>
            </a:r>
            <a:r>
              <a:rPr lang="el-GR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μ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g/m</a:t>
            </a:r>
            <a:r>
              <a:rPr lang="en-US" altLang="zh-CN" sz="2300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以上或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</a:t>
            </a:r>
            <a:r>
              <a:rPr lang="en-US" altLang="zh-CN" sz="2300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含量在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0.225ppm</a:t>
            </a:r>
            <a:r>
              <a:rPr lang="zh-CN" altLang="en-US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以上为对人体有害</a:t>
            </a:r>
            <a:r>
              <a:rPr lang="zh-CN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。问</a:t>
            </a:r>
            <a:r>
              <a:rPr lang="zh-CN" altLang="en-US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空气质量为有害的概率是</a:t>
            </a:r>
            <a:r>
              <a:rPr lang="zh-CN" altLang="zh-CN" sz="23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多少？</a:t>
            </a:r>
            <a:endParaRPr lang="zh-CN" altLang="zh-CN" sz="23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28"/>
          <p:cNvSpPr txBox="1"/>
          <p:nvPr/>
        </p:nvSpPr>
        <p:spPr>
          <a:xfrm>
            <a:off x="5897207" y="5727687"/>
            <a:ext cx="2403475" cy="617537"/>
          </a:xfrm>
          <a:prstGeom prst="rect">
            <a:avLst/>
          </a:prstGeom>
          <a:noFill/>
        </p:spPr>
        <p:txBody>
          <a:bodyPr lIns="63493" tIns="31747" rIns="63493" bIns="31747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PM2.5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含量</a:t>
            </a:r>
            <a:b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l-GR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μ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g/m</a:t>
            </a:r>
            <a:r>
              <a:rPr lang="en-US" altLang="zh-CN" baseline="30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29"/>
          <p:cNvSpPr txBox="1"/>
          <p:nvPr/>
        </p:nvSpPr>
        <p:spPr>
          <a:xfrm>
            <a:off x="1002943" y="3927461"/>
            <a:ext cx="2533650" cy="341312"/>
          </a:xfrm>
          <a:prstGeom prst="rect">
            <a:avLst/>
          </a:prstGeom>
          <a:noFill/>
        </p:spPr>
        <p:txBody>
          <a:bodyPr lIns="63493" tIns="31747" rIns="63493" bIns="31747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</a:t>
            </a:r>
            <a:r>
              <a:rPr lang="en-US" altLang="zh-CN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含量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(ppm)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TextBox 33"/>
          <p:cNvSpPr txBox="1"/>
          <p:nvPr/>
        </p:nvSpPr>
        <p:spPr>
          <a:xfrm>
            <a:off x="2034818" y="4786299"/>
            <a:ext cx="706438" cy="371475"/>
          </a:xfrm>
          <a:prstGeom prst="rect">
            <a:avLst/>
          </a:prstGeom>
          <a:noFill/>
        </p:spPr>
        <p:txBody>
          <a:bodyPr wrap="none" lIns="63493" tIns="31747" rIns="63493" bIns="31747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0.225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34"/>
          <p:cNvSpPr txBox="1"/>
          <p:nvPr/>
        </p:nvSpPr>
        <p:spPr>
          <a:xfrm>
            <a:off x="2034818" y="4286237"/>
            <a:ext cx="706438" cy="371475"/>
          </a:xfrm>
          <a:prstGeom prst="rect">
            <a:avLst/>
          </a:prstGeom>
          <a:noFill/>
        </p:spPr>
        <p:txBody>
          <a:bodyPr wrap="none" lIns="63493" tIns="31747" rIns="63493" bIns="31747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0.304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73456" y="4167173"/>
            <a:ext cx="1358900" cy="433388"/>
          </a:xfrm>
          <a:prstGeom prst="rect">
            <a:avLst/>
          </a:prstGeom>
        </p:spPr>
        <p:txBody>
          <a:bodyPr wrap="none" lIns="63493" tIns="31747" rIns="63493" bIns="31747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答：</a:t>
            </a:r>
            <a:r>
              <a:rPr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0.38 </a:t>
            </a:r>
            <a:endParaRPr lang="zh-CN" altLang="en-US" sz="24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2990493" y="4456086"/>
            <a:ext cx="2874963" cy="16208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algn="ctr">
            <a:solidFill>
              <a:schemeClr val="accent1"/>
            </a:solidFill>
            <a:round/>
          </a:ln>
        </p:spPr>
        <p:txBody>
          <a:bodyPr lIns="63493" tIns="31747" rIns="63493" bIns="31747" anchor="ctr">
            <a:spAutoFit/>
          </a:bodyPr>
          <a:lstStyle/>
          <a:p>
            <a:pPr eaLnBrk="1" hangingPunct="1">
              <a:defRPr/>
            </a:pPr>
            <a:endParaRPr lang="zh-CN" altLang="en-US" sz="2400" b="0">
              <a:latin typeface="+mj-lt"/>
              <a:ea typeface="+mn-ea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2990493" y="4467199"/>
            <a:ext cx="2874963" cy="433387"/>
          </a:xfrm>
          <a:prstGeom prst="rect">
            <a:avLst/>
          </a:prstGeom>
          <a:solidFill>
            <a:srgbClr val="FFC000">
              <a:alpha val="47842"/>
            </a:srgbClr>
          </a:solidFill>
          <a:ln w="9525" algn="ctr">
            <a:solidFill>
              <a:schemeClr val="accent1"/>
            </a:solidFill>
            <a:round/>
          </a:ln>
        </p:spPr>
        <p:txBody>
          <a:bodyPr lIns="63493" tIns="31747" rIns="63493" bIns="31747" anchor="ctr">
            <a:spAutoFit/>
          </a:bodyPr>
          <a:lstStyle/>
          <a:p>
            <a:pPr eaLnBrk="1" hangingPunct="1">
              <a:defRPr/>
            </a:pPr>
            <a:endParaRPr lang="zh-CN" altLang="en-US" sz="2400" b="0">
              <a:latin typeface="+mj-lt"/>
              <a:ea typeface="+mn-ea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 flipH="1">
            <a:off x="5306656" y="4456086"/>
            <a:ext cx="558800" cy="1620838"/>
          </a:xfrm>
          <a:prstGeom prst="rect">
            <a:avLst/>
          </a:prstGeom>
          <a:solidFill>
            <a:srgbClr val="0000FF">
              <a:alpha val="45882"/>
            </a:srgbClr>
          </a:solidFill>
          <a:ln w="9525" algn="ctr">
            <a:solidFill>
              <a:schemeClr val="accent1"/>
            </a:solidFill>
            <a:round/>
          </a:ln>
        </p:spPr>
        <p:txBody>
          <a:bodyPr lIns="63493" tIns="31747" rIns="63493" bIns="31747" anchor="ctr">
            <a:spAutoFit/>
          </a:bodyPr>
          <a:lstStyle/>
          <a:p>
            <a:pPr eaLnBrk="1" hangingPunct="1">
              <a:defRPr/>
            </a:pPr>
            <a:endParaRPr lang="zh-CN" altLang="en-US" sz="2400" b="0">
              <a:latin typeface="+mj-lt"/>
              <a:ea typeface="+mn-ea"/>
            </a:endParaRPr>
          </a:p>
        </p:txBody>
      </p:sp>
      <p:cxnSp>
        <p:nvCxnSpPr>
          <p:cNvPr id="25" name="直接箭头连接符 24"/>
          <p:cNvCxnSpPr>
            <a:cxnSpLocks noChangeShapeType="1"/>
          </p:cNvCxnSpPr>
          <p:nvPr/>
        </p:nvCxnSpPr>
        <p:spPr bwMode="auto">
          <a:xfrm>
            <a:off x="2990493" y="6061049"/>
            <a:ext cx="3633788" cy="0"/>
          </a:xfrm>
          <a:prstGeom prst="straightConnector1">
            <a:avLst/>
          </a:prstGeom>
          <a:noFill/>
          <a:ln w="28575" algn="ctr">
            <a:solidFill>
              <a:srgbClr val="0000FF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直接箭头连接符 27"/>
          <p:cNvCxnSpPr>
            <a:cxnSpLocks noChangeShapeType="1"/>
          </p:cNvCxnSpPr>
          <p:nvPr/>
        </p:nvCxnSpPr>
        <p:spPr bwMode="auto">
          <a:xfrm flipV="1">
            <a:off x="2990493" y="4190974"/>
            <a:ext cx="0" cy="1870075"/>
          </a:xfrm>
          <a:prstGeom prst="straightConnector1">
            <a:avLst/>
          </a:prstGeom>
          <a:noFill/>
          <a:ln w="28575" algn="ctr">
            <a:solidFill>
              <a:srgbClr val="0000FF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TextBox 30"/>
          <p:cNvSpPr txBox="1"/>
          <p:nvPr/>
        </p:nvSpPr>
        <p:spPr>
          <a:xfrm>
            <a:off x="2704743" y="5919761"/>
            <a:ext cx="282575" cy="433388"/>
          </a:xfrm>
          <a:prstGeom prst="rect">
            <a:avLst/>
          </a:prstGeom>
          <a:noFill/>
        </p:spPr>
        <p:txBody>
          <a:bodyPr wrap="none" lIns="63493" tIns="31747" rIns="63493" bIns="31747">
            <a:spAutoFit/>
          </a:bodyPr>
          <a:lstStyle/>
          <a:p>
            <a:pPr eaLnBrk="1" hangingPunct="1">
              <a:defRPr/>
            </a:pP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939943" y="6002311"/>
            <a:ext cx="704850" cy="373063"/>
          </a:xfrm>
          <a:prstGeom prst="rect">
            <a:avLst/>
          </a:prstGeom>
          <a:noFill/>
        </p:spPr>
        <p:txBody>
          <a:bodyPr wrap="none" lIns="63493" tIns="31747" rIns="63493" bIns="31747">
            <a:spAutoFit/>
          </a:bodyPr>
          <a:lstStyle/>
          <a:p>
            <a:pPr eaLnBrk="1" hangingPunct="1">
              <a:defRPr/>
            </a:pPr>
            <a:r>
              <a:rPr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100.5</a:t>
            </a:r>
            <a:endParaRPr lang="zh-CN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668606" y="6002311"/>
            <a:ext cx="704850" cy="373063"/>
          </a:xfrm>
          <a:prstGeom prst="rect">
            <a:avLst/>
          </a:prstGeom>
          <a:noFill/>
        </p:spPr>
        <p:txBody>
          <a:bodyPr wrap="none" lIns="63493" tIns="31747" rIns="63493" bIns="31747">
            <a:spAutoFit/>
          </a:bodyPr>
          <a:lstStyle/>
          <a:p>
            <a:pPr eaLnBrk="1" hangingPunct="1">
              <a:defRPr/>
            </a:pPr>
            <a:r>
              <a:rPr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120.4</a:t>
            </a:r>
            <a:endParaRPr lang="zh-CN" alt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381740" y="1766944"/>
            <a:ext cx="2644818" cy="442689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1.2.4 </a:t>
            </a:r>
            <a:r>
              <a:rPr lang="zh-CN" altLang="en-US" sz="24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概率的性质</a:t>
            </a:r>
            <a:endParaRPr lang="zh-CN" altLang="en-US" sz="24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2" grpId="0"/>
      <p:bldP spid="13" grpId="0"/>
      <p:bldP spid="14" grpId="0" build="p"/>
      <p:bldP spid="22" grpId="0" animBg="1"/>
      <p:bldP spid="23" grpId="0" animBg="1"/>
      <p:bldP spid="24" grpId="0" animBg="1"/>
      <p:bldP spid="30" grpId="0"/>
      <p:bldP spid="31" grpId="0"/>
      <p:bldP spid="3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4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45818"/>
              <a:gd name="connsiteX1-37" fmla="*/ 9144000 w 9144000"/>
              <a:gd name="connsiteY1-38" fmla="*/ 0 h 5045818"/>
              <a:gd name="connsiteX2-39" fmla="*/ 9144000 w 9144000"/>
              <a:gd name="connsiteY2-40" fmla="*/ 4026877 h 5045818"/>
              <a:gd name="connsiteX3-41" fmla="*/ 4585145 w 9144000"/>
              <a:gd name="connsiteY3-42" fmla="*/ 5045818 h 5045818"/>
              <a:gd name="connsiteX4-43" fmla="*/ 0 w 9144000"/>
              <a:gd name="connsiteY4-44" fmla="*/ 4026877 h 5045818"/>
              <a:gd name="connsiteX5-45" fmla="*/ 0 w 9144000"/>
              <a:gd name="connsiteY5-46" fmla="*/ 0 h 5045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-29493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26954"/>
              <a:gd name="connsiteX1-37" fmla="*/ 9144000 w 9144000"/>
              <a:gd name="connsiteY1-38" fmla="*/ 0 h 5026954"/>
              <a:gd name="connsiteX2-39" fmla="*/ 9144000 w 9144000"/>
              <a:gd name="connsiteY2-40" fmla="*/ 4026877 h 5026954"/>
              <a:gd name="connsiteX3-41" fmla="*/ 4603617 w 9144000"/>
              <a:gd name="connsiteY3-42" fmla="*/ 5026954 h 5026954"/>
              <a:gd name="connsiteX4-43" fmla="*/ 0 w 9144000"/>
              <a:gd name="connsiteY4-44" fmla="*/ 4026877 h 5026954"/>
              <a:gd name="connsiteX5-45" fmla="*/ 0 w 9144000"/>
              <a:gd name="connsiteY5-46" fmla="*/ 0 h 50269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3" y="2109620"/>
            <a:ext cx="8723871" cy="19389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条件概率 全概率公式与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贝叶斯公式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8"/>
            <a:ext cx="3288870" cy="880947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2"/>
          <p:cNvSpPr txBox="1"/>
          <p:nvPr/>
        </p:nvSpPr>
        <p:spPr bwMode="auto">
          <a:xfrm>
            <a:off x="933179" y="1770382"/>
            <a:ext cx="7129462" cy="182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zh-CN" altLang="en-US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200" b="1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200" b="1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为两个事件，</a:t>
            </a:r>
            <a:r>
              <a:rPr lang="en-US" altLang="zh-CN" sz="2200" b="1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2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b="1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200" b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)&gt;0</a:t>
            </a:r>
            <a:r>
              <a:rPr lang="zh-CN" altLang="en-US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，定义</a:t>
            </a:r>
            <a:endParaRPr lang="en-US" altLang="zh-CN" sz="2200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endParaRPr lang="en-US" altLang="zh-CN" sz="2200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endParaRPr lang="en-US" altLang="zh-CN" sz="2200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为事件</a:t>
            </a:r>
            <a:r>
              <a:rPr lang="en-US" altLang="zh-CN" sz="2200" b="1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发生的条件下</a:t>
            </a:r>
            <a:r>
              <a:rPr lang="en-US" altLang="zh-CN" sz="2200" b="1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发生的</a:t>
            </a:r>
            <a:r>
              <a:rPr lang="zh-CN" altLang="en-US" sz="2200" b="1" kern="10" dirty="0">
                <a:solidFill>
                  <a:srgbClr val="0000FF"/>
                </a:solidFill>
              </a:rPr>
              <a:t>条件概率</a:t>
            </a:r>
            <a:r>
              <a:rPr lang="zh-CN" altLang="en-US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200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6"/>
          <p:cNvGraphicFramePr>
            <a:graphicFrameLocks noChangeAspect="1"/>
          </p:cNvGraphicFramePr>
          <p:nvPr/>
        </p:nvGraphicFramePr>
        <p:xfrm>
          <a:off x="3023917" y="2256952"/>
          <a:ext cx="1781175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1" name="Equation" r:id="rId1" imgW="1016000" imgH="368300" progId="Equation.DSMT4">
                  <p:embed/>
                </p:oleObj>
              </mc:Choice>
              <mc:Fallback>
                <p:oleObj name="Equation" r:id="rId1" imgW="1016000" imgH="3683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3917" y="2256952"/>
                        <a:ext cx="1781175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WordArt 127"/>
          <p:cNvSpPr>
            <a:spLocks noChangeArrowheads="1" noChangeShapeType="1" noTextEdit="1"/>
          </p:cNvSpPr>
          <p:nvPr/>
        </p:nvSpPr>
        <p:spPr bwMode="auto">
          <a:xfrm>
            <a:off x="1068684" y="4288683"/>
            <a:ext cx="541338" cy="25241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意义</a:t>
            </a:r>
            <a:endParaRPr kumimoji="0" lang="zh-CN" altLang="en-US" sz="2200" b="1" i="0" u="none" strike="noStrike" kern="1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8" name="TextBox 17"/>
          <p:cNvSpPr txBox="1">
            <a:spLocks noChangeArrowheads="1"/>
          </p:cNvSpPr>
          <p:nvPr/>
        </p:nvSpPr>
        <p:spPr bwMode="auto">
          <a:xfrm>
            <a:off x="4200822" y="4415683"/>
            <a:ext cx="21590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条件概率空间：</a:t>
            </a:r>
            <a:endParaRPr lang="en-US" altLang="zh-CN" sz="2200" b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19"/>
          <p:cNvSpPr txBox="1">
            <a:spLocks noChangeArrowheads="1"/>
          </p:cNvSpPr>
          <p:nvPr/>
        </p:nvSpPr>
        <p:spPr bwMode="auto">
          <a:xfrm>
            <a:off x="4200822" y="5279283"/>
            <a:ext cx="15954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条件概率：</a:t>
            </a:r>
            <a:endParaRPr lang="en-US" altLang="zh-CN" sz="2200" b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200822" y="4847483"/>
            <a:ext cx="3382962" cy="430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17A43"/>
              </a:buClr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原样本空间的缩减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 bwMode="auto">
          <a:xfrm>
            <a:off x="4237334" y="5792046"/>
            <a:ext cx="3306763" cy="431800"/>
            <a:chOff x="3995936" y="5584094"/>
            <a:chExt cx="3306761" cy="431877"/>
          </a:xfrm>
        </p:grpSpPr>
        <p:graphicFrame>
          <p:nvGraphicFramePr>
            <p:cNvPr id="14" name="对象 20"/>
            <p:cNvGraphicFramePr>
              <a:graphicFrameLocks noChangeAspect="1"/>
            </p:cNvGraphicFramePr>
            <p:nvPr/>
          </p:nvGraphicFramePr>
          <p:xfrm>
            <a:off x="5867499" y="5663010"/>
            <a:ext cx="1435198" cy="309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02" name="Equation" r:id="rId3" imgW="824865" imgH="177800" progId="Equation.DSMT4">
                    <p:embed/>
                  </p:oleObj>
                </mc:Choice>
                <mc:Fallback>
                  <p:oleObj name="Equation" r:id="rId3" imgW="824865" imgH="177800" progId="Equation.DSMT4">
                    <p:embed/>
                    <p:pic>
                      <p:nvPicPr>
                        <p:cNvPr id="0" name="对象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7499" y="5663010"/>
                          <a:ext cx="1435198" cy="3095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矩形 2"/>
            <p:cNvSpPr>
              <a:spLocks noChangeArrowheads="1"/>
            </p:cNvSpPr>
            <p:nvPr/>
          </p:nvSpPr>
          <p:spPr bwMode="auto">
            <a:xfrm>
              <a:off x="3995936" y="5584094"/>
              <a:ext cx="2738438" cy="431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原概率的限制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1500484" y="4736358"/>
            <a:ext cx="2265363" cy="1298575"/>
            <a:chOff x="361950" y="4408488"/>
            <a:chExt cx="2954338" cy="1693862"/>
          </a:xfrm>
        </p:grpSpPr>
        <p:grpSp>
          <p:nvGrpSpPr>
            <p:cNvPr id="17" name="Group 51"/>
            <p:cNvGrpSpPr/>
            <p:nvPr/>
          </p:nvGrpSpPr>
          <p:grpSpPr bwMode="auto">
            <a:xfrm>
              <a:off x="361950" y="4408488"/>
              <a:ext cx="2954338" cy="1693862"/>
              <a:chOff x="1564" y="2886"/>
              <a:chExt cx="2450" cy="1179"/>
            </a:xfrm>
          </p:grpSpPr>
          <p:sp>
            <p:nvSpPr>
              <p:cNvPr id="20" name="Rectangle 18"/>
              <p:cNvSpPr>
                <a:spLocks noChangeArrowheads="1"/>
              </p:cNvSpPr>
              <p:nvPr/>
            </p:nvSpPr>
            <p:spPr bwMode="auto">
              <a:xfrm>
                <a:off x="1564" y="2886"/>
                <a:ext cx="2450" cy="1179"/>
              </a:xfrm>
              <a:prstGeom prst="rect">
                <a:avLst/>
              </a:prstGeom>
              <a:solidFill>
                <a:srgbClr val="FF0000"/>
              </a:solidFill>
              <a:ln w="12700" algn="ctr">
                <a:solidFill>
                  <a:srgbClr val="1F497D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Oval 20"/>
              <p:cNvSpPr>
                <a:spLocks noChangeArrowheads="1"/>
              </p:cNvSpPr>
              <p:nvPr/>
            </p:nvSpPr>
            <p:spPr bwMode="auto">
              <a:xfrm>
                <a:off x="1883" y="2977"/>
                <a:ext cx="1406" cy="999"/>
              </a:xfrm>
              <a:prstGeom prst="ellipse">
                <a:avLst/>
              </a:prstGeom>
              <a:solidFill>
                <a:srgbClr val="339966">
                  <a:alpha val="75999"/>
                </a:srgbClr>
              </a:solidFill>
              <a:ln w="9525" algn="ctr">
                <a:solidFill>
                  <a:srgbClr val="FFFF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Oval 21"/>
              <p:cNvSpPr>
                <a:spLocks noChangeArrowheads="1"/>
              </p:cNvSpPr>
              <p:nvPr/>
            </p:nvSpPr>
            <p:spPr bwMode="auto">
              <a:xfrm>
                <a:off x="2517" y="3068"/>
                <a:ext cx="1360" cy="813"/>
              </a:xfrm>
              <a:prstGeom prst="ellipse">
                <a:avLst/>
              </a:prstGeom>
              <a:solidFill>
                <a:srgbClr val="969696">
                  <a:alpha val="58000"/>
                </a:srgbClr>
              </a:solidFill>
              <a:ln w="9525" algn="ctr">
                <a:solidFill>
                  <a:sysClr val="windowText" lastClr="000000"/>
                </a:solidFill>
                <a:rou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24" name="Object 22"/>
              <p:cNvGraphicFramePr>
                <a:graphicFrameLocks noChangeAspect="1"/>
              </p:cNvGraphicFramePr>
              <p:nvPr/>
            </p:nvGraphicFramePr>
            <p:xfrm>
              <a:off x="2018" y="3340"/>
              <a:ext cx="284" cy="2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703" name="Equation" r:id="rId5" imgW="12700" imgH="12700" progId="Equation.DSMT4">
                      <p:embed/>
                    </p:oleObj>
                  </mc:Choice>
                  <mc:Fallback>
                    <p:oleObj name="Equation" r:id="rId5" imgW="12700" imgH="12700" progId="Equation.DSMT4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8" y="3340"/>
                            <a:ext cx="284" cy="2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" name="Object 23"/>
              <p:cNvGraphicFramePr>
                <a:graphicFrameLocks noChangeAspect="1"/>
              </p:cNvGraphicFramePr>
              <p:nvPr/>
            </p:nvGraphicFramePr>
            <p:xfrm>
              <a:off x="3469" y="3340"/>
              <a:ext cx="284" cy="2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704" name="Equation" r:id="rId7" imgW="12700" imgH="12700" progId="Equation.DSMT4">
                      <p:embed/>
                    </p:oleObj>
                  </mc:Choice>
                  <mc:Fallback>
                    <p:oleObj name="Equation" r:id="rId7" imgW="12700" imgH="12700" progId="Equation.DSMT4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9" y="3340"/>
                            <a:ext cx="284" cy="2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" name="Object 29"/>
              <p:cNvGraphicFramePr>
                <a:graphicFrameLocks noChangeAspect="1"/>
              </p:cNvGraphicFramePr>
              <p:nvPr/>
            </p:nvGraphicFramePr>
            <p:xfrm>
              <a:off x="2724" y="3340"/>
              <a:ext cx="473" cy="2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705" name="公式" r:id="rId8" imgW="12700" imgH="12700" progId="Equation.3">
                      <p:embed/>
                    </p:oleObj>
                  </mc:Choice>
                  <mc:Fallback>
                    <p:oleObj name="公式" r:id="rId8" imgW="12700" imgH="12700" progId="Equation.3">
                      <p:embed/>
                      <p:pic>
                        <p:nvPicPr>
                          <p:cNvPr id="0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24" y="3340"/>
                            <a:ext cx="473" cy="2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8" name="TextBox 2"/>
            <p:cNvSpPr txBox="1">
              <a:spLocks noChangeArrowheads="1"/>
            </p:cNvSpPr>
            <p:nvPr/>
          </p:nvSpPr>
          <p:spPr bwMode="auto">
            <a:xfrm>
              <a:off x="1000126" y="4919663"/>
              <a:ext cx="485422" cy="56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1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B</a:t>
              </a:r>
              <a:endParaRPr kumimoji="0" lang="zh-CN" altLang="en-US" sz="2200" b="1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24"/>
            <p:cNvSpPr txBox="1">
              <a:spLocks noChangeArrowheads="1"/>
            </p:cNvSpPr>
            <p:nvPr/>
          </p:nvSpPr>
          <p:spPr bwMode="auto">
            <a:xfrm>
              <a:off x="2442044" y="4919663"/>
              <a:ext cx="485422" cy="562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1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endParaRPr kumimoji="0" lang="zh-CN" altLang="en-US" sz="2200" b="1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WordArt 127"/>
          <p:cNvSpPr>
            <a:spLocks noChangeArrowheads="1" noChangeShapeType="1" noTextEdit="1"/>
          </p:cNvSpPr>
          <p:nvPr/>
        </p:nvSpPr>
        <p:spPr bwMode="auto">
          <a:xfrm>
            <a:off x="1280881" y="1895002"/>
            <a:ext cx="1024878" cy="25986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定义</a:t>
            </a:r>
            <a:r>
              <a:rPr kumimoji="0" lang="en-US" altLang="zh-CN" sz="2200" b="1" i="0" u="none" strike="noStrike" kern="1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1.3.1</a:t>
            </a:r>
            <a:endParaRPr kumimoji="0" lang="zh-CN" altLang="en-US" sz="2200" b="1" i="0" u="none" strike="noStrike" kern="1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pic>
        <p:nvPicPr>
          <p:cNvPr id="28" name="Picture 62" descr="G:\ppt\资源共享课\MB\圆球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79" y="1895002"/>
            <a:ext cx="300038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标题 1"/>
          <p:cNvSpPr txBox="1"/>
          <p:nvPr/>
        </p:nvSpPr>
        <p:spPr>
          <a:xfrm>
            <a:off x="54140" y="1021829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条件概率与乘法公式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6640810" y="4920490"/>
          <a:ext cx="903287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6" name="Equation" r:id="rId11" imgW="727075" imgH="257175" progId="Equation.DSMT4">
                  <p:embed/>
                </p:oleObj>
              </mc:Choice>
              <mc:Fallback>
                <p:oleObj name="Equation" r:id="rId11" imgW="727075" imgH="257175" progId="Equation.DSMT4">
                  <p:embed/>
                  <p:pic>
                    <p:nvPicPr>
                      <p:cNvPr id="0" name="图片 1661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40810" y="4920490"/>
                        <a:ext cx="903287" cy="31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2" grpId="0"/>
      <p:bldP spid="2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标题 1"/>
          <p:cNvSpPr txBox="1"/>
          <p:nvPr/>
        </p:nvSpPr>
        <p:spPr>
          <a:xfrm>
            <a:off x="54140" y="1021829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条件概率与乘法公式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5" name="内容占位符 2"/>
          <p:cNvSpPr txBox="1"/>
          <p:nvPr/>
        </p:nvSpPr>
        <p:spPr bwMode="auto">
          <a:xfrm>
            <a:off x="258089" y="1494530"/>
            <a:ext cx="840302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zh-CN" sz="20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0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一盒内装有</a:t>
            </a:r>
            <a:r>
              <a:rPr lang="en-US" altLang="zh-CN" sz="20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sz="20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个乒乓球，分别编号</a:t>
            </a:r>
            <a:r>
              <a:rPr lang="en-US" altLang="zh-CN" sz="20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1~10</a:t>
            </a:r>
            <a:r>
              <a:rPr lang="zh-CN" altLang="en-US" sz="20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号，现从盒中随机地取一个乒乓球，考虑以下事件：</a:t>
            </a:r>
            <a:endParaRPr lang="en-US" altLang="zh-CN" sz="2000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endParaRPr lang="zh-CN" altLang="zh-CN" sz="2000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4298" y="2343027"/>
            <a:ext cx="5088280" cy="400110"/>
            <a:chOff x="1658938" y="2591078"/>
            <a:chExt cx="5088280" cy="400110"/>
          </a:xfrm>
        </p:grpSpPr>
        <p:graphicFrame>
          <p:nvGraphicFramePr>
            <p:cNvPr id="11" name="对象 6"/>
            <p:cNvGraphicFramePr>
              <a:graphicFrameLocks noChangeAspect="1"/>
            </p:cNvGraphicFramePr>
            <p:nvPr/>
          </p:nvGraphicFramePr>
          <p:xfrm>
            <a:off x="1658938" y="2633663"/>
            <a:ext cx="244475" cy="284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80" name="Equation" r:id="rId1" imgW="3352800" imgH="3352800" progId="Equation.DSMT4">
                    <p:embed/>
                  </p:oleObj>
                </mc:Choice>
                <mc:Fallback>
                  <p:oleObj name="Equation" r:id="rId1" imgW="3352800" imgH="3352800" progId="Equation.DSMT4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8938" y="2633663"/>
                          <a:ext cx="244475" cy="284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/>
            <p:cNvSpPr/>
            <p:nvPr/>
          </p:nvSpPr>
          <p:spPr>
            <a:xfrm>
              <a:off x="1875371" y="2591078"/>
              <a:ext cx="487184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={</a:t>
              </a:r>
              <a:r>
                <a:rPr lang="zh-CN" altLang="en-US" sz="20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取得编号不超过</a:t>
              </a:r>
              <a:r>
                <a:rPr lang="en-US" altLang="zh-CN" sz="20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zh-CN" altLang="en-US" sz="20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的球</a:t>
              </a:r>
              <a:r>
                <a:rPr lang="en-US" altLang="zh-CN" sz="20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r>
                <a:rPr lang="zh-CN" altLang="en-US" sz="20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的概率是多少？</a:t>
              </a:r>
              <a:endParaRPr lang="zh-CN" altLang="en-US" sz="2000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093970" y="2310050"/>
            <a:ext cx="3958694" cy="400110"/>
            <a:chOff x="1662402" y="3153936"/>
            <a:chExt cx="3958694" cy="400110"/>
          </a:xfrm>
        </p:grpSpPr>
        <p:graphicFrame>
          <p:nvGraphicFramePr>
            <p:cNvPr id="13" name="对象 6"/>
            <p:cNvGraphicFramePr>
              <a:graphicFrameLocks noChangeAspect="1"/>
            </p:cNvGraphicFramePr>
            <p:nvPr/>
          </p:nvGraphicFramePr>
          <p:xfrm>
            <a:off x="1662402" y="3211910"/>
            <a:ext cx="244475" cy="2841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81" name="Equation" r:id="rId3" imgW="3352800" imgH="3352800" progId="Equation.DSMT4">
                    <p:embed/>
                  </p:oleObj>
                </mc:Choice>
                <mc:Fallback>
                  <p:oleObj name="Equation" r:id="rId3" imgW="3352800" imgH="3352800" progId="Equation.DSMT4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2402" y="3211910"/>
                          <a:ext cx="244475" cy="2841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矩形 13"/>
            <p:cNvSpPr/>
            <p:nvPr/>
          </p:nvSpPr>
          <p:spPr>
            <a:xfrm>
              <a:off x="1903412" y="3153936"/>
              <a:ext cx="37176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={</a:t>
              </a:r>
              <a:r>
                <a:rPr lang="zh-CN" altLang="en-US" sz="20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取得奇数球</a:t>
              </a:r>
              <a:r>
                <a:rPr lang="en-US" altLang="zh-CN" sz="20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}</a:t>
              </a:r>
              <a:r>
                <a:rPr lang="zh-CN" altLang="en-US" sz="20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的概率是多少？</a:t>
              </a:r>
              <a:endParaRPr lang="zh-CN" altLang="en-US" sz="20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44041" y="3455882"/>
            <a:ext cx="8399959" cy="698500"/>
            <a:chOff x="194296" y="2710160"/>
            <a:chExt cx="8399959" cy="698500"/>
          </a:xfrm>
        </p:grpSpPr>
        <p:graphicFrame>
          <p:nvGraphicFramePr>
            <p:cNvPr id="9" name="对象 6"/>
            <p:cNvGraphicFramePr>
              <a:graphicFrameLocks noChangeAspect="1"/>
            </p:cNvGraphicFramePr>
            <p:nvPr/>
          </p:nvGraphicFramePr>
          <p:xfrm>
            <a:off x="799610" y="2710160"/>
            <a:ext cx="957263" cy="698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82" name="Equation" r:id="rId5" imgW="13106400" imgH="8229600" progId="Equation.DSMT4">
                    <p:embed/>
                  </p:oleObj>
                </mc:Choice>
                <mc:Fallback>
                  <p:oleObj name="Equation" r:id="rId5" imgW="13106400" imgH="8229600" progId="Equation.DSMT4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9610" y="2710160"/>
                          <a:ext cx="957263" cy="698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矩形 14"/>
            <p:cNvSpPr/>
            <p:nvPr/>
          </p:nvSpPr>
          <p:spPr>
            <a:xfrm>
              <a:off x="194296" y="2838628"/>
              <a:ext cx="839995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dirty="0"/>
                <a:t>易知             ，              ，令</a:t>
              </a:r>
              <a:r>
                <a:rPr lang="en-US" altLang="zh-CN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</a:t>
              </a:r>
              <a:r>
                <a:rPr lang="en-US" altLang="zh-CN" sz="2000" dirty="0"/>
                <a:t>={</a:t>
              </a:r>
              <a:r>
                <a:rPr lang="zh-CN" altLang="en-US" sz="2000" dirty="0"/>
                <a:t>取得编号不超过</a:t>
              </a:r>
              <a:r>
                <a:rPr lang="en-US" altLang="zh-CN" sz="2000" dirty="0"/>
                <a:t>5</a:t>
              </a:r>
              <a:r>
                <a:rPr lang="zh-CN" altLang="en-US" sz="2000" dirty="0"/>
                <a:t>的奇数号球</a:t>
              </a:r>
              <a:r>
                <a:rPr lang="en-US" altLang="zh-CN" sz="2000" dirty="0"/>
                <a:t>}</a:t>
              </a:r>
              <a:r>
                <a:rPr lang="zh-CN" altLang="en-US" sz="2000" dirty="0"/>
                <a:t>，有</a:t>
              </a:r>
              <a:endParaRPr lang="zh-CN" altLang="en-US" sz="2000" dirty="0"/>
            </a:p>
          </p:txBody>
        </p:sp>
        <p:graphicFrame>
          <p:nvGraphicFramePr>
            <p:cNvPr id="4" name="对象 3"/>
            <p:cNvGraphicFramePr>
              <a:graphicFrameLocks noChangeAspect="1"/>
            </p:cNvGraphicFramePr>
            <p:nvPr/>
          </p:nvGraphicFramePr>
          <p:xfrm>
            <a:off x="2028413" y="2728332"/>
            <a:ext cx="1054544" cy="662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83" name="Equation" r:id="rId7" imgW="13106400" imgH="8229600" progId="Equation.DSMT4">
                    <p:embed/>
                  </p:oleObj>
                </mc:Choice>
                <mc:Fallback>
                  <p:oleObj name="Equation" r:id="rId7" imgW="13106400" imgH="8229600" progId="Equation.DSMT4">
                    <p:embed/>
                    <p:pic>
                      <p:nvPicPr>
                        <p:cNvPr id="0" name="图片 80982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028413" y="2728332"/>
                          <a:ext cx="1054544" cy="66215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矩形 16"/>
          <p:cNvSpPr/>
          <p:nvPr/>
        </p:nvSpPr>
        <p:spPr>
          <a:xfrm>
            <a:off x="194298" y="2828435"/>
            <a:ext cx="8466816" cy="453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kern="0" dirty="0">
                <a:solidFill>
                  <a:srgbClr val="3939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问题：若已知取到的是奇数号球，则取得编号不超过</a:t>
            </a:r>
            <a:r>
              <a:rPr lang="en-US" altLang="zh-CN" sz="2000" b="1" kern="0" dirty="0">
                <a:solidFill>
                  <a:srgbClr val="3939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000" b="1" kern="0" dirty="0">
                <a:solidFill>
                  <a:srgbClr val="3939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的球的概率是多少？</a:t>
            </a:r>
            <a:endParaRPr lang="zh-CN" altLang="en-US" sz="2000" b="1" dirty="0">
              <a:solidFill>
                <a:srgbClr val="3939FD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8089" y="3598430"/>
            <a:ext cx="453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endParaRPr lang="zh-CN" altLang="en-US" dirty="0"/>
          </a:p>
        </p:txBody>
      </p:sp>
      <p:graphicFrame>
        <p:nvGraphicFramePr>
          <p:cNvPr id="23" name="对象 6"/>
          <p:cNvGraphicFramePr>
            <a:graphicFrameLocks noChangeAspect="1"/>
          </p:cNvGraphicFramePr>
          <p:nvPr/>
        </p:nvGraphicFramePr>
        <p:xfrm>
          <a:off x="673634" y="4093944"/>
          <a:ext cx="120173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4" name="Equation" r:id="rId9" imgW="16459200" imgH="8229600" progId="Equation.DSMT4">
                  <p:embed/>
                </p:oleObj>
              </mc:Choice>
              <mc:Fallback>
                <p:oleObj name="Equation" r:id="rId9" imgW="16459200" imgH="82296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634" y="4093944"/>
                        <a:ext cx="1201737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2011141" y="427236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，根据条件概率公式</a:t>
            </a:r>
            <a:endParaRPr lang="zh-CN" altLang="en-US" dirty="0"/>
          </a:p>
        </p:txBody>
      </p:sp>
      <p:graphicFrame>
        <p:nvGraphicFramePr>
          <p:cNvPr id="28" name="对象 6"/>
          <p:cNvGraphicFramePr>
            <a:graphicFrameLocks noChangeAspect="1"/>
          </p:cNvGraphicFramePr>
          <p:nvPr/>
        </p:nvGraphicFramePr>
        <p:xfrm>
          <a:off x="2578158" y="5056275"/>
          <a:ext cx="2736850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5" name="Equation" r:id="rId11" imgW="37490400" imgH="8839200" progId="Equation.DSMT4">
                  <p:embed/>
                </p:oleObj>
              </mc:Choice>
              <mc:Fallback>
                <p:oleObj name="Equation" r:id="rId11" imgW="37490400" imgH="88392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58" y="5056275"/>
                        <a:ext cx="2736850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54140" y="1021829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条件概率与乘法公式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79" name="组合 78"/>
          <p:cNvGrpSpPr/>
          <p:nvPr/>
        </p:nvGrpSpPr>
        <p:grpSpPr bwMode="auto">
          <a:xfrm>
            <a:off x="1292134" y="1620146"/>
            <a:ext cx="6332537" cy="461770"/>
            <a:chOff x="1442435" y="957957"/>
            <a:chExt cx="6333921" cy="461665"/>
          </a:xfrm>
        </p:grpSpPr>
        <p:graphicFrame>
          <p:nvGraphicFramePr>
            <p:cNvPr id="80" name="内容占位符 3"/>
            <p:cNvGraphicFramePr>
              <a:graphicFrameLocks noChangeAspect="1"/>
            </p:cNvGraphicFramePr>
            <p:nvPr/>
          </p:nvGraphicFramePr>
          <p:xfrm>
            <a:off x="1442435" y="1012907"/>
            <a:ext cx="985180" cy="406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61" name="Equation" r:id="rId1" imgW="431165" imgH="177800" progId="Equation.DSMT4">
                    <p:embed/>
                  </p:oleObj>
                </mc:Choice>
                <mc:Fallback>
                  <p:oleObj name="Equation" r:id="rId1" imgW="431165" imgH="177800" progId="Equation.DSMT4">
                    <p:embed/>
                    <p:pic>
                      <p:nvPicPr>
                        <p:cNvPr id="0" name="内容占位符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2435" y="1012907"/>
                          <a:ext cx="985180" cy="4067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" name="TextBox 4"/>
            <p:cNvSpPr txBox="1">
              <a:spLocks noChangeArrowheads="1"/>
            </p:cNvSpPr>
            <p:nvPr/>
          </p:nvSpPr>
          <p:spPr bwMode="auto">
            <a:xfrm>
              <a:off x="2388301" y="957957"/>
              <a:ext cx="233910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是否是个概率？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2" name="对象 5"/>
            <p:cNvGraphicFramePr>
              <a:graphicFrameLocks noChangeAspect="1"/>
            </p:cNvGraphicFramePr>
            <p:nvPr/>
          </p:nvGraphicFramePr>
          <p:xfrm>
            <a:off x="4727404" y="1020604"/>
            <a:ext cx="1329039" cy="388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62" name="Equation" r:id="rId3" imgW="609600" imgH="177800" progId="Equation.DSMT4">
                    <p:embed/>
                  </p:oleObj>
                </mc:Choice>
                <mc:Fallback>
                  <p:oleObj name="Equation" r:id="rId3" imgW="609600" imgH="177800" progId="Equation.DSMT4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7404" y="1020604"/>
                          <a:ext cx="1329039" cy="388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3" name="TextBox 6"/>
            <p:cNvSpPr txBox="1">
              <a:spLocks noChangeArrowheads="1"/>
            </p:cNvSpPr>
            <p:nvPr/>
          </p:nvSpPr>
          <p:spPr bwMode="auto">
            <a:xfrm>
              <a:off x="6048164" y="957957"/>
              <a:ext cx="17281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即验证：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703207" y="2310671"/>
            <a:ext cx="1881062" cy="525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kern="0" dirty="0">
                <a:solidFill>
                  <a:srgbClr val="3939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kern="0" dirty="0">
                <a:solidFill>
                  <a:srgbClr val="3939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kern="0" dirty="0">
                <a:solidFill>
                  <a:srgbClr val="3939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）非负性</a:t>
            </a:r>
            <a:endParaRPr lang="zh-CN" altLang="en-US" sz="2400" b="1" dirty="0">
              <a:solidFill>
                <a:srgbClr val="3939FD"/>
              </a:solidFill>
            </a:endParaRPr>
          </a:p>
        </p:txBody>
      </p:sp>
      <p:graphicFrame>
        <p:nvGraphicFramePr>
          <p:cNvPr id="13" name="对象 6"/>
          <p:cNvGraphicFramePr>
            <a:graphicFrameLocks noChangeAspect="1"/>
          </p:cNvGraphicFramePr>
          <p:nvPr/>
        </p:nvGraphicFramePr>
        <p:xfrm>
          <a:off x="3108504" y="2374472"/>
          <a:ext cx="1413215" cy="461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3" name="Equation" r:id="rId5" imgW="15240000" imgH="4267200" progId="Equation.DSMT4">
                  <p:embed/>
                </p:oleObj>
              </mc:Choice>
              <mc:Fallback>
                <p:oleObj name="Equation" r:id="rId5" imgW="15240000" imgH="42672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504" y="2374472"/>
                        <a:ext cx="1413215" cy="4616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698407" y="3064891"/>
            <a:ext cx="1881062" cy="525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kern="0" dirty="0">
                <a:solidFill>
                  <a:srgbClr val="3939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kern="0" dirty="0">
                <a:solidFill>
                  <a:srgbClr val="3939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kern="0" dirty="0">
                <a:solidFill>
                  <a:srgbClr val="3939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）归一性</a:t>
            </a:r>
            <a:endParaRPr lang="zh-CN" altLang="en-US" sz="2400" b="1" dirty="0">
              <a:solidFill>
                <a:srgbClr val="3939FD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60545" y="2239807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满足</a:t>
            </a:r>
            <a:endParaRPr lang="zh-CN" altLang="en-US" dirty="0"/>
          </a:p>
        </p:txBody>
      </p:sp>
      <p:graphicFrame>
        <p:nvGraphicFramePr>
          <p:cNvPr id="17" name="对象 6"/>
          <p:cNvGraphicFramePr>
            <a:graphicFrameLocks noChangeAspect="1"/>
          </p:cNvGraphicFramePr>
          <p:nvPr/>
        </p:nvGraphicFramePr>
        <p:xfrm>
          <a:off x="2882625" y="2908557"/>
          <a:ext cx="3278187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4" name="Equation" r:id="rId7" imgW="35356800" imgH="8839200" progId="Equation.DSMT4">
                  <p:embed/>
                </p:oleObj>
              </mc:Choice>
              <mc:Fallback>
                <p:oleObj name="Equation" r:id="rId7" imgW="35356800" imgH="88392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625" y="2908557"/>
                        <a:ext cx="3278187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6945152" y="309679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满足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98407" y="3937516"/>
            <a:ext cx="2753710" cy="525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kern="0" dirty="0">
                <a:solidFill>
                  <a:srgbClr val="3939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kern="0" dirty="0">
                <a:solidFill>
                  <a:srgbClr val="3939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kern="0" dirty="0">
                <a:solidFill>
                  <a:srgbClr val="3939F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）可列可加性</a:t>
            </a:r>
            <a:endParaRPr lang="zh-CN" altLang="en-US" sz="2400" b="1" dirty="0">
              <a:solidFill>
                <a:srgbClr val="3939FD"/>
              </a:solidFill>
            </a:endParaRPr>
          </a:p>
        </p:txBody>
      </p:sp>
      <p:graphicFrame>
        <p:nvGraphicFramePr>
          <p:cNvPr id="31" name="对象 10"/>
          <p:cNvGraphicFramePr>
            <a:graphicFrameLocks noChangeAspect="1"/>
          </p:cNvGraphicFramePr>
          <p:nvPr/>
        </p:nvGraphicFramePr>
        <p:xfrm>
          <a:off x="1013430" y="5482129"/>
          <a:ext cx="5931722" cy="87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5" name="Equation" r:id="rId9" imgW="85344000" imgH="12496800" progId="Equation.DSMT4">
                  <p:embed/>
                </p:oleObj>
              </mc:Choice>
              <mc:Fallback>
                <p:oleObj name="Equation" r:id="rId9" imgW="85344000" imgH="124968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3430" y="5482129"/>
                        <a:ext cx="5931722" cy="8725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1086120" y="4619008"/>
            <a:ext cx="6085064" cy="467916"/>
            <a:chOff x="860088" y="4604959"/>
            <a:chExt cx="6085064" cy="467916"/>
          </a:xfrm>
        </p:grpSpPr>
        <p:sp>
          <p:nvSpPr>
            <p:cNvPr id="32" name="内容占位符 2"/>
            <p:cNvSpPr txBox="1"/>
            <p:nvPr/>
          </p:nvSpPr>
          <p:spPr bwMode="auto">
            <a:xfrm>
              <a:off x="860088" y="4604959"/>
              <a:ext cx="6085064" cy="46791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zh-CN" altLang="en-US" sz="2400" kern="0" dirty="0">
                  <a:solidFill>
                    <a:prstClr val="black"/>
                  </a:solidFill>
                  <a:latin typeface="Verdana" panose="020B0604030504040204"/>
                  <a:ea typeface="微软雅黑" panose="020B0503020204020204" pitchFamily="34" charset="-122"/>
                  <a:cs typeface="Times New Roman" panose="02020603050405020304" pitchFamily="18" charset="0"/>
                </a:rPr>
                <a:t>设             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Times New Roman" panose="02020603050405020304" pitchFamily="18" charset="0"/>
                </a:rPr>
                <a:t>  满足                    ，则                              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4" name="对象 3"/>
            <p:cNvGraphicFramePr>
              <a:graphicFrameLocks noChangeAspect="1"/>
            </p:cNvGraphicFramePr>
            <p:nvPr/>
          </p:nvGraphicFramePr>
          <p:xfrm>
            <a:off x="1250103" y="4624298"/>
            <a:ext cx="1650318" cy="429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66" name="Equation" r:id="rId11" imgW="685800" imgH="177800" progId="Equation.DSMT4">
                    <p:embed/>
                  </p:oleObj>
                </mc:Choice>
                <mc:Fallback>
                  <p:oleObj name="Equation" r:id="rId11" imgW="685800" imgH="177800" progId="Equation.DSMT4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0103" y="4624298"/>
                          <a:ext cx="1650318" cy="429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对象 10"/>
            <p:cNvGraphicFramePr>
              <a:graphicFrameLocks noChangeAspect="1"/>
            </p:cNvGraphicFramePr>
            <p:nvPr/>
          </p:nvGraphicFramePr>
          <p:xfrm>
            <a:off x="3561868" y="4604959"/>
            <a:ext cx="2143480" cy="4679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67" name="Equation" r:id="rId13" imgW="21031200" imgH="4572000" progId="Equation.DSMT4">
                    <p:embed/>
                  </p:oleObj>
                </mc:Choice>
                <mc:Fallback>
                  <p:oleObj name="Equation" r:id="rId13" imgW="21031200" imgH="4572000" progId="Equation.DSMT4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1868" y="4604959"/>
                          <a:ext cx="2143480" cy="4679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" name="矩形 35"/>
          <p:cNvSpPr/>
          <p:nvPr/>
        </p:nvSpPr>
        <p:spPr>
          <a:xfrm>
            <a:off x="7451754" y="523785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满足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54140" y="1021829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条件概率与乘法公式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083442" y="1740967"/>
            <a:ext cx="6826250" cy="90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zh-CN" altLang="en-US" sz="2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（连续掷骰子）反复掷两颗骰子，观察其和直至出现</a:t>
            </a:r>
            <a:r>
              <a:rPr lang="en-US" altLang="zh-CN" sz="2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sz="2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点或</a:t>
            </a:r>
            <a:r>
              <a:rPr lang="en-US" altLang="zh-CN" sz="2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点为止，求出现</a:t>
            </a:r>
            <a:r>
              <a:rPr lang="en-US" altLang="zh-CN" sz="2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sz="2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点的概率。</a:t>
            </a:r>
            <a:endParaRPr lang="zh-CN" altLang="zh-CN" sz="2400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1083442" y="2670868"/>
            <a:ext cx="7200900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20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一般思路：需要计算形如</a:t>
            </a:r>
            <a:r>
              <a:rPr lang="en-US" altLang="zh-CN" sz="20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{**…*7}, {**…*8}</a:t>
            </a:r>
            <a:r>
              <a:rPr lang="zh-CN" altLang="en-US" sz="20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事件发生的概率</a:t>
            </a:r>
            <a:endParaRPr lang="zh-CN" altLang="zh-CN" sz="2000" b="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zh-CN" sz="2000" b="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内容占位符 2"/>
          <p:cNvSpPr txBox="1"/>
          <p:nvPr/>
        </p:nvSpPr>
        <p:spPr bwMode="auto">
          <a:xfrm>
            <a:off x="1083442" y="3701151"/>
            <a:ext cx="6913563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20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考虑下面的等价试验：掷两颗骰子一次，观察其和。令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为“出现</a:t>
            </a:r>
            <a:r>
              <a:rPr lang="en-US" altLang="zh-CN" sz="20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20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点或</a:t>
            </a:r>
            <a:r>
              <a:rPr lang="en-US" altLang="zh-CN" sz="20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0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点”，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为“出现</a:t>
            </a:r>
            <a:r>
              <a:rPr lang="en-US" altLang="zh-CN" sz="20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20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点”，求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0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0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|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0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0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2000" b="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endParaRPr lang="zh-CN" altLang="zh-CN" sz="2000" b="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16"/>
          <p:cNvSpPr>
            <a:spLocks noChangeArrowheads="1"/>
          </p:cNvSpPr>
          <p:nvPr/>
        </p:nvSpPr>
        <p:spPr bwMode="auto">
          <a:xfrm>
            <a:off x="4207097" y="4501251"/>
            <a:ext cx="214780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为什么模型等价？</a:t>
            </a:r>
            <a:endParaRPr lang="zh-CN" altLang="en-US" sz="200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内容占位符 2"/>
          <p:cNvSpPr txBox="1"/>
          <p:nvPr/>
        </p:nvSpPr>
        <p:spPr bwMode="auto">
          <a:xfrm>
            <a:off x="1132681" y="4925907"/>
            <a:ext cx="6878638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en-US" sz="2000" b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答：</a:t>
            </a:r>
            <a:endParaRPr lang="zh-CN" altLang="zh-CN" sz="2000" b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6"/>
          <p:cNvGraphicFramePr>
            <a:graphicFrameLocks noChangeAspect="1"/>
          </p:cNvGraphicFramePr>
          <p:nvPr/>
        </p:nvGraphicFramePr>
        <p:xfrm>
          <a:off x="1648798" y="5406920"/>
          <a:ext cx="1112838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6" name="Equation" r:id="rId1" imgW="647700" imgH="342900" progId="Equation.DSMT4">
                  <p:embed/>
                </p:oleObj>
              </mc:Choice>
              <mc:Fallback>
                <p:oleObj name="Equation" r:id="rId1" imgW="647700" imgH="3429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8798" y="5406920"/>
                        <a:ext cx="1112838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9"/>
          <p:cNvGraphicFramePr>
            <a:graphicFrameLocks noChangeAspect="1"/>
          </p:cNvGraphicFramePr>
          <p:nvPr/>
        </p:nvGraphicFramePr>
        <p:xfrm>
          <a:off x="2723536" y="5419620"/>
          <a:ext cx="15890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7" name="Equation" r:id="rId3" imgW="914400" imgH="342900" progId="Equation.DSMT4">
                  <p:embed/>
                </p:oleObj>
              </mc:Choice>
              <mc:Fallback>
                <p:oleObj name="Equation" r:id="rId3" imgW="914400" imgH="342900" progId="Equation.DSMT4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3536" y="5419620"/>
                        <a:ext cx="1589087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22"/>
          <p:cNvGraphicFramePr>
            <a:graphicFrameLocks noChangeAspect="1"/>
          </p:cNvGraphicFramePr>
          <p:nvPr/>
        </p:nvGraphicFramePr>
        <p:xfrm>
          <a:off x="4368186" y="5578370"/>
          <a:ext cx="912812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" name="Equation" r:id="rId5" imgW="494665" imgH="165100" progId="Equation.DSMT4">
                  <p:embed/>
                </p:oleObj>
              </mc:Choice>
              <mc:Fallback>
                <p:oleObj name="Equation" r:id="rId5" imgW="494665" imgH="165100" progId="Equation.DSMT4">
                  <p:embed/>
                  <p:pic>
                    <p:nvPicPr>
                      <p:cNvPr id="0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186" y="5578370"/>
                        <a:ext cx="912812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5466736" y="5502170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故</a:t>
            </a:r>
            <a:endParaRPr lang="zh-CN" altLang="en-US" sz="2000" b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24"/>
          <p:cNvGraphicFramePr>
            <a:graphicFrameLocks noChangeAspect="1"/>
          </p:cNvGraphicFramePr>
          <p:nvPr/>
        </p:nvGraphicFramePr>
        <p:xfrm>
          <a:off x="5842973" y="5389457"/>
          <a:ext cx="143351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9" name="Equation" r:id="rId7" imgW="812165" imgH="342900" progId="Equation.DSMT4">
                  <p:embed/>
                </p:oleObj>
              </mc:Choice>
              <mc:Fallback>
                <p:oleObj name="Equation" r:id="rId7" imgW="812165" imgH="342900" progId="Equation.DSMT4">
                  <p:embed/>
                  <p:pic>
                    <p:nvPicPr>
                      <p:cNvPr id="0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973" y="5389457"/>
                        <a:ext cx="1433513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3517873" y="3194683"/>
            <a:ext cx="24489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过程繁琐且麻烦！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5" grpId="0"/>
      <p:bldP spid="1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54140" y="1021829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条件概率与乘法公式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7" name="对象 3"/>
          <p:cNvGraphicFramePr>
            <a:graphicFrameLocks noChangeAspect="1"/>
          </p:cNvGraphicFramePr>
          <p:nvPr/>
        </p:nvGraphicFramePr>
        <p:xfrm>
          <a:off x="2779951" y="2777999"/>
          <a:ext cx="2760662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3" name="Equation" r:id="rId1" imgW="1269365" imgH="177800" progId="Equation.DSMT4">
                  <p:embed/>
                </p:oleObj>
              </mc:Choice>
              <mc:Fallback>
                <p:oleObj name="Equation" r:id="rId1" imgW="1269365" imgH="1778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9951" y="2777999"/>
                        <a:ext cx="2760662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WordArt 127"/>
          <p:cNvSpPr>
            <a:spLocks noChangeArrowheads="1" noChangeShapeType="1" noTextEdit="1"/>
          </p:cNvSpPr>
          <p:nvPr/>
        </p:nvSpPr>
        <p:spPr bwMode="auto">
          <a:xfrm>
            <a:off x="1268163" y="3376139"/>
            <a:ext cx="508000" cy="2682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意义</a:t>
            </a:r>
            <a:endParaRPr kumimoji="0" lang="zh-CN" altLang="en-US" sz="2200" b="1" i="0" u="none" strike="noStrike" kern="1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9" name="内容占位符 2"/>
          <p:cNvSpPr txBox="1"/>
          <p:nvPr/>
        </p:nvSpPr>
        <p:spPr bwMode="auto">
          <a:xfrm>
            <a:off x="1322531" y="4342722"/>
            <a:ext cx="6701966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just" eaLnBrk="0" fontAlgn="base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（摸球问题）在无放回的情况下，求从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20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只红球，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只蓝球的袋中摸出两只红球的概率。</a:t>
            </a:r>
            <a:endParaRPr lang="zh-CN" altLang="zh-CN" sz="2000" b="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8"/>
          <p:cNvGraphicFramePr>
            <a:graphicFrameLocks noChangeAspect="1"/>
          </p:cNvGraphicFramePr>
          <p:nvPr/>
        </p:nvGraphicFramePr>
        <p:xfrm>
          <a:off x="2136775" y="5219883"/>
          <a:ext cx="4870450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4" name="Equation" r:id="rId3" imgW="2374900" imgH="342900" progId="Equation.DSMT4">
                  <p:embed/>
                </p:oleObj>
              </mc:Choice>
              <mc:Fallback>
                <p:oleObj name="Equation" r:id="rId3" imgW="2374900" imgH="3429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6775" y="5219883"/>
                        <a:ext cx="4870450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1154308" y="2201803"/>
            <a:ext cx="6011949" cy="420687"/>
            <a:chOff x="1367644" y="1360488"/>
            <a:chExt cx="6011949" cy="420687"/>
          </a:xfrm>
        </p:grpSpPr>
        <p:sp>
          <p:nvSpPr>
            <p:cNvPr id="12" name="内容占位符 2"/>
            <p:cNvSpPr txBox="1"/>
            <p:nvPr/>
          </p:nvSpPr>
          <p:spPr bwMode="auto">
            <a:xfrm>
              <a:off x="1367644" y="1360488"/>
              <a:ext cx="6011949" cy="420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               ，由条件概率的定义可得下述定理                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" name="对象 12"/>
            <p:cNvGraphicFramePr>
              <a:graphicFrameLocks noChangeAspect="1"/>
            </p:cNvGraphicFramePr>
            <p:nvPr/>
          </p:nvGraphicFramePr>
          <p:xfrm>
            <a:off x="1727684" y="1420416"/>
            <a:ext cx="1046048" cy="357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15" name="Equation" r:id="rId5" imgW="12496800" imgH="4267200" progId="Equation.DSMT4">
                    <p:embed/>
                  </p:oleObj>
                </mc:Choice>
                <mc:Fallback>
                  <p:oleObj name="Equation" r:id="rId5" imgW="12496800" imgH="4267200" progId="Equation.DSMT4">
                    <p:embed/>
                    <p:pic>
                      <p:nvPicPr>
                        <p:cNvPr id="0" name="对象 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727684" y="1420416"/>
                          <a:ext cx="1046048" cy="35718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1875371" y="3309103"/>
            <a:ext cx="65516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用以计算积事件的概率（通常可避免计算组合数）。</a:t>
            </a:r>
            <a:endParaRPr lang="zh-CN" altLang="en-US" sz="2200" b="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 bwMode="auto">
          <a:xfrm>
            <a:off x="218203" y="1674781"/>
            <a:ext cx="1772534" cy="400110"/>
            <a:chOff x="1249317" y="3874326"/>
            <a:chExt cx="1772558" cy="400279"/>
          </a:xfrm>
        </p:grpSpPr>
        <p:sp>
          <p:nvSpPr>
            <p:cNvPr id="16" name="矩形 15"/>
            <p:cNvSpPr/>
            <p:nvPr/>
          </p:nvSpPr>
          <p:spPr>
            <a:xfrm>
              <a:off x="1433808" y="3874326"/>
              <a:ext cx="1588067" cy="400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0" cap="none" spc="0" normalizeH="0" baseline="0" noProof="0" dirty="0">
                  <a:ln w="9525">
                    <a:noFill/>
                    <a:round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定理</a:t>
              </a:r>
              <a:r>
                <a:rPr kumimoji="0" lang="en-US" altLang="zh-CN" sz="2000" b="1" i="0" u="none" strike="noStrike" kern="10" cap="none" spc="0" normalizeH="0" baseline="0" noProof="0" dirty="0">
                  <a:ln w="9525">
                    <a:noFill/>
                    <a:round/>
                  </a:ln>
                  <a:solidFill>
                    <a:srgbClr val="0000FF"/>
                  </a:solidFill>
                  <a:effectLst/>
                  <a:uLnTx/>
                  <a:uFillTx/>
                </a:rPr>
                <a:t>1.3.1</a:t>
              </a:r>
              <a:endParaRPr kumimoji="0" lang="zh-CN" altLang="en-US" sz="2000" b="1" i="0" u="none" strike="noStrike" kern="10" cap="none" spc="0" normalizeH="0" baseline="0" noProof="0" dirty="0">
                <a:ln w="9525">
                  <a:noFill/>
                  <a:round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pic>
          <p:nvPicPr>
            <p:cNvPr id="17" name="Picture 18" descr="E:\MB00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9317" y="3923525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内容占位符 2"/>
          <p:cNvSpPr txBox="1"/>
          <p:nvPr/>
        </p:nvSpPr>
        <p:spPr bwMode="auto">
          <a:xfrm>
            <a:off x="1640021" y="1658730"/>
            <a:ext cx="1840749" cy="3796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9" tIns="36005" rIns="72009" bIns="36005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（乘法公式）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  <p:bldP spid="1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54140" y="1021829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条件概率与乘法公式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217375" y="2515545"/>
            <a:ext cx="6122988" cy="467916"/>
            <a:chOff x="1411851" y="1289862"/>
            <a:chExt cx="6122988" cy="467916"/>
          </a:xfrm>
        </p:grpSpPr>
        <p:sp>
          <p:nvSpPr>
            <p:cNvPr id="34" name="内容占位符 2"/>
            <p:cNvSpPr txBox="1"/>
            <p:nvPr/>
          </p:nvSpPr>
          <p:spPr bwMode="auto">
            <a:xfrm>
              <a:off x="1411851" y="1289862"/>
              <a:ext cx="6122988" cy="467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  <a:defRPr/>
              </a:pPr>
              <a:r>
                <a:rPr lang="en-US" altLang="zh-CN" sz="2000" b="0" kern="0" dirty="0">
                  <a:latin typeface="微软雅黑" panose="020B0503020204020204" pitchFamily="34" charset="-122"/>
                  <a:cs typeface="Times New Roman" panose="02020603050405020304" pitchFamily="18" charset="0"/>
                </a:rPr>
                <a:t>(1)  </a:t>
              </a:r>
              <a:r>
                <a:rPr lang="zh-CN" altLang="en-US" sz="2000" b="0" kern="0" dirty="0">
                  <a:latin typeface="微软雅黑" panose="020B0503020204020204" pitchFamily="34" charset="-122"/>
                  <a:cs typeface="Times New Roman" panose="02020603050405020304" pitchFamily="18" charset="0"/>
                </a:rPr>
                <a:t>若               ，则</a:t>
              </a:r>
              <a:endParaRPr lang="en-US" altLang="zh-CN" sz="2000" b="0" kern="0" dirty="0"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indent="0">
                <a:buFont typeface="Wingdings" panose="05000000000000000000" pitchFamily="2" charset="2"/>
                <a:buNone/>
                <a:defRPr/>
              </a:pPr>
              <a:endParaRPr lang="zh-CN" altLang="en-US" sz="2000" b="0" kern="0" dirty="0"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5" name="对象 3"/>
            <p:cNvGraphicFramePr>
              <a:graphicFrameLocks noChangeAspect="1"/>
            </p:cNvGraphicFramePr>
            <p:nvPr/>
          </p:nvGraphicFramePr>
          <p:xfrm>
            <a:off x="2208930" y="1355714"/>
            <a:ext cx="1062129" cy="3116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27" name="Equation" r:id="rId1" imgW="14630400" imgH="4267200" progId="Equation.DSMT4">
                    <p:embed/>
                  </p:oleObj>
                </mc:Choice>
                <mc:Fallback>
                  <p:oleObj name="Equation" r:id="rId1" imgW="14630400" imgH="4267200" progId="Equation.DSMT4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930" y="1355714"/>
                          <a:ext cx="1062129" cy="3116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对象 35"/>
            <p:cNvGraphicFramePr>
              <a:graphicFrameLocks noChangeAspect="1"/>
            </p:cNvGraphicFramePr>
            <p:nvPr/>
          </p:nvGraphicFramePr>
          <p:xfrm>
            <a:off x="3802553" y="1372785"/>
            <a:ext cx="3383375" cy="3157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28" name="Equation" r:id="rId3" imgW="45720000" imgH="4267200" progId="Equation.DSMT4">
                    <p:embed/>
                  </p:oleObj>
                </mc:Choice>
                <mc:Fallback>
                  <p:oleObj name="Equation" r:id="rId3" imgW="45720000" imgH="4267200" progId="Equation.DSMT4">
                    <p:embed/>
                    <p:pic>
                      <p:nvPicPr>
                        <p:cNvPr id="0" name="对象 3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802553" y="1372785"/>
                          <a:ext cx="3383375" cy="3157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2"/>
          <p:cNvGrpSpPr/>
          <p:nvPr/>
        </p:nvGrpSpPr>
        <p:grpSpPr>
          <a:xfrm>
            <a:off x="685250" y="1822954"/>
            <a:ext cx="6771060" cy="467916"/>
            <a:chOff x="1079612" y="1772570"/>
            <a:chExt cx="6771060" cy="467916"/>
          </a:xfrm>
        </p:grpSpPr>
        <p:sp>
          <p:nvSpPr>
            <p:cNvPr id="37" name="内容占位符 2"/>
            <p:cNvSpPr txBox="1"/>
            <p:nvPr/>
          </p:nvSpPr>
          <p:spPr bwMode="auto">
            <a:xfrm>
              <a:off x="1727684" y="1772570"/>
              <a:ext cx="6122988" cy="467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  <a:defRPr/>
              </a:pPr>
              <a:r>
                <a:rPr lang="zh-CN" altLang="en-US" sz="2000" b="0" kern="0" dirty="0">
                  <a:latin typeface="微软雅黑" panose="020B0503020204020204" pitchFamily="34" charset="-122"/>
                  <a:cs typeface="Times New Roman" panose="02020603050405020304" pitchFamily="18" charset="0"/>
                </a:rPr>
                <a:t>乘法公式可以推广到              个事件的情形，</a:t>
              </a:r>
              <a:endParaRPr lang="en-US" altLang="zh-CN" sz="2000" b="0" kern="0" dirty="0"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indent="0">
                <a:buFont typeface="Wingdings" panose="05000000000000000000" pitchFamily="2" charset="2"/>
                <a:buNone/>
                <a:defRPr/>
              </a:pPr>
              <a:endParaRPr lang="zh-CN" altLang="en-US" sz="2000" b="0" kern="0" dirty="0"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079612" y="1815098"/>
              <a:ext cx="4100089" cy="373188"/>
              <a:chOff x="1079612" y="1815098"/>
              <a:chExt cx="4100089" cy="373188"/>
            </a:xfrm>
          </p:grpSpPr>
          <p:sp>
            <p:nvSpPr>
              <p:cNvPr id="41" name="WordArt 12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079612" y="1837364"/>
                <a:ext cx="540174" cy="277176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2200" b="1" kern="1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推广</a:t>
                </a:r>
                <a:endParaRPr lang="zh-CN" altLang="en-US" sz="2200" b="1" kern="1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aphicFrame>
            <p:nvGraphicFramePr>
              <p:cNvPr id="42" name="对象 41"/>
              <p:cNvGraphicFramePr>
                <a:graphicFrameLocks noChangeAspect="1"/>
              </p:cNvGraphicFramePr>
              <p:nvPr/>
            </p:nvGraphicFramePr>
            <p:xfrm>
              <a:off x="4166762" y="1815098"/>
              <a:ext cx="1012939" cy="373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29" name="Equation" r:id="rId5" imgW="11582400" imgH="4267200" progId="Equation.DSMT4">
                      <p:embed/>
                    </p:oleObj>
                  </mc:Choice>
                  <mc:Fallback>
                    <p:oleObj name="Equation" r:id="rId5" imgW="11582400" imgH="4267200" progId="Equation.DSMT4">
                      <p:embed/>
                      <p:pic>
                        <p:nvPicPr>
                          <p:cNvPr id="0" name="对象 1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166762" y="1815098"/>
                            <a:ext cx="1012939" cy="3731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4" name="组合 53"/>
          <p:cNvGrpSpPr/>
          <p:nvPr/>
        </p:nvGrpSpPr>
        <p:grpSpPr>
          <a:xfrm>
            <a:off x="1225424" y="3109407"/>
            <a:ext cx="7197258" cy="468654"/>
            <a:chOff x="994794" y="1658306"/>
            <a:chExt cx="7197258" cy="468654"/>
          </a:xfrm>
        </p:grpSpPr>
        <p:graphicFrame>
          <p:nvGraphicFramePr>
            <p:cNvPr id="55" name="对象 10"/>
            <p:cNvGraphicFramePr>
              <a:graphicFrameLocks noChangeAspect="1"/>
            </p:cNvGraphicFramePr>
            <p:nvPr/>
          </p:nvGraphicFramePr>
          <p:xfrm>
            <a:off x="6084243" y="1692010"/>
            <a:ext cx="2107809" cy="3817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30" name="Equation" r:id="rId7" imgW="1054100" imgH="190500" progId="Equation.DSMT4">
                    <p:embed/>
                  </p:oleObj>
                </mc:Choice>
                <mc:Fallback>
                  <p:oleObj name="Equation" r:id="rId7" imgW="1054100" imgH="190500" progId="Equation.DSMT4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84243" y="1692010"/>
                          <a:ext cx="2107809" cy="3817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内容占位符 2"/>
            <p:cNvSpPr txBox="1"/>
            <p:nvPr/>
          </p:nvSpPr>
          <p:spPr bwMode="auto">
            <a:xfrm>
              <a:off x="994794" y="1659044"/>
              <a:ext cx="6624736" cy="467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lang="en-US" altLang="zh-CN" sz="2000" kern="0" dirty="0">
                  <a:solidFill>
                    <a:prstClr val="black"/>
                  </a:solidFill>
                  <a:latin typeface="Verdana" panose="020B0604030504040204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Times New Roman" panose="02020603050405020304" pitchFamily="18" charset="0"/>
                </a:rPr>
                <a:t>2)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Times New Roman" panose="02020603050405020304" pitchFamily="18" charset="0"/>
                </a:rPr>
                <a:t>对任意              个事件              </a:t>
              </a:r>
              <a:r>
                <a:rPr kumimoji="0" lang="zh-CN" altLang="en-US" sz="2000" b="0" i="0" u="none" strike="noStrike" kern="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 panose="020B0604030504040204"/>
                  <a:ea typeface="微软雅黑" panose="020B0503020204020204" pitchFamily="34" charset="-122"/>
                  <a:cs typeface="Times New Roman" panose="02020603050405020304" pitchFamily="18" charset="0"/>
                </a:rPr>
                <a:t>  若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7" name="对象 56"/>
            <p:cNvGraphicFramePr>
              <a:graphicFrameLocks noChangeAspect="1"/>
            </p:cNvGraphicFramePr>
            <p:nvPr/>
          </p:nvGraphicFramePr>
          <p:xfrm>
            <a:off x="2403947" y="1658306"/>
            <a:ext cx="1158875" cy="425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31" name="Equation" r:id="rId9" imgW="931545" imgH="344170" progId="Equation.DSMT4">
                    <p:embed/>
                  </p:oleObj>
                </mc:Choice>
                <mc:Fallback>
                  <p:oleObj name="Equation" r:id="rId9" imgW="931545" imgH="344170" progId="Equation.DSMT4">
                    <p:embed/>
                    <p:pic>
                      <p:nvPicPr>
                        <p:cNvPr id="0" name="对象 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403947" y="1658306"/>
                          <a:ext cx="1158875" cy="4254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" name="对象 3"/>
            <p:cNvGraphicFramePr>
              <a:graphicFrameLocks noChangeAspect="1"/>
            </p:cNvGraphicFramePr>
            <p:nvPr/>
          </p:nvGraphicFramePr>
          <p:xfrm>
            <a:off x="4398639" y="1684232"/>
            <a:ext cx="1365590" cy="3551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32" name="Equation" r:id="rId11" imgW="685800" imgH="177800" progId="Equation.DSMT4">
                    <p:embed/>
                  </p:oleObj>
                </mc:Choice>
                <mc:Fallback>
                  <p:oleObj name="Equation" r:id="rId11" imgW="685800" imgH="177800" progId="Equation.DSMT4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8639" y="1684232"/>
                          <a:ext cx="1365590" cy="3551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9" name="对象 14"/>
          <p:cNvGraphicFramePr>
            <a:graphicFrameLocks noChangeAspect="1"/>
          </p:cNvGraphicFramePr>
          <p:nvPr/>
        </p:nvGraphicFramePr>
        <p:xfrm>
          <a:off x="1354682" y="3611027"/>
          <a:ext cx="5929443" cy="699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3" name="Equation" r:id="rId13" imgW="2921000" imgH="342900" progId="Equation.DSMT4">
                  <p:embed/>
                </p:oleObj>
              </mc:Choice>
              <mc:Fallback>
                <p:oleObj name="Equation" r:id="rId13" imgW="2921000" imgH="342900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682" y="3611027"/>
                        <a:ext cx="5929443" cy="6992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5424" y="4827491"/>
            <a:ext cx="6334293" cy="1841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54140" y="1021829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条件概率与乘法公式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42925" y="1709718"/>
            <a:ext cx="7128792" cy="900113"/>
            <a:chOff x="978200" y="3004592"/>
            <a:chExt cx="7050184" cy="900113"/>
          </a:xfrm>
        </p:grpSpPr>
        <p:sp>
          <p:nvSpPr>
            <p:cNvPr id="7" name="内容占位符 2"/>
            <p:cNvSpPr txBox="1"/>
            <p:nvPr/>
          </p:nvSpPr>
          <p:spPr bwMode="auto">
            <a:xfrm>
              <a:off x="978200" y="3004592"/>
              <a:ext cx="7050184" cy="900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eaLnBrk="0" fontAlgn="base" latinLnBrk="0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（抽签问题）</a:t>
              </a:r>
              <a:r>
                <a:rPr kumimoji="0" lang="en-US" altLang="zh-CN" sz="20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个人以抽签方式决定谁将得到一张奥运会开幕式的入场券， </a:t>
              </a:r>
              <a:r>
                <a:rPr kumimoji="0" lang="en-US" altLang="zh-CN" sz="20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个人依次抽签，求第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     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个人抽中的概率。</a:t>
              </a:r>
              <a:endPara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" name="对象 7"/>
            <p:cNvGraphicFramePr>
              <a:graphicFrameLocks noChangeAspect="1"/>
            </p:cNvGraphicFramePr>
            <p:nvPr/>
          </p:nvGraphicFramePr>
          <p:xfrm>
            <a:off x="5322252" y="3508648"/>
            <a:ext cx="1363010" cy="360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36" name="Equation" r:id="rId1" imgW="16154400" imgH="4267200" progId="Equation.DSMT4">
                    <p:embed/>
                  </p:oleObj>
                </mc:Choice>
                <mc:Fallback>
                  <p:oleObj name="Equation" r:id="rId1" imgW="16154400" imgH="4267200" progId="Equation.DSMT4">
                    <p:embed/>
                    <p:pic>
                      <p:nvPicPr>
                        <p:cNvPr id="0" name="对象 7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322252" y="3508648"/>
                          <a:ext cx="1363010" cy="3600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矩形 8"/>
          <p:cNvSpPr/>
          <p:nvPr/>
        </p:nvSpPr>
        <p:spPr>
          <a:xfrm>
            <a:off x="842925" y="31252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endParaRPr lang="zh-CN" altLang="en-US" b="1" dirty="0">
              <a:solidFill>
                <a:prstClr val="black"/>
              </a:solidFill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92134" y="3125240"/>
            <a:ext cx="7682260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令                                               ，则                                                     。显然，</a:t>
            </a:r>
            <a:endParaRPr lang="en-US" altLang="zh-CN" kern="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dirty="0"/>
              <a:t>                 </a:t>
            </a:r>
            <a:r>
              <a:rPr lang="zh-CN" altLang="en-US" dirty="0"/>
              <a:t>，对于              ，因                         ，故           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由乘法定理得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13350" y="6060670"/>
            <a:ext cx="89306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这一例子告诉我们：</a:t>
            </a:r>
            <a:r>
              <a:rPr lang="zh-CN" altLang="en-US" sz="20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在排队依次抽签时，中签的可能性与排位先后是没有关系的</a:t>
            </a:r>
            <a:endParaRPr lang="zh-CN" altLang="en-US" sz="2000" b="1" kern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4"/>
          <p:cNvGraphicFramePr>
            <a:graphicFrameLocks noChangeAspect="1"/>
          </p:cNvGraphicFramePr>
          <p:nvPr/>
        </p:nvGraphicFramePr>
        <p:xfrm>
          <a:off x="1582940" y="3195934"/>
          <a:ext cx="2675369" cy="35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7" name="Equation" r:id="rId3" imgW="1524000" imgH="203200" progId="Equation.DSMT4">
                  <p:embed/>
                </p:oleObj>
              </mc:Choice>
              <mc:Fallback>
                <p:oleObj name="Equation" r:id="rId3" imgW="1524000" imgH="203200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940" y="3195934"/>
                        <a:ext cx="2675369" cy="3587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885693" y="3162641"/>
          <a:ext cx="2737078" cy="369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8" name="Equation" r:id="rId5" imgW="1663700" imgH="215900" progId="Equation.DSMT4">
                  <p:embed/>
                </p:oleObj>
              </mc:Choice>
              <mc:Fallback>
                <p:oleObj name="Equation" r:id="rId5" imgW="1663700" imgH="215900" progId="Equation.DSMT4">
                  <p:embed/>
                  <p:pic>
                    <p:nvPicPr>
                      <p:cNvPr id="0" name="图片 2160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85693" y="3162641"/>
                        <a:ext cx="2737078" cy="369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406139" y="3584770"/>
          <a:ext cx="1178130" cy="333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9" name="Equation" r:id="rId7" imgW="16154400" imgH="4572000" progId="Equation.DSMT4">
                  <p:embed/>
                </p:oleObj>
              </mc:Choice>
              <mc:Fallback>
                <p:oleObj name="Equation" r:id="rId7" imgW="16154400" imgH="4572000" progId="Equation.DSMT4">
                  <p:embed/>
                  <p:pic>
                    <p:nvPicPr>
                      <p:cNvPr id="0" name="图片 2160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06139" y="3584770"/>
                        <a:ext cx="1178130" cy="3334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241794" y="3584770"/>
          <a:ext cx="957337" cy="287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0" name="Equation" r:id="rId9" imgW="12192000" imgH="3657600" progId="Equation.DSMT4">
                  <p:embed/>
                </p:oleObj>
              </mc:Choice>
              <mc:Fallback>
                <p:oleObj name="Equation" r:id="rId9" imgW="12192000" imgH="3657600" progId="Equation.DSMT4">
                  <p:embed/>
                  <p:pic>
                    <p:nvPicPr>
                      <p:cNvPr id="0" name="图片 2160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41794" y="3584770"/>
                        <a:ext cx="957337" cy="287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678675" y="3530659"/>
          <a:ext cx="170497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1" name="Equation" r:id="rId11" imgW="24384000" imgH="4876800" progId="Equation.DSMT4">
                  <p:embed/>
                </p:oleObj>
              </mc:Choice>
              <mc:Fallback>
                <p:oleObj name="Equation" r:id="rId11" imgW="24384000" imgH="4876800" progId="Equation.DSMT4">
                  <p:embed/>
                  <p:pic>
                    <p:nvPicPr>
                      <p:cNvPr id="0" name="图片 216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78675" y="3530659"/>
                        <a:ext cx="1704975" cy="341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6863194" y="3504823"/>
          <a:ext cx="2009436" cy="361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2" name="Equation" r:id="rId13" imgW="27127200" imgH="4876800" progId="Equation.DSMT4">
                  <p:embed/>
                </p:oleObj>
              </mc:Choice>
              <mc:Fallback>
                <p:oleObj name="Equation" r:id="rId13" imgW="27127200" imgH="4876800" progId="Equation.DSMT4">
                  <p:embed/>
                  <p:pic>
                    <p:nvPicPr>
                      <p:cNvPr id="0" name="图片 216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63194" y="3504823"/>
                        <a:ext cx="2009436" cy="361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2005614" y="4297869"/>
          <a:ext cx="5346122" cy="1478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3" name="Equation" r:id="rId15" imgW="62788800" imgH="17373600" progId="Equation.DSMT4">
                  <p:embed/>
                </p:oleObj>
              </mc:Choice>
              <mc:Fallback>
                <p:oleObj name="Equation" r:id="rId15" imgW="62788800" imgH="17373600" progId="Equation.DSMT4">
                  <p:embed/>
                  <p:pic>
                    <p:nvPicPr>
                      <p:cNvPr id="0" name="图片 2161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005614" y="4297869"/>
                        <a:ext cx="5346122" cy="1478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标题 1"/>
          <p:cNvSpPr>
            <a:spLocks noGrp="1"/>
          </p:cNvSpPr>
          <p:nvPr>
            <p:ph type="title" idx="4294967295"/>
          </p:nvPr>
        </p:nvSpPr>
        <p:spPr bwMode="auto">
          <a:xfrm>
            <a:off x="1476375" y="1563688"/>
            <a:ext cx="4757738" cy="4635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800">
              <a:defRPr/>
            </a:pPr>
            <a:r>
              <a:rPr lang="en-US" altLang="zh-CN" sz="2500" dirty="0">
                <a:solidFill>
                  <a:schemeClr val="accent3"/>
                </a:solidFill>
                <a:latin typeface="+mn-ea"/>
                <a:ea typeface="+mn-ea"/>
              </a:rPr>
              <a:t>1. </a:t>
            </a:r>
            <a:r>
              <a:rPr lang="zh-CN" altLang="en-US" sz="2500" dirty="0">
                <a:solidFill>
                  <a:schemeClr val="accent3"/>
                </a:solidFill>
                <a:latin typeface="+mn-ea"/>
                <a:ea typeface="+mn-ea"/>
              </a:rPr>
              <a:t>概率论与数理统计研究什么</a:t>
            </a:r>
            <a:endParaRPr lang="zh-CN" altLang="en-US" sz="25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  <p:sp>
        <p:nvSpPr>
          <p:cNvPr id="3074" name="内容占位符 2"/>
          <p:cNvSpPr>
            <a:spLocks noGrp="1"/>
          </p:cNvSpPr>
          <p:nvPr>
            <p:ph idx="4294967295"/>
          </p:nvPr>
        </p:nvSpPr>
        <p:spPr bwMode="auto">
          <a:xfrm>
            <a:off x="2163764" y="2074863"/>
            <a:ext cx="1900237" cy="5143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defTabSz="685800">
              <a:spcBef>
                <a:spcPts val="750"/>
              </a:spcBef>
              <a:buNone/>
              <a:defRPr/>
            </a:pPr>
            <a:r>
              <a:rPr lang="zh-CN" altLang="en-US" sz="2500" dirty="0">
                <a:latin typeface="+mn-ea"/>
              </a:rPr>
              <a:t>从概率谈起</a:t>
            </a:r>
            <a:endParaRPr lang="zh-CN" altLang="en-US" sz="2500" dirty="0">
              <a:latin typeface="+mn-ea"/>
            </a:endParaRPr>
          </a:p>
        </p:txBody>
      </p:sp>
      <p:pic>
        <p:nvPicPr>
          <p:cNvPr id="9" name="Picture 18" descr="E:\MB00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89" y="2120901"/>
            <a:ext cx="30638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2227263" y="5000625"/>
            <a:ext cx="1954212" cy="4460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降水“</a:t>
            </a:r>
            <a:r>
              <a:rPr lang="zh-CN" altLang="zh-CN" sz="2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</a:t>
            </a:r>
            <a:r>
              <a:rPr lang="zh-CN" altLang="en-US" sz="2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803776" y="5000625"/>
            <a:ext cx="1954213" cy="446088"/>
          </a:xfrm>
          <a:prstGeom prst="rect">
            <a:avLst/>
          </a:prstGeom>
          <a:solidFill>
            <a:schemeClr val="bg1"/>
          </a:solidFill>
          <a:ln>
            <a:solidFill>
              <a:srgbClr val="FF9933"/>
            </a:solidFill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获胜“</a:t>
            </a:r>
            <a:r>
              <a:rPr lang="zh-CN" altLang="zh-CN" sz="2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</a:t>
            </a:r>
            <a:r>
              <a:rPr lang="zh-CN" altLang="en-US" sz="2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2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7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9" b="38747"/>
          <a:stretch>
            <a:fillRect/>
          </a:stretch>
        </p:blipFill>
        <p:spPr bwMode="auto">
          <a:xfrm>
            <a:off x="1973264" y="2649538"/>
            <a:ext cx="2332037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4" t="8353" r="11549" b="12289"/>
          <a:stretch>
            <a:fillRect/>
          </a:stretch>
        </p:blipFill>
        <p:spPr bwMode="auto">
          <a:xfrm>
            <a:off x="4427538" y="2652713"/>
            <a:ext cx="233045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课程简介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11" name="直接连接符 10"/>
          <p:cNvCxnSpPr>
            <a:endCxn id="10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0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/>
      <p:bldP spid="3074" grpId="0" build="p"/>
      <p:bldP spid="7" grpId="0" animBg="1"/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54140" y="1021829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条件概率与乘法公式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47474" y="1730458"/>
            <a:ext cx="6767513" cy="7699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注：在一些实际问题中，所给出的“概率”有时应理解为条件概率。</a:t>
            </a:r>
            <a:endParaRPr lang="zh-CN" altLang="en-US" sz="2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1306649" y="2592825"/>
            <a:ext cx="6515100" cy="1488637"/>
            <a:chOff x="374142" y="3973514"/>
            <a:chExt cx="6516080" cy="1485878"/>
          </a:xfrm>
        </p:grpSpPr>
        <p:sp>
          <p:nvSpPr>
            <p:cNvPr id="12" name="内容占位符 2"/>
            <p:cNvSpPr txBox="1"/>
            <p:nvPr/>
          </p:nvSpPr>
          <p:spPr bwMode="auto">
            <a:xfrm>
              <a:off x="374142" y="3973514"/>
              <a:ext cx="6516080" cy="1216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just" defTabSz="914400" eaLnBrk="0" fontAlgn="base" latinLnBrk="0" hangingPunct="0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zh-CN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（网球比赛）某网球运动员参加一次赛事，淘汰赛制，须赢</a:t>
              </a:r>
              <a:r>
                <a:rPr kumimoji="0" lang="en-US" altLang="zh-CN" sz="2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轮方可夺冠，已知他第</a:t>
              </a:r>
              <a:r>
                <a:rPr kumimoji="0" lang="en-US" altLang="zh-CN" sz="2200" b="1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轮获胜的概率为        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，求他夺冠的概率。</a:t>
              </a:r>
              <a:endParaRPr kumimoji="0" lang="zh-CN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" name="对象 18"/>
            <p:cNvGraphicFramePr>
              <a:graphicFrameLocks noChangeAspect="1"/>
            </p:cNvGraphicFramePr>
            <p:nvPr/>
          </p:nvGraphicFramePr>
          <p:xfrm>
            <a:off x="737991" y="4864122"/>
            <a:ext cx="794069" cy="595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28" name="Equation" r:id="rId1" imgW="457200" imgH="342900" progId="Equation.DSMT4">
                    <p:embed/>
                  </p:oleObj>
                </mc:Choice>
                <mc:Fallback>
                  <p:oleObj name="Equation" r:id="rId1" imgW="457200" imgH="342900" progId="Equation.DSMT4">
                    <p:embed/>
                    <p:pic>
                      <p:nvPicPr>
                        <p:cNvPr id="0" name="对象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7991" y="4864122"/>
                          <a:ext cx="794069" cy="595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矩形 19"/>
          <p:cNvSpPr>
            <a:spLocks noChangeArrowheads="1"/>
          </p:cNvSpPr>
          <p:nvPr/>
        </p:nvSpPr>
        <p:spPr bwMode="auto">
          <a:xfrm>
            <a:off x="1137937" y="4067859"/>
            <a:ext cx="6877050" cy="972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注意：设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2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2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为“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sz="2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轮胜</a:t>
            </a:r>
            <a:r>
              <a:rPr lang="zh-CN" altLang="en-US" sz="22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”，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第 </a:t>
            </a:r>
            <a:r>
              <a:rPr lang="en-US" altLang="zh-CN" sz="22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轮获胜概率是指  </a:t>
            </a:r>
            <a:endParaRPr lang="en-US" altLang="zh-CN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2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2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|A</a:t>
            </a:r>
            <a:r>
              <a:rPr lang="en-US" altLang="zh-CN" sz="2200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200" i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200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),  </a:t>
            </a:r>
            <a:r>
              <a:rPr lang="en-US" altLang="zh-CN" sz="2200" i="1" dirty="0" err="1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=2,3,4,5.</a:t>
            </a:r>
            <a:endParaRPr lang="zh-CN" altLang="en-US" sz="2200" b="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1137937" y="5220496"/>
            <a:ext cx="1871662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答：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2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2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夺冠</a:t>
            </a:r>
            <a:r>
              <a:rPr lang="en-US" altLang="zh-CN" sz="2200" b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2200" b="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3046112" y="5269708"/>
          <a:ext cx="181292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9" name="Equation" r:id="rId3" imgW="1002665" imgH="190500" progId="Equation.DSMT4">
                  <p:embed/>
                </p:oleObj>
              </mc:Choice>
              <mc:Fallback>
                <p:oleObj name="Equation" r:id="rId3" imgW="1002665" imgH="190500" progId="Equation.DSMT4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6112" y="5269708"/>
                        <a:ext cx="181292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3046112" y="5703096"/>
          <a:ext cx="337185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0" name="Equation" r:id="rId5" imgW="1866900" imgH="190500" progId="Equation.DSMT4">
                  <p:embed/>
                </p:oleObj>
              </mc:Choice>
              <mc:Fallback>
                <p:oleObj name="Equation" r:id="rId5" imgW="1866900" imgH="190500" progId="Equation.DSMT4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6112" y="5703096"/>
                        <a:ext cx="337185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3046112" y="6088858"/>
          <a:ext cx="4254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1" name="Equation" r:id="rId7" imgW="2373630" imgH="177800" progId="Equation.DSMT4">
                  <p:embed/>
                </p:oleObj>
              </mc:Choice>
              <mc:Fallback>
                <p:oleObj name="Equation" r:id="rId7" imgW="2373630" imgH="177800" progId="Equation.DSMT4">
                  <p:embed/>
                  <p:pic>
                    <p:nvPicPr>
                      <p:cNvPr id="0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6112" y="6088858"/>
                        <a:ext cx="42545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54139" y="902605"/>
            <a:ext cx="4370516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1" name="内容占位符 2"/>
          <p:cNvSpPr txBox="1"/>
          <p:nvPr/>
        </p:nvSpPr>
        <p:spPr bwMode="auto">
          <a:xfrm>
            <a:off x="97671" y="1296835"/>
            <a:ext cx="8653967" cy="17957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algn="just" defTabSz="91440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例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（色盲问题）人的性别由一对性染色体决定：男为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cs typeface="Times New Roman" panose="02020603050405020304" pitchFamily="18" charset="0"/>
              </a:rPr>
              <a:t>XY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，女为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cs typeface="Times New Roman" panose="02020603050405020304" pitchFamily="18" charset="0"/>
              </a:rPr>
              <a:t>XX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，每个人从父母处各得到一个性染色体，色盲基因由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rPr>
              <a:t>X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染色体携带，且若男性的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rPr>
              <a:t>X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染色体有此基因则男性患色盲，女性则要两个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rPr>
              <a:t>X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染色体均有此基因才患色盲，而两个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rPr>
              <a:t>X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是否有色盲基因是独立的。设色盲基因出现概率为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rPr>
              <a:t>0.08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。又设男女婴出生比为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rPr>
              <a:t>110:100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。问一新生儿有色盲的概率是多少？</a:t>
            </a:r>
            <a:endParaRPr kumimoji="0" lang="zh-CN" altLang="zh-CN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9342" y="3200433"/>
            <a:ext cx="8431354" cy="623460"/>
            <a:chOff x="274946" y="3989306"/>
            <a:chExt cx="8431354" cy="623460"/>
          </a:xfrm>
        </p:grpSpPr>
        <p:sp>
          <p:nvSpPr>
            <p:cNvPr id="43" name="内容占位符 2"/>
            <p:cNvSpPr txBox="1"/>
            <p:nvPr/>
          </p:nvSpPr>
          <p:spPr bwMode="auto">
            <a:xfrm>
              <a:off x="478717" y="3989306"/>
              <a:ext cx="8227583" cy="623460"/>
            </a:xfrm>
            <a:prstGeom prst="rect">
              <a:avLst/>
            </a:prstGeom>
            <a:noFill/>
            <a:ln>
              <a:miter lim="800000"/>
            </a:ln>
          </p:spPr>
          <p:txBody>
            <a:bodyPr lIns="72009" tIns="36005" rIns="72009" bIns="36005"/>
            <a:lstStyle/>
            <a:p>
              <a:pPr lv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317A43"/>
                </a:buClr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        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设“新生儿有色盲”为事件</a:t>
              </a:r>
              <a:r>
                <a:rPr kumimoji="0" lang="en-US" altLang="zh-CN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A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，则直接计算</a:t>
              </a:r>
              <a:r>
                <a:rPr kumimoji="0" lang="en-US" altLang="zh-CN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楷体" panose="02010609060101010101" pitchFamily="49" charset="-122"/>
                </a:rPr>
                <a:t>P</a:t>
              </a: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楷体" panose="02010609060101010101" pitchFamily="49" charset="-122"/>
                </a:rPr>
                <a:t>(</a:t>
              </a:r>
              <a:r>
                <a:rPr kumimoji="0" lang="en-US" altLang="zh-CN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楷体" panose="02010609060101010101" pitchFamily="49" charset="-122"/>
                </a:rPr>
                <a:t>A</a:t>
              </a: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楷体" panose="02010609060101010101" pitchFamily="49" charset="-122"/>
                </a:rPr>
                <a:t>)</a:t>
              </a: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是不方便的。</a:t>
              </a:r>
              <a:r>
                <a:rPr lang="zh-CN" altLang="en-US" kern="0" dirty="0">
                  <a:solidFill>
                    <a:srgbClr val="000000"/>
                  </a:solidFill>
                </a:rPr>
                <a:t>但若固定新生儿性别则容易算出。</a:t>
              </a:r>
              <a:endParaRPr lang="en-US" altLang="zh-CN" kern="0" dirty="0">
                <a:solidFill>
                  <a:srgbClr val="000000"/>
                </a:solidFill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44" name="组合 43"/>
            <p:cNvGrpSpPr/>
            <p:nvPr/>
          </p:nvGrpSpPr>
          <p:grpSpPr bwMode="auto">
            <a:xfrm>
              <a:off x="274946" y="3989306"/>
              <a:ext cx="1097220" cy="481013"/>
              <a:chOff x="1015883" y="846119"/>
              <a:chExt cx="973436" cy="480554"/>
            </a:xfrm>
          </p:grpSpPr>
          <p:sp>
            <p:nvSpPr>
              <p:cNvPr id="45" name="内容占位符 2"/>
              <p:cNvSpPr txBox="1"/>
              <p:nvPr/>
            </p:nvSpPr>
            <p:spPr bwMode="auto">
              <a:xfrm>
                <a:off x="1076896" y="846119"/>
                <a:ext cx="912423" cy="480554"/>
              </a:xfrm>
              <a:prstGeom prst="rect">
                <a:avLst/>
              </a:prstGeom>
              <a:noFill/>
              <a:ln>
                <a:miter lim="800000"/>
              </a:ln>
            </p:spPr>
            <p:txBody>
              <a:bodyPr lIns="72009" tIns="36005" rIns="72009" bIns="36005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b="1" i="0" u="none" strike="noStrike" kern="10" cap="none" spc="0" normalizeH="0" baseline="0" noProof="0" dirty="0">
                    <a:ln w="9525">
                      <a:noFill/>
                      <a:round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分析</a:t>
                </a:r>
                <a:endParaRPr kumimoji="0" lang="zh-CN" altLang="en-US" b="1" i="0" u="none" strike="noStrike" kern="10" cap="none" spc="0" normalizeH="0" baseline="0" noProof="0" dirty="0">
                  <a:ln w="9525">
                    <a:noFill/>
                    <a:round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 typeface="Wingdings" panose="05000000000000000000" pitchFamily="2" charset="2"/>
                  <a:buNone/>
                  <a:defRPr/>
                </a:pP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 typeface="Wingdings" panose="05000000000000000000" pitchFamily="2" charset="2"/>
                  <a:buNone/>
                  <a:defRPr/>
                </a:pP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 typeface="Wingdings" panose="05000000000000000000" pitchFamily="2" charset="2"/>
                  <a:buNone/>
                  <a:defRPr/>
                </a:pPr>
                <a:endPara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46" name="Picture 18" descr="E:\MB001.png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5883" y="892946"/>
                <a:ext cx="236324" cy="256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7" name="组合 46"/>
          <p:cNvGrpSpPr/>
          <p:nvPr/>
        </p:nvGrpSpPr>
        <p:grpSpPr bwMode="auto">
          <a:xfrm>
            <a:off x="5228372" y="3614409"/>
            <a:ext cx="1184428" cy="1083218"/>
            <a:chOff x="5125149" y="1797475"/>
            <a:chExt cx="1504433" cy="1374694"/>
          </a:xfrm>
        </p:grpSpPr>
        <p:pic>
          <p:nvPicPr>
            <p:cNvPr id="48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4462" y="2200484"/>
              <a:ext cx="875120" cy="971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矩形 26"/>
            <p:cNvSpPr>
              <a:spLocks noChangeArrowheads="1"/>
            </p:cNvSpPr>
            <p:nvPr/>
          </p:nvSpPr>
          <p:spPr bwMode="auto">
            <a:xfrm>
              <a:off x="5125149" y="1797475"/>
              <a:ext cx="755800" cy="42965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女性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0" name="组合 49"/>
          <p:cNvGrpSpPr/>
          <p:nvPr/>
        </p:nvGrpSpPr>
        <p:grpSpPr bwMode="auto">
          <a:xfrm>
            <a:off x="3003773" y="3634872"/>
            <a:ext cx="1345303" cy="1105238"/>
            <a:chOff x="1067958" y="1714122"/>
            <a:chExt cx="1991910" cy="1627573"/>
          </a:xfrm>
        </p:grpSpPr>
        <p:pic>
          <p:nvPicPr>
            <p:cNvPr id="51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6139" y="2300374"/>
              <a:ext cx="943729" cy="1041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矩形 25"/>
            <p:cNvSpPr>
              <a:spLocks noChangeArrowheads="1"/>
            </p:cNvSpPr>
            <p:nvPr/>
          </p:nvSpPr>
          <p:spPr bwMode="auto">
            <a:xfrm>
              <a:off x="1067958" y="1714122"/>
              <a:ext cx="881033" cy="4985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男性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3" name="矩形 52"/>
          <p:cNvSpPr>
            <a:spLocks noChangeArrowheads="1"/>
          </p:cNvSpPr>
          <p:nvPr/>
        </p:nvSpPr>
        <p:spPr bwMode="auto">
          <a:xfrm>
            <a:off x="2914775" y="4170788"/>
            <a:ext cx="684033" cy="28815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72009" tIns="36005" rIns="72009" bIns="36005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染色体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54" name="曲线连接符 4"/>
          <p:cNvCxnSpPr>
            <a:cxnSpLocks noChangeShapeType="1"/>
          </p:cNvCxnSpPr>
          <p:nvPr/>
        </p:nvCxnSpPr>
        <p:spPr bwMode="auto">
          <a:xfrm flipV="1">
            <a:off x="3974288" y="4047020"/>
            <a:ext cx="485144" cy="187120"/>
          </a:xfrm>
          <a:prstGeom prst="curvedConnector3">
            <a:avLst>
              <a:gd name="adj1" fmla="val 50000"/>
            </a:avLst>
          </a:prstGeom>
          <a:noFill/>
          <a:ln w="28575" algn="ctr">
            <a:solidFill>
              <a:srgbClr val="7030A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曲线连接符 14"/>
          <p:cNvCxnSpPr>
            <a:cxnSpLocks noChangeShapeType="1"/>
          </p:cNvCxnSpPr>
          <p:nvPr/>
        </p:nvCxnSpPr>
        <p:spPr bwMode="auto">
          <a:xfrm rot="5400000" flipH="1" flipV="1">
            <a:off x="6357658" y="3411418"/>
            <a:ext cx="206375" cy="950913"/>
          </a:xfrm>
          <a:prstGeom prst="curvedConnector2">
            <a:avLst/>
          </a:prstGeom>
          <a:noFill/>
          <a:ln w="28575" algn="ctr">
            <a:solidFill>
              <a:srgbClr val="7030A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" name="矩形 55"/>
          <p:cNvSpPr>
            <a:spLocks noChangeArrowheads="1"/>
          </p:cNvSpPr>
          <p:nvPr/>
        </p:nvSpPr>
        <p:spPr bwMode="auto">
          <a:xfrm>
            <a:off x="7054654" y="4045770"/>
            <a:ext cx="604838" cy="349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72009" tIns="36005" rIns="72009" bIns="36005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0.08</a:t>
            </a:r>
            <a:endParaRPr lang="zh-CN" altLang="en-US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57" name="曲线连接符 56"/>
          <p:cNvCxnSpPr>
            <a:cxnSpLocks noChangeShapeType="1"/>
          </p:cNvCxnSpPr>
          <p:nvPr/>
        </p:nvCxnSpPr>
        <p:spPr bwMode="auto">
          <a:xfrm flipV="1">
            <a:off x="6223475" y="4255597"/>
            <a:ext cx="799475" cy="379628"/>
          </a:xfrm>
          <a:prstGeom prst="curvedConnector3">
            <a:avLst>
              <a:gd name="adj1" fmla="val 50000"/>
            </a:avLst>
          </a:prstGeom>
          <a:noFill/>
          <a:ln w="28575" algn="ctr">
            <a:solidFill>
              <a:srgbClr val="7030A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矩形 57"/>
          <p:cNvSpPr>
            <a:spLocks noChangeArrowheads="1"/>
          </p:cNvSpPr>
          <p:nvPr/>
        </p:nvSpPr>
        <p:spPr bwMode="auto">
          <a:xfrm>
            <a:off x="7015437" y="3548436"/>
            <a:ext cx="604837" cy="3508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72009" tIns="36005" rIns="72009" bIns="36005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0.08</a:t>
            </a:r>
            <a:endParaRPr lang="zh-CN" altLang="en-US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>
            <a:spLocks noChangeArrowheads="1"/>
          </p:cNvSpPr>
          <p:nvPr/>
        </p:nvSpPr>
        <p:spPr bwMode="auto">
          <a:xfrm>
            <a:off x="4477134" y="3889156"/>
            <a:ext cx="604838" cy="349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72009" tIns="36005" rIns="72009" bIns="36005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0.08</a:t>
            </a:r>
            <a:endParaRPr lang="zh-CN" altLang="en-US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>
            <a:spLocks noChangeArrowheads="1"/>
          </p:cNvSpPr>
          <p:nvPr/>
        </p:nvSpPr>
        <p:spPr bwMode="auto">
          <a:xfrm>
            <a:off x="2720069" y="4717156"/>
            <a:ext cx="863570" cy="28815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72009" tIns="36005" rIns="72009" bIns="36005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患病概率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1" name="矩形 60"/>
          <p:cNvSpPr>
            <a:spLocks noChangeArrowheads="1"/>
          </p:cNvSpPr>
          <p:nvPr/>
        </p:nvSpPr>
        <p:spPr bwMode="auto">
          <a:xfrm>
            <a:off x="3793283" y="4716961"/>
            <a:ext cx="555793" cy="3189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72009" tIns="36005" rIns="72009" bIns="36005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prstClr val="black"/>
                </a:solidFill>
                <a:cs typeface="Times New Roman" panose="02020603050405020304" pitchFamily="18" charset="0"/>
              </a:rPr>
              <a:t>0.08</a:t>
            </a:r>
            <a:endParaRPr lang="zh-CN" altLang="en-US" sz="16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5723825" y="4740671"/>
            <a:ext cx="796244" cy="3189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72009" tIns="36005" rIns="72009" bIns="36005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prstClr val="black"/>
                </a:solidFill>
                <a:cs typeface="Times New Roman" panose="02020603050405020304" pitchFamily="18" charset="0"/>
              </a:rPr>
              <a:t>0.0064</a:t>
            </a:r>
            <a:endParaRPr lang="zh-CN" altLang="en-US" sz="16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74" name="组合 17"/>
          <p:cNvGrpSpPr/>
          <p:nvPr/>
        </p:nvGrpSpPr>
        <p:grpSpPr bwMode="auto">
          <a:xfrm>
            <a:off x="246118" y="5171698"/>
            <a:ext cx="4243469" cy="365782"/>
            <a:chOff x="560167" y="4586835"/>
            <a:chExt cx="5388110" cy="465137"/>
          </a:xfrm>
        </p:grpSpPr>
        <p:sp>
          <p:nvSpPr>
            <p:cNvPr id="75" name="矩形 32"/>
            <p:cNvSpPr>
              <a:spLocks noChangeArrowheads="1"/>
            </p:cNvSpPr>
            <p:nvPr/>
          </p:nvSpPr>
          <p:spPr bwMode="auto">
            <a:xfrm>
              <a:off x="560167" y="4617132"/>
              <a:ext cx="5388110" cy="43051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若记    表示“男婴”，  表示“女婴”，则有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76" name="对象 6"/>
            <p:cNvGraphicFramePr>
              <a:graphicFrameLocks noChangeAspect="1"/>
            </p:cNvGraphicFramePr>
            <p:nvPr/>
          </p:nvGraphicFramePr>
          <p:xfrm>
            <a:off x="3098896" y="4586835"/>
            <a:ext cx="393699" cy="4651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0" name="Equation" r:id="rId4" imgW="139700" imgH="165100" progId="Equation.DSMT4">
                    <p:embed/>
                  </p:oleObj>
                </mc:Choice>
                <mc:Fallback>
                  <p:oleObj name="Equation" r:id="rId4" imgW="139700" imgH="165100" progId="Equation.DSMT4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8896" y="4586835"/>
                          <a:ext cx="393699" cy="4651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" name="对象 6"/>
            <p:cNvGraphicFramePr>
              <a:graphicFrameLocks noChangeAspect="1"/>
            </p:cNvGraphicFramePr>
            <p:nvPr/>
          </p:nvGraphicFramePr>
          <p:xfrm>
            <a:off x="1141314" y="4633575"/>
            <a:ext cx="393700" cy="393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851" name="Equation" r:id="rId6" imgW="139700" imgH="139700" progId="Equation.DSMT4">
                    <p:embed/>
                  </p:oleObj>
                </mc:Choice>
                <mc:Fallback>
                  <p:oleObj name="Equation" r:id="rId6" imgW="139700" imgH="139700" progId="Equation.DSMT4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1314" y="4633575"/>
                          <a:ext cx="393700" cy="393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9" name="对象 6"/>
          <p:cNvGraphicFramePr>
            <a:graphicFrameLocks noChangeAspect="1"/>
          </p:cNvGraphicFramePr>
          <p:nvPr/>
        </p:nvGraphicFramePr>
        <p:xfrm>
          <a:off x="4478799" y="5227621"/>
          <a:ext cx="167481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2" name="Equation" r:id="rId8" imgW="850265" imgH="177800" progId="Equation.DSMT4">
                  <p:embed/>
                </p:oleObj>
              </mc:Choice>
              <mc:Fallback>
                <p:oleObj name="Equation" r:id="rId8" imgW="850265" imgH="1778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8799" y="5227621"/>
                        <a:ext cx="1674812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对象 6"/>
          <p:cNvGraphicFramePr>
            <a:graphicFrameLocks noChangeAspect="1"/>
          </p:cNvGraphicFramePr>
          <p:nvPr/>
        </p:nvGraphicFramePr>
        <p:xfrm>
          <a:off x="6412800" y="5153770"/>
          <a:ext cx="1925638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3" name="Equation" r:id="rId10" imgW="977265" imgH="203200" progId="Equation.DSMT4">
                  <p:embed/>
                </p:oleObj>
              </mc:Choice>
              <mc:Fallback>
                <p:oleObj name="Equation" r:id="rId10" imgW="977265" imgH="2032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2800" y="5153770"/>
                        <a:ext cx="1925638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矩形 36"/>
          <p:cNvSpPr>
            <a:spLocks noChangeArrowheads="1"/>
          </p:cNvSpPr>
          <p:nvPr/>
        </p:nvSpPr>
        <p:spPr bwMode="auto">
          <a:xfrm>
            <a:off x="1113519" y="5724512"/>
            <a:ext cx="1606550" cy="3189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9" tIns="36005" rIns="72009" bIns="36005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加权平均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82" name="对象 6"/>
          <p:cNvGraphicFramePr>
            <a:graphicFrameLocks noChangeAspect="1"/>
          </p:cNvGraphicFramePr>
          <p:nvPr/>
        </p:nvGraphicFramePr>
        <p:xfrm>
          <a:off x="2589632" y="5634874"/>
          <a:ext cx="3908307" cy="393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4" name="Equation" r:id="rId12" imgW="2019300" imgH="203200" progId="Equation.DSMT4">
                  <p:embed/>
                </p:oleObj>
              </mc:Choice>
              <mc:Fallback>
                <p:oleObj name="Equation" r:id="rId12" imgW="2019300" imgH="2032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9632" y="5634874"/>
                        <a:ext cx="3908307" cy="3933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对象 6"/>
          <p:cNvGraphicFramePr>
            <a:graphicFrameLocks noChangeAspect="1"/>
          </p:cNvGraphicFramePr>
          <p:nvPr/>
        </p:nvGraphicFramePr>
        <p:xfrm>
          <a:off x="3151854" y="6154897"/>
          <a:ext cx="2780906" cy="560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5" name="Equation" r:id="rId14" imgW="1701800" imgH="342900" progId="Equation.DSMT4">
                  <p:embed/>
                </p:oleObj>
              </mc:Choice>
              <mc:Fallback>
                <p:oleObj name="Equation" r:id="rId14" imgW="1701800" imgH="3429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1854" y="6154897"/>
                        <a:ext cx="2780906" cy="5608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3" grpId="0"/>
      <p:bldP spid="56" grpId="0"/>
      <p:bldP spid="58" grpId="0"/>
      <p:bldP spid="59" grpId="0"/>
      <p:bldP spid="60" grpId="0"/>
      <p:bldP spid="61" grpId="0"/>
      <p:bldP spid="62" grpId="0"/>
      <p:bldP spid="8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45471" y="1088952"/>
            <a:ext cx="4370516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843799" y="3923326"/>
            <a:ext cx="7024029" cy="9771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则称这组事件为</a:t>
            </a:r>
            <a:r>
              <a:rPr lang="zh-CN" altLang="en-US" sz="2200" b="1" kern="10" dirty="0">
                <a:solidFill>
                  <a:srgbClr val="0000FF"/>
                </a:solidFill>
              </a:rPr>
              <a:t>互斥完备事件群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（或称互补相容完备事件组）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。</a:t>
            </a:r>
            <a:endParaRPr kumimoji="0" lang="en-US" altLang="zh-CN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5941" y="1868590"/>
            <a:ext cx="7164796" cy="972574"/>
            <a:chOff x="962615" y="928008"/>
            <a:chExt cx="7164796" cy="972574"/>
          </a:xfrm>
        </p:grpSpPr>
        <p:grpSp>
          <p:nvGrpSpPr>
            <p:cNvPr id="8" name="组合 7"/>
            <p:cNvGrpSpPr/>
            <p:nvPr/>
          </p:nvGrpSpPr>
          <p:grpSpPr>
            <a:xfrm>
              <a:off x="1043608" y="961524"/>
              <a:ext cx="4854168" cy="508171"/>
              <a:chOff x="1162050" y="909467"/>
              <a:chExt cx="4854168" cy="508171"/>
            </a:xfrm>
          </p:grpSpPr>
          <p:sp>
            <p:nvSpPr>
              <p:cNvPr id="10" name="内容占位符 2"/>
              <p:cNvSpPr txBox="1"/>
              <p:nvPr/>
            </p:nvSpPr>
            <p:spPr bwMode="auto">
              <a:xfrm>
                <a:off x="1162050" y="925513"/>
                <a:ext cx="3022600" cy="492125"/>
              </a:xfrm>
              <a:prstGeom prst="rect">
                <a:avLst/>
              </a:prstGeom>
              <a:noFill/>
              <a:ln>
                <a:miter lim="800000"/>
              </a:ln>
            </p:spPr>
            <p:txBody>
              <a:bodyPr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 typeface="Wingdings" panose="05000000000000000000" pitchFamily="2" charset="2"/>
                  <a:buNone/>
                  <a:defRPr/>
                </a:pPr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注意到在上例中</a:t>
                </a:r>
                <a:endPara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11" name="对象 10"/>
              <p:cNvGraphicFramePr>
                <a:graphicFrameLocks noChangeAspect="1"/>
              </p:cNvGraphicFramePr>
              <p:nvPr/>
            </p:nvGraphicFramePr>
            <p:xfrm>
              <a:off x="3182071" y="909467"/>
              <a:ext cx="1333645" cy="4359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80" name="Equation" r:id="rId1" imgW="584200" imgH="190500" progId="Equation.DSMT4">
                      <p:embed/>
                    </p:oleObj>
                  </mc:Choice>
                  <mc:Fallback>
                    <p:oleObj name="Equation" r:id="rId1" imgW="584200" imgH="190500" progId="Equation.DSMT4">
                      <p:embed/>
                      <p:pic>
                        <p:nvPicPr>
                          <p:cNvPr id="0" name="对象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82071" y="909467"/>
                            <a:ext cx="1333645" cy="43599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矩形 11"/>
              <p:cNvSpPr/>
              <p:nvPr/>
            </p:nvSpPr>
            <p:spPr>
              <a:xfrm>
                <a:off x="4430930" y="919102"/>
                <a:ext cx="46679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17A43"/>
                  </a:buClr>
                  <a:buSzTx/>
                  <a:buFontTx/>
                  <a:buNone/>
                  <a:defRPr/>
                </a:pPr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且</a:t>
                </a:r>
                <a:endPara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13" name="对象 12"/>
              <p:cNvGraphicFramePr>
                <a:graphicFrameLocks noChangeAspect="1"/>
              </p:cNvGraphicFramePr>
              <p:nvPr/>
            </p:nvGraphicFramePr>
            <p:xfrm>
              <a:off x="4872076" y="915020"/>
              <a:ext cx="1144142" cy="4117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4781" name="Equation" r:id="rId3" imgW="494665" imgH="177800" progId="Equation.DSMT4">
                      <p:embed/>
                    </p:oleObj>
                  </mc:Choice>
                  <mc:Fallback>
                    <p:oleObj name="Equation" r:id="rId3" imgW="494665" imgH="177800" progId="Equation.DSMT4">
                      <p:embed/>
                      <p:pic>
                        <p:nvPicPr>
                          <p:cNvPr id="0" name="对象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72076" y="915020"/>
                            <a:ext cx="1144142" cy="4117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" name="矩形 8"/>
            <p:cNvSpPr/>
            <p:nvPr/>
          </p:nvSpPr>
          <p:spPr>
            <a:xfrm>
              <a:off x="962615" y="928008"/>
              <a:ext cx="7164796" cy="9725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                                                         一般地，设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B</a:t>
              </a:r>
              <a:r>
                <a:rPr kumimoji="0" lang="en-US" altLang="zh-CN" sz="22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1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,…,</a:t>
              </a:r>
              <a:r>
                <a:rPr kumimoji="0" lang="en-US" altLang="zh-CN" sz="2200" b="1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B</a:t>
              </a:r>
              <a:r>
                <a:rPr kumimoji="0" lang="en-US" altLang="zh-CN" sz="2200" b="1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n</a:t>
              </a:r>
              <a:r>
                <a:rPr kumimoji="0" lang="en-US" altLang="zh-CN" sz="2200" b="1" i="1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,…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为有限多个或无限多个事件，若它们满足：</a:t>
              </a:r>
              <a:endPara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645083" y="2884160"/>
            <a:ext cx="4545435" cy="463102"/>
            <a:chOff x="1367644" y="2032276"/>
            <a:chExt cx="4545435" cy="463102"/>
          </a:xfrm>
        </p:grpSpPr>
        <p:graphicFrame>
          <p:nvGraphicFramePr>
            <p:cNvPr id="15" name="对象 14"/>
            <p:cNvGraphicFramePr>
              <a:graphicFrameLocks noChangeAspect="1"/>
            </p:cNvGraphicFramePr>
            <p:nvPr/>
          </p:nvGraphicFramePr>
          <p:xfrm>
            <a:off x="2087725" y="2067270"/>
            <a:ext cx="3825354" cy="4281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82" name="Equation" r:id="rId5" imgW="1701800" imgH="190500" progId="Equation.DSMT4">
                    <p:embed/>
                  </p:oleObj>
                </mc:Choice>
                <mc:Fallback>
                  <p:oleObj name="Equation" r:id="rId5" imgW="1701800" imgH="190500" progId="Equation.DSMT4">
                    <p:embed/>
                    <p:pic>
                      <p:nvPicPr>
                        <p:cNvPr id="0" name="对象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87725" y="2067270"/>
                          <a:ext cx="3825354" cy="4281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文本框 15"/>
            <p:cNvSpPr txBox="1"/>
            <p:nvPr/>
          </p:nvSpPr>
          <p:spPr>
            <a:xfrm>
              <a:off x="1367644" y="2032276"/>
              <a:ext cx="8947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rPr>
                <a:t>（</a:t>
              </a:r>
              <a:r>
                <a:rPr kumimoji="0" lang="en-US" altLang="zh-CN" sz="2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rPr>
                <a:t>1</a:t>
              </a: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rPr>
                <a:t>）</a:t>
              </a:r>
              <a:endPara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645083" y="3392436"/>
            <a:ext cx="3860191" cy="430887"/>
            <a:chOff x="1718754" y="2384634"/>
            <a:chExt cx="3860191" cy="430887"/>
          </a:xfrm>
        </p:grpSpPr>
        <p:sp>
          <p:nvSpPr>
            <p:cNvPr id="18" name="文本框 17"/>
            <p:cNvSpPr txBox="1"/>
            <p:nvPr/>
          </p:nvSpPr>
          <p:spPr>
            <a:xfrm>
              <a:off x="1718754" y="2384634"/>
              <a:ext cx="8947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rPr>
                <a:t>（</a:t>
              </a:r>
              <a:r>
                <a:rPr kumimoji="0" lang="en-US" altLang="zh-CN" sz="2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rPr>
                <a:t>2</a:t>
              </a: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rPr>
                <a:t>）</a:t>
              </a:r>
              <a:endPara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19" name="对象 18"/>
            <p:cNvGraphicFramePr>
              <a:graphicFrameLocks noChangeAspect="1"/>
            </p:cNvGraphicFramePr>
            <p:nvPr/>
          </p:nvGraphicFramePr>
          <p:xfrm>
            <a:off x="2473671" y="2424673"/>
            <a:ext cx="3105274" cy="3847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83" name="Equation" r:id="rId7" imgW="34442400" imgH="4267200" progId="Equation.DSMT4">
                    <p:embed/>
                  </p:oleObj>
                </mc:Choice>
                <mc:Fallback>
                  <p:oleObj name="Equation" r:id="rId7" imgW="34442400" imgH="4267200" progId="Equation.DSMT4">
                    <p:embed/>
                    <p:pic>
                      <p:nvPicPr>
                        <p:cNvPr id="0" name="对象 6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473671" y="2424673"/>
                          <a:ext cx="3105274" cy="3847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45471" y="1088952"/>
            <a:ext cx="4370516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Group 151"/>
          <p:cNvGrpSpPr/>
          <p:nvPr/>
        </p:nvGrpSpPr>
        <p:grpSpPr bwMode="auto">
          <a:xfrm>
            <a:off x="1305602" y="2012748"/>
            <a:ext cx="2432050" cy="1438275"/>
            <a:chOff x="1655" y="981"/>
            <a:chExt cx="2585" cy="1678"/>
          </a:xfrm>
        </p:grpSpPr>
        <p:sp>
          <p:nvSpPr>
            <p:cNvPr id="7" name="Rectangle 152"/>
            <p:cNvSpPr>
              <a:spLocks noChangeArrowheads="1"/>
            </p:cNvSpPr>
            <p:nvPr/>
          </p:nvSpPr>
          <p:spPr bwMode="auto">
            <a:xfrm>
              <a:off x="1655" y="981"/>
              <a:ext cx="2585" cy="1678"/>
            </a:xfrm>
            <a:prstGeom prst="rect">
              <a:avLst/>
            </a:prstGeom>
            <a:solidFill>
              <a:srgbClr val="00B050">
                <a:lumMod val="75000"/>
                <a:alpha val="64706"/>
              </a:srgbClr>
            </a:solidFill>
            <a:ln w="9525" algn="ctr">
              <a:solidFill>
                <a:sysClr val="windowText" lastClr="000000"/>
              </a:solidFill>
              <a:miter lim="800000"/>
            </a:ln>
            <a:effectLst>
              <a:outerShdw dist="107763" dir="2700000" algn="ctr" rotWithShape="0">
                <a:srgbClr val="EEECE1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" name="Freeform 153"/>
            <p:cNvSpPr/>
            <p:nvPr/>
          </p:nvSpPr>
          <p:spPr bwMode="auto">
            <a:xfrm>
              <a:off x="1655" y="981"/>
              <a:ext cx="862" cy="590"/>
            </a:xfrm>
            <a:custGeom>
              <a:avLst/>
              <a:gdLst>
                <a:gd name="T0" fmla="*/ 0 w 952"/>
                <a:gd name="T1" fmla="*/ 478 h 604"/>
                <a:gd name="T2" fmla="*/ 167 w 952"/>
                <a:gd name="T3" fmla="*/ 441 h 604"/>
                <a:gd name="T4" fmla="*/ 334 w 952"/>
                <a:gd name="T5" fmla="*/ 184 h 604"/>
                <a:gd name="T6" fmla="*/ 388 w 952"/>
                <a:gd name="T7" fmla="*/ 0 h 6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52" h="604">
                  <a:moveTo>
                    <a:pt x="0" y="590"/>
                  </a:moveTo>
                  <a:cubicBezTo>
                    <a:pt x="136" y="597"/>
                    <a:pt x="272" y="604"/>
                    <a:pt x="408" y="544"/>
                  </a:cubicBezTo>
                  <a:cubicBezTo>
                    <a:pt x="544" y="484"/>
                    <a:pt x="725" y="318"/>
                    <a:pt x="816" y="227"/>
                  </a:cubicBezTo>
                  <a:cubicBezTo>
                    <a:pt x="907" y="136"/>
                    <a:pt x="929" y="68"/>
                    <a:pt x="952" y="0"/>
                  </a:cubicBezTo>
                </a:path>
              </a:pathLst>
            </a:custGeom>
            <a:noFill/>
            <a:ln w="9525" cmpd="sng">
              <a:solidFill>
                <a:sysClr val="windowText" lastClr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9" name="Freeform 154"/>
            <p:cNvSpPr/>
            <p:nvPr/>
          </p:nvSpPr>
          <p:spPr bwMode="auto">
            <a:xfrm>
              <a:off x="1655" y="2062"/>
              <a:ext cx="907" cy="597"/>
            </a:xfrm>
            <a:custGeom>
              <a:avLst/>
              <a:gdLst>
                <a:gd name="T0" fmla="*/ 0 w 907"/>
                <a:gd name="T1" fmla="*/ 8 h 597"/>
                <a:gd name="T2" fmla="*/ 499 w 907"/>
                <a:gd name="T3" fmla="*/ 98 h 597"/>
                <a:gd name="T4" fmla="*/ 907 w 907"/>
                <a:gd name="T5" fmla="*/ 597 h 59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07" h="597">
                  <a:moveTo>
                    <a:pt x="0" y="8"/>
                  </a:moveTo>
                  <a:cubicBezTo>
                    <a:pt x="174" y="4"/>
                    <a:pt x="348" y="0"/>
                    <a:pt x="499" y="98"/>
                  </a:cubicBezTo>
                  <a:cubicBezTo>
                    <a:pt x="650" y="196"/>
                    <a:pt x="778" y="396"/>
                    <a:pt x="907" y="597"/>
                  </a:cubicBezTo>
                </a:path>
              </a:pathLst>
            </a:custGeom>
            <a:noFill/>
            <a:ln w="9525" cmpd="sng">
              <a:solidFill>
                <a:sysClr val="windowText" lastClr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10" name="Freeform 155"/>
            <p:cNvSpPr/>
            <p:nvPr/>
          </p:nvSpPr>
          <p:spPr bwMode="auto">
            <a:xfrm rot="193118">
              <a:off x="2192" y="1389"/>
              <a:ext cx="188" cy="817"/>
            </a:xfrm>
            <a:custGeom>
              <a:avLst/>
              <a:gdLst>
                <a:gd name="T0" fmla="*/ 0 w 188"/>
                <a:gd name="T1" fmla="*/ 0 h 771"/>
                <a:gd name="T2" fmla="*/ 181 w 188"/>
                <a:gd name="T3" fmla="*/ 610 h 771"/>
                <a:gd name="T4" fmla="*/ 45 w 188"/>
                <a:gd name="T5" fmla="*/ 1300 h 77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8" h="771">
                  <a:moveTo>
                    <a:pt x="0" y="0"/>
                  </a:moveTo>
                  <a:cubicBezTo>
                    <a:pt x="87" y="117"/>
                    <a:pt x="174" y="234"/>
                    <a:pt x="181" y="362"/>
                  </a:cubicBezTo>
                  <a:cubicBezTo>
                    <a:pt x="188" y="490"/>
                    <a:pt x="116" y="630"/>
                    <a:pt x="45" y="771"/>
                  </a:cubicBezTo>
                </a:path>
              </a:pathLst>
            </a:custGeom>
            <a:noFill/>
            <a:ln w="9525" cmpd="sng">
              <a:solidFill>
                <a:sysClr val="windowText" lastClr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Freeform 156"/>
            <p:cNvSpPr/>
            <p:nvPr/>
          </p:nvSpPr>
          <p:spPr bwMode="auto">
            <a:xfrm>
              <a:off x="2426" y="2062"/>
              <a:ext cx="862" cy="370"/>
            </a:xfrm>
            <a:custGeom>
              <a:avLst/>
              <a:gdLst>
                <a:gd name="T0" fmla="*/ 0 w 771"/>
                <a:gd name="T1" fmla="*/ 370 h 370"/>
                <a:gd name="T2" fmla="*/ 864 w 771"/>
                <a:gd name="T3" fmla="*/ 53 h 370"/>
                <a:gd name="T4" fmla="*/ 2105 w 771"/>
                <a:gd name="T5" fmla="*/ 53 h 37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71" h="370">
                  <a:moveTo>
                    <a:pt x="0" y="370"/>
                  </a:moveTo>
                  <a:cubicBezTo>
                    <a:pt x="94" y="238"/>
                    <a:pt x="189" y="106"/>
                    <a:pt x="317" y="53"/>
                  </a:cubicBezTo>
                  <a:cubicBezTo>
                    <a:pt x="445" y="0"/>
                    <a:pt x="608" y="26"/>
                    <a:pt x="771" y="53"/>
                  </a:cubicBezTo>
                </a:path>
              </a:pathLst>
            </a:custGeom>
            <a:noFill/>
            <a:ln w="9525" cmpd="sng">
              <a:solidFill>
                <a:sysClr val="windowText" lastClr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Freeform 157"/>
            <p:cNvSpPr/>
            <p:nvPr/>
          </p:nvSpPr>
          <p:spPr bwMode="auto">
            <a:xfrm>
              <a:off x="2380" y="1707"/>
              <a:ext cx="545" cy="363"/>
            </a:xfrm>
            <a:custGeom>
              <a:avLst/>
              <a:gdLst>
                <a:gd name="T0" fmla="*/ 0 w 545"/>
                <a:gd name="T1" fmla="*/ 0 h 363"/>
                <a:gd name="T2" fmla="*/ 318 w 545"/>
                <a:gd name="T3" fmla="*/ 90 h 363"/>
                <a:gd name="T4" fmla="*/ 545 w 545"/>
                <a:gd name="T5" fmla="*/ 363 h 36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45" h="363">
                  <a:moveTo>
                    <a:pt x="0" y="0"/>
                  </a:moveTo>
                  <a:cubicBezTo>
                    <a:pt x="113" y="15"/>
                    <a:pt x="227" y="30"/>
                    <a:pt x="318" y="90"/>
                  </a:cubicBezTo>
                  <a:cubicBezTo>
                    <a:pt x="409" y="150"/>
                    <a:pt x="477" y="256"/>
                    <a:pt x="545" y="363"/>
                  </a:cubicBezTo>
                </a:path>
              </a:pathLst>
            </a:custGeom>
            <a:noFill/>
            <a:ln w="9525" cmpd="sng">
              <a:solidFill>
                <a:sysClr val="windowText" lastClr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Freeform 158"/>
            <p:cNvSpPr/>
            <p:nvPr/>
          </p:nvSpPr>
          <p:spPr bwMode="auto">
            <a:xfrm>
              <a:off x="3605" y="981"/>
              <a:ext cx="635" cy="816"/>
            </a:xfrm>
            <a:custGeom>
              <a:avLst/>
              <a:gdLst>
                <a:gd name="T0" fmla="*/ 0 w 635"/>
                <a:gd name="T1" fmla="*/ 0 h 816"/>
                <a:gd name="T2" fmla="*/ 182 w 635"/>
                <a:gd name="T3" fmla="*/ 454 h 816"/>
                <a:gd name="T4" fmla="*/ 635 w 635"/>
                <a:gd name="T5" fmla="*/ 816 h 8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35" h="816">
                  <a:moveTo>
                    <a:pt x="0" y="0"/>
                  </a:moveTo>
                  <a:cubicBezTo>
                    <a:pt x="38" y="159"/>
                    <a:pt x="76" y="318"/>
                    <a:pt x="182" y="454"/>
                  </a:cubicBezTo>
                  <a:cubicBezTo>
                    <a:pt x="288" y="590"/>
                    <a:pt x="461" y="703"/>
                    <a:pt x="635" y="816"/>
                  </a:cubicBezTo>
                </a:path>
              </a:pathLst>
            </a:custGeom>
            <a:noFill/>
            <a:ln w="9525" cmpd="sng">
              <a:solidFill>
                <a:sysClr val="windowText" lastClr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Freeform 159"/>
            <p:cNvSpPr/>
            <p:nvPr/>
          </p:nvSpPr>
          <p:spPr bwMode="auto">
            <a:xfrm>
              <a:off x="3605" y="2160"/>
              <a:ext cx="635" cy="499"/>
            </a:xfrm>
            <a:custGeom>
              <a:avLst/>
              <a:gdLst>
                <a:gd name="T0" fmla="*/ 0 w 635"/>
                <a:gd name="T1" fmla="*/ 499 h 499"/>
                <a:gd name="T2" fmla="*/ 182 w 635"/>
                <a:gd name="T3" fmla="*/ 91 h 499"/>
                <a:gd name="T4" fmla="*/ 635 w 635"/>
                <a:gd name="T5" fmla="*/ 0 h 49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35" h="499">
                  <a:moveTo>
                    <a:pt x="0" y="499"/>
                  </a:moveTo>
                  <a:cubicBezTo>
                    <a:pt x="38" y="336"/>
                    <a:pt x="76" y="174"/>
                    <a:pt x="182" y="91"/>
                  </a:cubicBezTo>
                  <a:cubicBezTo>
                    <a:pt x="288" y="8"/>
                    <a:pt x="461" y="4"/>
                    <a:pt x="635" y="0"/>
                  </a:cubicBezTo>
                </a:path>
              </a:pathLst>
            </a:custGeom>
            <a:noFill/>
            <a:ln w="9525" cmpd="sng">
              <a:solidFill>
                <a:sysClr val="windowText" lastClr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Freeform 160"/>
            <p:cNvSpPr/>
            <p:nvPr/>
          </p:nvSpPr>
          <p:spPr bwMode="auto">
            <a:xfrm>
              <a:off x="2698" y="1253"/>
              <a:ext cx="998" cy="544"/>
            </a:xfrm>
            <a:custGeom>
              <a:avLst/>
              <a:gdLst>
                <a:gd name="T0" fmla="*/ 0 w 998"/>
                <a:gd name="T1" fmla="*/ 544 h 544"/>
                <a:gd name="T2" fmla="*/ 499 w 998"/>
                <a:gd name="T3" fmla="*/ 91 h 544"/>
                <a:gd name="T4" fmla="*/ 998 w 998"/>
                <a:gd name="T5" fmla="*/ 0 h 5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98" h="544">
                  <a:moveTo>
                    <a:pt x="0" y="544"/>
                  </a:moveTo>
                  <a:cubicBezTo>
                    <a:pt x="166" y="363"/>
                    <a:pt x="333" y="182"/>
                    <a:pt x="499" y="91"/>
                  </a:cubicBezTo>
                  <a:cubicBezTo>
                    <a:pt x="665" y="0"/>
                    <a:pt x="831" y="0"/>
                    <a:pt x="998" y="0"/>
                  </a:cubicBezTo>
                </a:path>
              </a:pathLst>
            </a:custGeom>
            <a:noFill/>
            <a:ln w="9525" cmpd="sng">
              <a:solidFill>
                <a:sysClr val="windowText" lastClr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16" name="Freeform 161"/>
            <p:cNvSpPr/>
            <p:nvPr/>
          </p:nvSpPr>
          <p:spPr bwMode="auto">
            <a:xfrm>
              <a:off x="3590" y="1435"/>
              <a:ext cx="197" cy="907"/>
            </a:xfrm>
            <a:custGeom>
              <a:avLst/>
              <a:gdLst>
                <a:gd name="T0" fmla="*/ 197 w 197"/>
                <a:gd name="T1" fmla="*/ 0 h 907"/>
                <a:gd name="T2" fmla="*/ 15 w 197"/>
                <a:gd name="T3" fmla="*/ 408 h 907"/>
                <a:gd name="T4" fmla="*/ 106 w 197"/>
                <a:gd name="T5" fmla="*/ 907 h 90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7" h="907">
                  <a:moveTo>
                    <a:pt x="197" y="0"/>
                  </a:moveTo>
                  <a:cubicBezTo>
                    <a:pt x="113" y="128"/>
                    <a:pt x="30" y="257"/>
                    <a:pt x="15" y="408"/>
                  </a:cubicBezTo>
                  <a:cubicBezTo>
                    <a:pt x="0" y="559"/>
                    <a:pt x="53" y="733"/>
                    <a:pt x="106" y="907"/>
                  </a:cubicBezTo>
                </a:path>
              </a:pathLst>
            </a:custGeom>
            <a:noFill/>
            <a:ln w="9525" cmpd="sng">
              <a:solidFill>
                <a:sysClr val="windowText" lastClr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17" name="Freeform 162"/>
            <p:cNvSpPr/>
            <p:nvPr/>
          </p:nvSpPr>
          <p:spPr bwMode="auto">
            <a:xfrm>
              <a:off x="2970" y="2024"/>
              <a:ext cx="635" cy="635"/>
            </a:xfrm>
            <a:custGeom>
              <a:avLst/>
              <a:gdLst>
                <a:gd name="T0" fmla="*/ 0 w 635"/>
                <a:gd name="T1" fmla="*/ 635 h 635"/>
                <a:gd name="T2" fmla="*/ 272 w 635"/>
                <a:gd name="T3" fmla="*/ 136 h 635"/>
                <a:gd name="T4" fmla="*/ 635 w 635"/>
                <a:gd name="T5" fmla="*/ 0 h 6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35" h="635">
                  <a:moveTo>
                    <a:pt x="0" y="635"/>
                  </a:moveTo>
                  <a:cubicBezTo>
                    <a:pt x="83" y="438"/>
                    <a:pt x="166" y="242"/>
                    <a:pt x="272" y="136"/>
                  </a:cubicBezTo>
                  <a:cubicBezTo>
                    <a:pt x="378" y="30"/>
                    <a:pt x="506" y="15"/>
                    <a:pt x="635" y="0"/>
                  </a:cubicBezTo>
                </a:path>
              </a:pathLst>
            </a:custGeom>
            <a:noFill/>
            <a:ln w="9525" cmpd="sng">
              <a:solidFill>
                <a:sysClr val="windowText" lastClr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Freeform 163"/>
            <p:cNvSpPr/>
            <p:nvPr/>
          </p:nvSpPr>
          <p:spPr bwMode="auto">
            <a:xfrm>
              <a:off x="2925" y="981"/>
              <a:ext cx="182" cy="408"/>
            </a:xfrm>
            <a:custGeom>
              <a:avLst/>
              <a:gdLst>
                <a:gd name="T0" fmla="*/ 0 w 182"/>
                <a:gd name="T1" fmla="*/ 0 h 408"/>
                <a:gd name="T2" fmla="*/ 45 w 182"/>
                <a:gd name="T3" fmla="*/ 272 h 408"/>
                <a:gd name="T4" fmla="*/ 182 w 182"/>
                <a:gd name="T5" fmla="*/ 408 h 40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82" h="408">
                  <a:moveTo>
                    <a:pt x="0" y="0"/>
                  </a:moveTo>
                  <a:cubicBezTo>
                    <a:pt x="7" y="102"/>
                    <a:pt x="15" y="204"/>
                    <a:pt x="45" y="272"/>
                  </a:cubicBezTo>
                  <a:cubicBezTo>
                    <a:pt x="75" y="340"/>
                    <a:pt x="128" y="374"/>
                    <a:pt x="182" y="408"/>
                  </a:cubicBezTo>
                </a:path>
              </a:pathLst>
            </a:custGeom>
            <a:noFill/>
            <a:ln w="9525" cmpd="sng">
              <a:solidFill>
                <a:sysClr val="windowText" lastClr="00000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19" name="Object 164"/>
            <p:cNvGraphicFramePr/>
            <p:nvPr/>
          </p:nvGraphicFramePr>
          <p:xfrm>
            <a:off x="3830" y="2247"/>
            <a:ext cx="410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47" name="Equation" r:id="rId1" imgW="203200" imgH="203200" progId="Equation.DSMT4">
                    <p:embed/>
                  </p:oleObj>
                </mc:Choice>
                <mc:Fallback>
                  <p:oleObj name="Equation" r:id="rId1" imgW="203200" imgH="203200" progId="Equation.DSMT4">
                    <p:embed/>
                    <p:pic>
                      <p:nvPicPr>
                        <p:cNvPr id="0" name="Object 16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0" y="2247"/>
                          <a:ext cx="410" cy="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66"/>
            <p:cNvGraphicFramePr>
              <a:graphicFrameLocks noChangeAspect="1"/>
            </p:cNvGraphicFramePr>
            <p:nvPr/>
          </p:nvGraphicFramePr>
          <p:xfrm>
            <a:off x="1780" y="1571"/>
            <a:ext cx="432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48" name="Equation" r:id="rId3" imgW="177800" imgH="177800" progId="Equation.DSMT4">
                    <p:embed/>
                  </p:oleObj>
                </mc:Choice>
                <mc:Fallback>
                  <p:oleObj name="Equation" r:id="rId3" imgW="177800" imgH="177800" progId="Equation.DSMT4">
                    <p:embed/>
                    <p:pic>
                      <p:nvPicPr>
                        <p:cNvPr id="0" name="Object 1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0" y="1571"/>
                          <a:ext cx="432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167"/>
            <p:cNvGraphicFramePr>
              <a:graphicFrameLocks noChangeAspect="1"/>
            </p:cNvGraphicFramePr>
            <p:nvPr/>
          </p:nvGraphicFramePr>
          <p:xfrm>
            <a:off x="2482" y="998"/>
            <a:ext cx="424" cy="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49" name="Equation" r:id="rId5" imgW="177800" imgH="177800" progId="Equation.DSMT4">
                    <p:embed/>
                  </p:oleObj>
                </mc:Choice>
                <mc:Fallback>
                  <p:oleObj name="Equation" r:id="rId5" imgW="177800" imgH="177800" progId="Equation.DSMT4">
                    <p:embed/>
                    <p:pic>
                      <p:nvPicPr>
                        <p:cNvPr id="0" name="Object 1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2" y="998"/>
                          <a:ext cx="424" cy="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168"/>
            <p:cNvGraphicFramePr>
              <a:graphicFrameLocks noChangeAspect="1"/>
            </p:cNvGraphicFramePr>
            <p:nvPr/>
          </p:nvGraphicFramePr>
          <p:xfrm>
            <a:off x="1755" y="1001"/>
            <a:ext cx="489" cy="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50" name="Equation" r:id="rId7" imgW="165100" imgH="177800" progId="Equation.DSMT4">
                    <p:embed/>
                  </p:oleObj>
                </mc:Choice>
                <mc:Fallback>
                  <p:oleObj name="Equation" r:id="rId7" imgW="165100" imgH="177800" progId="Equation.DSMT4">
                    <p:embed/>
                    <p:pic>
                      <p:nvPicPr>
                        <p:cNvPr id="0" name="Object 1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5" y="1001"/>
                          <a:ext cx="489" cy="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171"/>
          <p:cNvGrpSpPr/>
          <p:nvPr/>
        </p:nvGrpSpPr>
        <p:grpSpPr bwMode="auto">
          <a:xfrm>
            <a:off x="1826302" y="2296910"/>
            <a:ext cx="1565275" cy="927100"/>
            <a:chOff x="2612" y="3029"/>
            <a:chExt cx="979" cy="601"/>
          </a:xfrm>
        </p:grpSpPr>
        <p:sp>
          <p:nvSpPr>
            <p:cNvPr id="24" name="Oval 169"/>
            <p:cNvSpPr>
              <a:spLocks noChangeArrowheads="1"/>
            </p:cNvSpPr>
            <p:nvPr/>
          </p:nvSpPr>
          <p:spPr bwMode="auto">
            <a:xfrm>
              <a:off x="2612" y="3029"/>
              <a:ext cx="979" cy="601"/>
            </a:xfrm>
            <a:prstGeom prst="ellipse">
              <a:avLst/>
            </a:prstGeom>
            <a:gradFill rotWithShape="1">
              <a:gsLst>
                <a:gs pos="0">
                  <a:srgbClr val="FFCC00">
                    <a:gamma/>
                    <a:shade val="46275"/>
                    <a:invGamma/>
                  </a:srgbClr>
                </a:gs>
                <a:gs pos="50000">
                  <a:srgbClr val="FFCC00">
                    <a:alpha val="47000"/>
                  </a:srgbClr>
                </a:gs>
                <a:gs pos="100000">
                  <a:srgbClr val="FFCC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 algn="ctr">
              <a:solidFill>
                <a:srgbClr val="FF9900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25" name="Object 170"/>
            <p:cNvGraphicFramePr>
              <a:graphicFrameLocks noChangeAspect="1"/>
            </p:cNvGraphicFramePr>
            <p:nvPr/>
          </p:nvGraphicFramePr>
          <p:xfrm>
            <a:off x="2966" y="3236"/>
            <a:ext cx="270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51" name="Equation" r:id="rId9" imgW="330200" imgH="330200" progId="Equation.DSMT4">
                    <p:embed/>
                  </p:oleObj>
                </mc:Choice>
                <mc:Fallback>
                  <p:oleObj name="Equation" r:id="rId9" imgW="330200" imgH="330200" progId="Equation.DSMT4">
                    <p:embed/>
                    <p:pic>
                      <p:nvPicPr>
                        <p:cNvPr id="0" name="Object 1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6" y="3236"/>
                          <a:ext cx="270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" name="Object 2"/>
          <p:cNvGraphicFramePr>
            <a:graphicFrameLocks noChangeAspect="1"/>
          </p:cNvGraphicFramePr>
          <p:nvPr/>
        </p:nvGraphicFramePr>
        <p:xfrm>
          <a:off x="897177" y="3089712"/>
          <a:ext cx="325437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52" name="Equation" r:id="rId11" imgW="139700" imgH="152400" progId="Equation.DSMT4">
                  <p:embed/>
                </p:oleObj>
              </mc:Choice>
              <mc:Fallback>
                <p:oleObj name="Equation" r:id="rId11" imgW="139700" imgH="152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7177" y="3089712"/>
                        <a:ext cx="325437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内容占位符 2"/>
          <p:cNvSpPr txBox="1"/>
          <p:nvPr/>
        </p:nvSpPr>
        <p:spPr bwMode="auto">
          <a:xfrm>
            <a:off x="4335080" y="2200464"/>
            <a:ext cx="3175134" cy="1062841"/>
          </a:xfrm>
          <a:prstGeom prst="rect">
            <a:avLst/>
          </a:prstGeom>
          <a:noFill/>
          <a:ln>
            <a:miter lim="800000"/>
          </a:ln>
        </p:spPr>
        <p:txBody>
          <a:bodyPr lIns="72009" tIns="36005" rIns="72009" bIns="36005"/>
          <a:lstStyle/>
          <a:p>
            <a:pPr marL="0" marR="0" lvl="0" indent="0" defTabSz="914400" eaLnBrk="0" fontAlgn="base" latinLnBrk="0" hangingPunct="0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如前所述，计算左图中事件 </a:t>
            </a:r>
            <a:r>
              <a:rPr kumimoji="0" lang="en-US" altLang="zh-CN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cs typeface="Times New Roman" panose="02020603050405020304" pitchFamily="18" charset="0"/>
              </a:rPr>
              <a:t>A 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的概率就可以分为两步计算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993168" y="3617282"/>
            <a:ext cx="884409" cy="3804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72009" tIns="36005" rIns="72009" bIns="36005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） </a:t>
            </a:r>
            <a:endParaRPr lang="en-US" altLang="zh-CN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15456" y="3626616"/>
            <a:ext cx="2520950" cy="380490"/>
          </a:xfrm>
          <a:prstGeom prst="rect">
            <a:avLst/>
          </a:prstGeom>
        </p:spPr>
        <p:txBody>
          <a:bodyPr lIns="72009" tIns="36005" rIns="72009" bIns="36005">
            <a:spAutoFit/>
          </a:bodyPr>
          <a:lstStyle/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17A43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“先化整为零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”</a:t>
            </a:r>
            <a:endParaRPr kumimoji="0" lang="zh-CN" altLang="zh-CN" sz="20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30" name="内容占位符 2"/>
          <p:cNvSpPr txBox="1"/>
          <p:nvPr/>
        </p:nvSpPr>
        <p:spPr bwMode="auto">
          <a:xfrm>
            <a:off x="3555393" y="3620266"/>
            <a:ext cx="3209925" cy="4349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9" tIns="36005" rIns="72009" bIns="36005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计算 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|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000" b="1" i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), 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i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=1,2,…,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n</a:t>
            </a:r>
            <a:endParaRPr lang="en-US" altLang="zh-CN" sz="2000" b="1" i="1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993168" y="4213527"/>
            <a:ext cx="884409" cy="3804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72009" tIns="36005" rIns="72009" bIns="36005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） </a:t>
            </a:r>
            <a:endParaRPr lang="en-US" altLang="zh-CN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95889" y="4205541"/>
            <a:ext cx="2520950" cy="380490"/>
          </a:xfrm>
          <a:prstGeom prst="rect">
            <a:avLst/>
          </a:prstGeom>
        </p:spPr>
        <p:txBody>
          <a:bodyPr lIns="72009" tIns="36005" rIns="72009" bIns="36005">
            <a:spAutoFit/>
          </a:bodyPr>
          <a:lstStyle/>
          <a:p>
            <a:pPr marL="0" marR="0" lvl="0" indent="0" algn="just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17A43"/>
              </a:buClr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“再聚零为整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”</a:t>
            </a:r>
            <a:endParaRPr kumimoji="0" lang="zh-CN" altLang="zh-CN" sz="20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33" name="内容占位符 2"/>
          <p:cNvSpPr txBox="1"/>
          <p:nvPr/>
        </p:nvSpPr>
        <p:spPr bwMode="auto">
          <a:xfrm>
            <a:off x="3544781" y="4218063"/>
            <a:ext cx="4418013" cy="469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9" tIns="36005" rIns="72009" bIns="36005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计算 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|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0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0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)+…+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|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000" b="1" i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n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000" b="1" i="1" baseline="-250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 pitchFamily="18" charset="0"/>
              </a:rPr>
              <a:t>n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endParaRPr lang="en-US" altLang="zh-CN" sz="2000" b="1" i="1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1689" y="5591123"/>
            <a:ext cx="3921973" cy="95656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62702" y="4684600"/>
            <a:ext cx="7306570" cy="1039340"/>
            <a:chOff x="811691" y="4784466"/>
            <a:chExt cx="7306570" cy="1039340"/>
          </a:xfrm>
        </p:grpSpPr>
        <p:sp>
          <p:nvSpPr>
            <p:cNvPr id="34" name="内容占位符 2"/>
            <p:cNvSpPr txBox="1"/>
            <p:nvPr/>
          </p:nvSpPr>
          <p:spPr bwMode="auto">
            <a:xfrm>
              <a:off x="1155522" y="4959075"/>
              <a:ext cx="3606800" cy="42694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72009" tIns="36005" rIns="72009" bIns="36005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注意到 </a:t>
              </a:r>
              <a:r>
                <a:rPr kumimoji="0" lang="en-US" altLang="zh-CN" sz="20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P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000" b="1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A</a:t>
              </a:r>
              <a:r>
                <a:rPr kumimoji="0" lang="en-US" altLang="zh-CN" sz="2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|</a:t>
              </a:r>
              <a:r>
                <a:rPr kumimoji="0" lang="en-US" altLang="zh-CN" sz="2000" b="1" i="1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B</a:t>
              </a:r>
              <a:r>
                <a:rPr kumimoji="0" lang="en-US" altLang="zh-CN" sz="2000" b="1" i="1" u="none" strike="noStrike" kern="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i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)</a:t>
              </a:r>
              <a:r>
                <a:rPr kumimoji="0" lang="en-US" altLang="zh-CN" sz="20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P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0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B</a:t>
              </a:r>
              <a:r>
                <a:rPr kumimoji="0" lang="en-US" altLang="zh-CN" sz="2000" b="1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i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)=</a:t>
              </a:r>
              <a:r>
                <a:rPr kumimoji="0" lang="en-US" altLang="zh-CN" sz="20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P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0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AB</a:t>
              </a:r>
              <a:r>
                <a:rPr kumimoji="0" lang="en-US" altLang="zh-CN" sz="2000" b="1" i="1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i</a:t>
              </a: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),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endParaRPr>
            </a:p>
          </p:txBody>
        </p:sp>
        <p:sp>
          <p:nvSpPr>
            <p:cNvPr id="35" name="内容占位符 2"/>
            <p:cNvSpPr txBox="1"/>
            <p:nvPr/>
          </p:nvSpPr>
          <p:spPr bwMode="auto">
            <a:xfrm>
              <a:off x="4307876" y="4959860"/>
              <a:ext cx="547687" cy="42386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72009" tIns="36005" rIns="72009" bIns="36005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又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36" name="对象 35"/>
            <p:cNvGraphicFramePr>
              <a:graphicFrameLocks noChangeAspect="1"/>
            </p:cNvGraphicFramePr>
            <p:nvPr/>
          </p:nvGraphicFramePr>
          <p:xfrm>
            <a:off x="4576029" y="4784466"/>
            <a:ext cx="1308350" cy="7049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953" name="Equation" r:id="rId14" imgW="660400" imgH="355600" progId="Equation.DSMT4">
                    <p:embed/>
                  </p:oleObj>
                </mc:Choice>
                <mc:Fallback>
                  <p:oleObj name="Equation" r:id="rId14" imgW="660400" imgH="355600" progId="Equation.DSMT4">
                    <p:embed/>
                    <p:pic>
                      <p:nvPicPr>
                        <p:cNvPr id="0" name="对象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6029" y="4784466"/>
                          <a:ext cx="1308350" cy="7049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内容占位符 2"/>
            <p:cNvSpPr txBox="1"/>
            <p:nvPr/>
          </p:nvSpPr>
          <p:spPr bwMode="auto">
            <a:xfrm>
              <a:off x="5846519" y="4970972"/>
              <a:ext cx="2271742" cy="4016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72009" tIns="36005" rIns="72009" bIns="36005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且每一项是互斥的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内容占位符 2"/>
            <p:cNvSpPr txBox="1"/>
            <p:nvPr/>
          </p:nvSpPr>
          <p:spPr bwMode="auto">
            <a:xfrm>
              <a:off x="811691" y="5422168"/>
              <a:ext cx="2271742" cy="4016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72009" tIns="36005" rIns="72009" bIns="36005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故有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defRPr/>
              </a:pP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45471" y="1088952"/>
            <a:ext cx="4370516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2545229" y="1754392"/>
            <a:ext cx="2373312" cy="565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9" tIns="36005" rIns="72009" bIns="36005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（全概率公式）</a:t>
            </a:r>
            <a:endParaRPr kumimoji="0" lang="en-US" altLang="zh-CN" sz="2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962603" y="2212605"/>
            <a:ext cx="7020780" cy="8729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72009" tIns="36005" rIns="72009" bIns="36005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若事件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000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,…,</a:t>
            </a:r>
            <a:r>
              <a:rPr lang="en-US" altLang="zh-CN" sz="2000" b="1" i="1" dirty="0" err="1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000" b="1" i="1" baseline="-25000" dirty="0" err="1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n</a:t>
            </a:r>
            <a:r>
              <a:rPr lang="en-US" altLang="zh-CN" sz="2000" b="1" i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构成互斥完备事件组，且                             则对任一事件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有                     </a:t>
            </a:r>
            <a:endParaRPr lang="zh-CN" altLang="en-US" sz="2000" b="1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194851" y="2802713"/>
          <a:ext cx="2990850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6" name="Equation" r:id="rId1" imgW="1409065" imgH="342900" progId="Equation.DSMT4">
                  <p:embed/>
                </p:oleObj>
              </mc:Choice>
              <mc:Fallback>
                <p:oleObj name="Equation" r:id="rId1" imgW="1409065" imgH="342900" progId="Equation.DSMT4">
                  <p:embed/>
                  <p:pic>
                    <p:nvPicPr>
                      <p:cNvPr id="0" name="对象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4851" y="2802713"/>
                        <a:ext cx="2990850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 bwMode="auto">
          <a:xfrm>
            <a:off x="962603" y="1754392"/>
            <a:ext cx="1872209" cy="446088"/>
            <a:chOff x="1249317" y="3835466"/>
            <a:chExt cx="1872234" cy="446276"/>
          </a:xfrm>
        </p:grpSpPr>
        <p:sp>
          <p:nvSpPr>
            <p:cNvPr id="10" name="矩形 9"/>
            <p:cNvSpPr/>
            <p:nvPr/>
          </p:nvSpPr>
          <p:spPr>
            <a:xfrm>
              <a:off x="1533484" y="3835466"/>
              <a:ext cx="1588067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1" i="0" u="none" strike="noStrike" kern="10" cap="none" spc="0" normalizeH="0" baseline="0" noProof="0" dirty="0">
                  <a:ln w="9525">
                    <a:noFill/>
                    <a:round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定理</a:t>
              </a:r>
              <a:r>
                <a:rPr kumimoji="0" lang="en-US" altLang="zh-CN" sz="2300" b="1" i="0" u="none" strike="noStrike" kern="10" cap="none" spc="0" normalizeH="0" baseline="0" noProof="0" dirty="0">
                  <a:ln w="9525">
                    <a:noFill/>
                    <a:round/>
                  </a:ln>
                  <a:solidFill>
                    <a:srgbClr val="0000FF"/>
                  </a:solidFill>
                  <a:effectLst/>
                  <a:uLnTx/>
                  <a:uFillTx/>
                </a:rPr>
                <a:t>1.3.2</a:t>
              </a:r>
              <a:endParaRPr kumimoji="0" lang="zh-CN" altLang="en-US" sz="2300" b="1" i="0" u="none" strike="noStrike" kern="10" cap="none" spc="0" normalizeH="0" baseline="0" noProof="0" dirty="0">
                <a:ln w="9525">
                  <a:noFill/>
                  <a:round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pic>
          <p:nvPicPr>
            <p:cNvPr id="11" name="Picture 18" descr="E:\MB00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9317" y="3923525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499107" y="2293432"/>
          <a:ext cx="2308266" cy="372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7" name="Equation" r:id="rId4" imgW="28346400" imgH="4572000" progId="Equation.DSMT4">
                  <p:embed/>
                </p:oleObj>
              </mc:Choice>
              <mc:Fallback>
                <p:oleObj name="Equation" r:id="rId4" imgW="28346400" imgH="4572000" progId="Equation.DSMT4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99107" y="2293432"/>
                        <a:ext cx="2308266" cy="372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766" y="4519789"/>
            <a:ext cx="6084676" cy="144123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92646" y="3786649"/>
            <a:ext cx="283923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全概率公式的作用：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45471" y="1088952"/>
            <a:ext cx="4370516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5" name="内容占位符 2"/>
          <p:cNvSpPr txBox="1"/>
          <p:nvPr/>
        </p:nvSpPr>
        <p:spPr bwMode="auto">
          <a:xfrm>
            <a:off x="892616" y="1765795"/>
            <a:ext cx="6862204" cy="1736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zh-CN" sz="2300" b="1" dirty="0">
                <a:solidFill>
                  <a:srgbClr val="0000FF"/>
                </a:solidFill>
                <a:cs typeface="Times New Roman" panose="02020603050405020304" pitchFamily="18" charset="0"/>
              </a:rPr>
              <a:t>例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（追捕疑犯）现追捕某犯罪嫌疑人，据分析他外逃、市内藏匿、自首的概率依次为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0.3, 0.5, 0.2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。又设在外逃及市内藏匿情况下，成功缉拿的概率依次是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0.4, 0.7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。问该犯罪嫌疑人最终归案的概率是多少？</a:t>
            </a:r>
            <a:endParaRPr lang="zh-CN" altLang="zh-CN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16" name="内容占位符 2"/>
          <p:cNvSpPr txBox="1"/>
          <p:nvPr/>
        </p:nvSpPr>
        <p:spPr bwMode="auto">
          <a:xfrm>
            <a:off x="1359341" y="3604276"/>
            <a:ext cx="3724275" cy="4746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此问题中“划分”是什么？</a:t>
            </a:r>
            <a:endParaRPr kumimoji="0" lang="en-US" altLang="zh-CN" sz="2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内容占位符 2"/>
          <p:cNvSpPr txBox="1"/>
          <p:nvPr/>
        </p:nvSpPr>
        <p:spPr bwMode="auto">
          <a:xfrm>
            <a:off x="892616" y="4827087"/>
            <a:ext cx="796925" cy="717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答</a:t>
            </a:r>
            <a:endParaRPr kumimoji="0" lang="en-US" altLang="zh-CN" sz="2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286316" y="4005914"/>
            <a:ext cx="4778375" cy="447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外逃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3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3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1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、市内藏匿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3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3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2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、自首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3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3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3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endParaRPr lang="zh-CN" altLang="en-US" sz="23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343466" y="4820737"/>
            <a:ext cx="2174875" cy="447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设</a:t>
            </a:r>
            <a:r>
              <a:rPr lang="en-US" altLang="zh-CN" sz="23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：最终归案</a:t>
            </a:r>
            <a:endParaRPr lang="zh-CN" altLang="en-US" sz="2300" b="1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20" name="内容占位符 2"/>
          <p:cNvSpPr txBox="1"/>
          <p:nvPr/>
        </p:nvSpPr>
        <p:spPr bwMode="auto">
          <a:xfrm>
            <a:off x="892616" y="3597926"/>
            <a:ext cx="525462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问</a:t>
            </a:r>
            <a:endParaRPr kumimoji="0" lang="en-US" altLang="zh-CN" sz="2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359341" y="5441278"/>
            <a:ext cx="6107112" cy="446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3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3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3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3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)=</a:t>
            </a:r>
            <a:r>
              <a:rPr lang="en-US" altLang="zh-CN" sz="23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3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3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3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|</a:t>
            </a:r>
            <a:r>
              <a:rPr lang="en-US" altLang="zh-CN" sz="23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3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1</a:t>
            </a:r>
            <a:r>
              <a:rPr lang="en-US" altLang="zh-CN" sz="23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r>
              <a:rPr lang="en-US" altLang="zh-CN" sz="23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3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3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3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1</a:t>
            </a:r>
            <a:r>
              <a:rPr lang="en-US" altLang="zh-CN" sz="23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)+</a:t>
            </a:r>
            <a:r>
              <a:rPr lang="en-US" altLang="zh-CN" sz="23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3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3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3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|</a:t>
            </a:r>
            <a:r>
              <a:rPr lang="en-US" altLang="zh-CN" sz="23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3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2</a:t>
            </a:r>
            <a:r>
              <a:rPr lang="en-US" altLang="zh-CN" sz="23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r>
              <a:rPr lang="en-US" altLang="zh-CN" sz="23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3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3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3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2</a:t>
            </a:r>
            <a:r>
              <a:rPr lang="en-US" altLang="zh-CN" sz="23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)+</a:t>
            </a:r>
            <a:r>
              <a:rPr lang="en-US" altLang="zh-CN" sz="23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3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3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3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|</a:t>
            </a:r>
            <a:r>
              <a:rPr lang="en-US" altLang="zh-CN" sz="23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3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3</a:t>
            </a:r>
            <a:r>
              <a:rPr lang="en-US" altLang="zh-CN" sz="23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r>
              <a:rPr lang="en-US" altLang="zh-CN" sz="23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3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3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300" b="1" baseline="-250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 pitchFamily="18" charset="0"/>
              </a:rPr>
              <a:t>3</a:t>
            </a:r>
            <a:r>
              <a:rPr lang="en-US" altLang="zh-CN" sz="23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endParaRPr lang="en-US" altLang="zh-CN" sz="2300" b="1" i="1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1864166" y="5842916"/>
            <a:ext cx="4090987" cy="446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3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 =0.4×0.3+0.7×0.5+1×0.2</a:t>
            </a:r>
            <a:endParaRPr lang="en-US" altLang="zh-CN" sz="2300" b="1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5066153" y="5842916"/>
            <a:ext cx="1341438" cy="446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3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 =0.67</a:t>
            </a:r>
            <a:endParaRPr lang="en-US" altLang="zh-CN" sz="2300" b="1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45471" y="1088952"/>
            <a:ext cx="4370516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815587" y="1480166"/>
            <a:ext cx="7200800" cy="16561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just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zh-CN" sz="2400" b="1" dirty="0">
                <a:solidFill>
                  <a:srgbClr val="0000FF"/>
                </a:solidFill>
                <a:cs typeface="Times New Roman" panose="02020603050405020304" pitchFamily="18" charset="0"/>
              </a:rPr>
              <a:t>例</a:t>
            </a:r>
            <a:r>
              <a:rPr lang="zh-CN" altLang="en-US" sz="28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某类小家电产品来自甲、乙、丙三家工厂，这三家工厂的产品比例为</a:t>
            </a:r>
            <a:r>
              <a:rPr lang="en-US" altLang="zh-CN" sz="2000" dirty="0">
                <a:solidFill>
                  <a:prstClr val="black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prstClr val="black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prstClr val="black"/>
                </a:solidFill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，且它们的产品合格率分别为</a:t>
            </a:r>
            <a:r>
              <a:rPr lang="en-US" altLang="zh-CN" sz="2000" dirty="0">
                <a:solidFill>
                  <a:prstClr val="black"/>
                </a:solidFill>
                <a:cs typeface="Times New Roman" panose="02020603050405020304" pitchFamily="18" charset="0"/>
              </a:rPr>
              <a:t>90%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cs typeface="Times New Roman" panose="02020603050405020304" pitchFamily="18" charset="0"/>
              </a:rPr>
              <a:t>85%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cs typeface="Times New Roman" panose="02020603050405020304" pitchFamily="18" charset="0"/>
              </a:rPr>
              <a:t>80%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。现从该类小家电产品中随机抽取一件，问抽到一件合格品的概率是多少？</a:t>
            </a:r>
            <a:endParaRPr lang="zh-CN" altLang="zh-CN" sz="20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9424" y="3560559"/>
            <a:ext cx="740515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FF"/>
                </a:solidFill>
                <a:cs typeface="Times New Roman" panose="02020603050405020304" pitchFamily="18" charset="0"/>
              </a:rPr>
              <a:t>解 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令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2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={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取到一件甲厂的产品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}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prstClr val="black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2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={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取到一件乙厂的产品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} 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2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={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取到一件丙厂的产品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} 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，显然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2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,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2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,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2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构成互斥完备事件组。又设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={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取出的产品是合格品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}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。</a:t>
            </a:r>
            <a:endParaRPr lang="en-US" altLang="zh-CN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由题意知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)=1:2:1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，即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)=P(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)=0.25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)=0.5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，而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)=0.9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)=0.85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3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)=0.8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，由全概率公式可得</a:t>
            </a:r>
            <a:endParaRPr lang="en-US" altLang="zh-CN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355089" y="5492873"/>
          <a:ext cx="6359622" cy="649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2" name="Equation" r:id="rId1" imgW="77724000" imgH="7924800" progId="Equation.DSMT4">
                  <p:embed/>
                </p:oleObj>
              </mc:Choice>
              <mc:Fallback>
                <p:oleObj name="Equation" r:id="rId1" imgW="77724000" imgH="7924800" progId="Equation.DSMT4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55089" y="5492873"/>
                        <a:ext cx="6359622" cy="649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 txBox="1"/>
          <p:nvPr/>
        </p:nvSpPr>
        <p:spPr>
          <a:xfrm>
            <a:off x="45471" y="1088952"/>
            <a:ext cx="4370516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971550" y="1754392"/>
            <a:ext cx="6586538" cy="709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9" tIns="36005" rIns="72009" bIns="36005"/>
          <a:lstStyle/>
          <a:p>
            <a:pPr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zh-CN" sz="2500" b="1" dirty="0">
                <a:solidFill>
                  <a:srgbClr val="0000FF"/>
                </a:solidFill>
                <a:cs typeface="Times New Roman" panose="02020603050405020304" pitchFamily="18" charset="0"/>
              </a:rPr>
              <a:t>例</a:t>
            </a: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（输血问题）中国人血型分布如下表</a:t>
            </a:r>
            <a:endParaRPr lang="zh-CN" altLang="zh-CN" sz="25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628775" y="2252867"/>
          <a:ext cx="4800600" cy="815976"/>
        </p:xfrm>
        <a:graphic>
          <a:graphicData uri="http://schemas.openxmlformats.org/drawingml/2006/table">
            <a:tbl>
              <a:tblPr firstRow="1" bandRow="1"/>
              <a:tblGrid>
                <a:gridCol w="960120"/>
                <a:gridCol w="960120"/>
                <a:gridCol w="960120"/>
                <a:gridCol w="960120"/>
                <a:gridCol w="960120"/>
              </a:tblGrid>
              <a:tr h="4079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2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血型</a:t>
                      </a:r>
                      <a:endParaRPr lang="zh-CN" altLang="en-US" sz="2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2009" marR="72009" marT="35999" marB="359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O</a:t>
                      </a:r>
                      <a:endParaRPr lang="zh-CN" altLang="en-US" sz="2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2009" marR="72009" marT="35999" marB="359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2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2009" marR="72009" marT="35999" marB="359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2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2009" marR="72009" marT="35999" marB="359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AB</a:t>
                      </a:r>
                      <a:endParaRPr lang="zh-CN" altLang="en-US" sz="2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2009" marR="72009" marT="35999" marB="359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</a:tr>
              <a:tr h="4079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2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比例</a:t>
                      </a:r>
                      <a:endParaRPr lang="zh-CN" altLang="en-US" sz="2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2009" marR="72009" marT="35999" marB="359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0.41</a:t>
                      </a:r>
                      <a:endParaRPr lang="zh-CN" altLang="en-US" sz="2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2009" marR="72009" marT="35999" marB="359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0.28</a:t>
                      </a:r>
                      <a:endParaRPr lang="zh-CN" altLang="en-US" sz="2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2009" marR="72009" marT="35999" marB="359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0.24</a:t>
                      </a:r>
                      <a:endParaRPr lang="zh-CN" altLang="en-US" sz="2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2009" marR="72009" marT="35999" marB="359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2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0.07</a:t>
                      </a:r>
                      <a:endParaRPr lang="zh-CN" altLang="en-US" sz="22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2009" marR="72009" marT="35999" marB="35999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内容占位符 2"/>
          <p:cNvSpPr txBox="1"/>
          <p:nvPr/>
        </p:nvSpPr>
        <p:spPr bwMode="auto">
          <a:xfrm>
            <a:off x="971550" y="3141867"/>
            <a:ext cx="7200900" cy="709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9" tIns="36005" rIns="72009" bIns="36005"/>
          <a:lstStyle/>
          <a:p>
            <a:pPr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今随机抽取</a:t>
            </a:r>
            <a:r>
              <a:rPr lang="en-US" altLang="zh-CN" sz="25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2</a:t>
            </a: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人，问甲能给乙输血的概率为多少？</a:t>
            </a:r>
            <a:endParaRPr lang="zh-CN" altLang="zh-CN" sz="25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内容占位符 2"/>
          <p:cNvSpPr txBox="1"/>
          <p:nvPr/>
        </p:nvSpPr>
        <p:spPr bwMode="auto">
          <a:xfrm>
            <a:off x="1695450" y="4040971"/>
            <a:ext cx="5957888" cy="876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9" tIns="36005" rIns="72009" bIns="36005"/>
          <a:lstStyle/>
          <a:p>
            <a:pPr algn="just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输血涉及双方的血型，可任取一方可能血型作划分来计算。</a:t>
            </a:r>
            <a:endParaRPr lang="zh-CN" altLang="en-US" sz="25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内容占位符 2"/>
          <p:cNvSpPr txBox="1"/>
          <p:nvPr/>
        </p:nvSpPr>
        <p:spPr bwMode="auto">
          <a:xfrm>
            <a:off x="1725786" y="5215601"/>
            <a:ext cx="6808788" cy="1193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9" tIns="36005" rIns="72009" bIns="36005"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可设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C </a:t>
            </a: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为“甲可给乙输血”，</a:t>
            </a:r>
            <a:endParaRPr lang="en-US" altLang="zh-CN" sz="25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5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0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5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1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5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2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5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3</a:t>
            </a: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分别是“甲的血型为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O, A, B, AB</a:t>
            </a:r>
            <a:r>
              <a:rPr lang="zh-CN" altLang="en-US" sz="25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”</a:t>
            </a:r>
            <a:r>
              <a:rPr lang="en-US" altLang="zh-CN" sz="25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.</a:t>
            </a:r>
            <a:endParaRPr lang="en-US" altLang="zh-CN" sz="25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12" name="内容占位符 2"/>
          <p:cNvSpPr txBox="1"/>
          <p:nvPr/>
        </p:nvSpPr>
        <p:spPr bwMode="auto">
          <a:xfrm>
            <a:off x="782638" y="4086419"/>
            <a:ext cx="912812" cy="479425"/>
          </a:xfrm>
          <a:prstGeom prst="rect">
            <a:avLst/>
          </a:prstGeom>
          <a:noFill/>
          <a:ln>
            <a:miter lim="800000"/>
          </a:ln>
        </p:spPr>
        <p:txBody>
          <a:bodyPr lIns="72009" tIns="36005" rIns="72009" bIns="36005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" cap="none" spc="0" normalizeH="0" baseline="0" noProof="0" dirty="0">
                <a:ln w="9525">
                  <a:noFill/>
                  <a:round/>
                </a:ln>
                <a:solidFill>
                  <a:srgbClr val="0000FF"/>
                </a:solidFill>
                <a:effectLst/>
                <a:uLnTx/>
                <a:uFillTx/>
              </a:rPr>
              <a:t>分析</a:t>
            </a:r>
            <a:endParaRPr kumimoji="0" lang="zh-CN" altLang="en-US" sz="2400" b="1" i="0" u="none" strike="noStrike" kern="10" cap="none" spc="0" normalizeH="0" baseline="0" noProof="0" dirty="0">
              <a:ln w="9525">
                <a:noFill/>
                <a:round/>
              </a:ln>
              <a:solidFill>
                <a:srgbClr val="0000FF"/>
              </a:solidFill>
              <a:effectLst/>
              <a:uLnTx/>
              <a:uFillTx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2"/>
          <p:cNvSpPr txBox="1"/>
          <p:nvPr/>
        </p:nvSpPr>
        <p:spPr bwMode="auto">
          <a:xfrm>
            <a:off x="755981" y="1579564"/>
            <a:ext cx="7353300" cy="506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可知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5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0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)=0.41,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5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1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)=0.28,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 P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5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2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)=0.24,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5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3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)=0.07</a:t>
            </a:r>
            <a:r>
              <a:rPr lang="en-US" altLang="zh-CN" sz="25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.</a:t>
            </a:r>
            <a:endParaRPr lang="en-US" altLang="zh-CN" sz="25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808843" y="2156106"/>
            <a:ext cx="5695950" cy="14001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又由卫生常识可知</a:t>
            </a:r>
            <a:endParaRPr lang="en-US" altLang="zh-CN" sz="25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C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|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5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0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)=1,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C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|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5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1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)=0.28+0.07=0.35,</a:t>
            </a:r>
            <a:endParaRPr lang="en-US" altLang="zh-CN" sz="2500" b="1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C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|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5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2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)=0.24+0.07=0.31,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C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|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5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3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)=0.07</a:t>
            </a:r>
            <a:r>
              <a:rPr lang="en-US" altLang="zh-CN" sz="25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.</a:t>
            </a:r>
            <a:endParaRPr lang="en-US" altLang="zh-CN" sz="25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760743" y="3695644"/>
            <a:ext cx="2482850" cy="4746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故由全概率公式</a:t>
            </a:r>
            <a:endParaRPr lang="en-US" altLang="zh-CN" sz="25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171906" y="4147442"/>
          <a:ext cx="4883150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4" name="Equation" r:id="rId1" imgW="1905000" imgH="342900" progId="Equation.DSMT4">
                  <p:embed/>
                </p:oleObj>
              </mc:Choice>
              <mc:Fallback>
                <p:oleObj name="Equation" r:id="rId1" imgW="1905000" imgH="34290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1906" y="4147442"/>
                        <a:ext cx="4883150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内容占位符 2"/>
          <p:cNvSpPr txBox="1"/>
          <p:nvPr/>
        </p:nvSpPr>
        <p:spPr bwMode="auto">
          <a:xfrm>
            <a:off x="760743" y="4914204"/>
            <a:ext cx="7348538" cy="9128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630555" indent="-63055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注：若设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5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0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5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1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5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2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 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5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3</a:t>
            </a: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是“乙的血型分别是</a:t>
            </a:r>
            <a:endParaRPr lang="en-US" altLang="zh-CN" sz="250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500" b="1" dirty="0">
                <a:solidFill>
                  <a:prstClr val="black"/>
                </a:solidFill>
                <a:cs typeface="Times New Roman" panose="02020603050405020304" pitchFamily="18" charset="0"/>
              </a:rPr>
              <a:t>       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O, A, B, AB</a:t>
            </a:r>
            <a:r>
              <a:rPr lang="zh-CN" altLang="en-US" sz="25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”，</a:t>
            </a: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则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C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|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500" b="1" i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i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不同，但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5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C </a:t>
            </a:r>
            <a:r>
              <a:rPr lang="en-US" altLang="zh-CN" sz="25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不变。</a:t>
            </a:r>
            <a:endParaRPr lang="en-US" altLang="zh-CN" sz="25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5471" y="1088952"/>
            <a:ext cx="4370516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45471" y="1088952"/>
            <a:ext cx="4370516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1" name="内容占位符 2"/>
          <p:cNvSpPr txBox="1"/>
          <p:nvPr/>
        </p:nvSpPr>
        <p:spPr bwMode="auto">
          <a:xfrm>
            <a:off x="1265141" y="1808158"/>
            <a:ext cx="6827838" cy="1260475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Aft>
                <a:spcPct val="0"/>
              </a:spcAft>
              <a:buClr>
                <a:srgbClr val="000000"/>
              </a:buClr>
              <a:defRPr/>
            </a:pPr>
            <a:r>
              <a:rPr lang="zh-CN" altLang="en-US" sz="2300" kern="0" dirty="0">
                <a:solidFill>
                  <a:prstClr val="black"/>
                </a:solidFill>
                <a:cs typeface="Times New Roman" panose="02020603050405020304" pitchFamily="18" charset="0"/>
              </a:rPr>
              <a:t>全概率公式通过划分</a:t>
            </a:r>
            <a:r>
              <a:rPr lang="en-US" altLang="zh-CN" sz="2300" b="1" kern="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{</a:t>
            </a:r>
            <a:r>
              <a:rPr lang="en-US" altLang="zh-CN" sz="2300" b="1" i="1" kern="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300" b="1" i="1" kern="0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i </a:t>
            </a:r>
            <a:r>
              <a:rPr lang="en-US" altLang="zh-CN" sz="2300" b="1" kern="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|</a:t>
            </a:r>
            <a:r>
              <a:rPr lang="en-US" altLang="zh-CN" sz="2300" b="1" i="1" kern="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i</a:t>
            </a:r>
            <a:r>
              <a:rPr lang="en-US" altLang="zh-CN" sz="2300" b="1" kern="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=1,…,</a:t>
            </a:r>
            <a:r>
              <a:rPr lang="en-US" altLang="zh-CN" sz="2300" b="1" i="1" kern="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n</a:t>
            </a:r>
            <a:r>
              <a:rPr lang="en-US" altLang="zh-CN" sz="2300" b="1" kern="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}</a:t>
            </a:r>
            <a:r>
              <a:rPr lang="zh-CN" altLang="en-US" sz="2300" kern="0" dirty="0">
                <a:solidFill>
                  <a:prstClr val="black"/>
                </a:solidFill>
                <a:cs typeface="Times New Roman" panose="02020603050405020304" pitchFamily="18" charset="0"/>
              </a:rPr>
              <a:t>来计算一个事件</a:t>
            </a:r>
            <a:r>
              <a:rPr lang="en-US" altLang="zh-CN" sz="2300" b="1" i="1" kern="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zh-CN" altLang="en-US" sz="2300" kern="0" dirty="0">
                <a:solidFill>
                  <a:prstClr val="black"/>
                </a:solidFill>
                <a:cs typeface="Times New Roman" panose="02020603050405020304" pitchFamily="18" charset="0"/>
              </a:rPr>
              <a:t>的概率</a:t>
            </a:r>
            <a:endParaRPr lang="en-US" altLang="zh-CN" sz="2300" kern="0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110000"/>
              </a:lnSpc>
              <a:spcAft>
                <a:spcPct val="0"/>
              </a:spcAft>
              <a:buClr>
                <a:srgbClr val="000000"/>
              </a:buClr>
              <a:defRPr/>
            </a:pPr>
            <a:r>
              <a:rPr lang="zh-CN" altLang="en-US" sz="2300" kern="0" dirty="0">
                <a:solidFill>
                  <a:prstClr val="black"/>
                </a:solidFill>
                <a:cs typeface="Times New Roman" panose="02020603050405020304" pitchFamily="18" charset="0"/>
              </a:rPr>
              <a:t>有时候需要弄清楚在</a:t>
            </a:r>
            <a:r>
              <a:rPr lang="en-US" altLang="zh-CN" sz="2300" b="1" i="1" kern="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zh-CN" altLang="en-US" sz="2300" kern="0" dirty="0">
                <a:solidFill>
                  <a:prstClr val="black"/>
                </a:solidFill>
                <a:cs typeface="Times New Roman" panose="02020603050405020304" pitchFamily="18" charset="0"/>
              </a:rPr>
              <a:t>发生的条件下，每个</a:t>
            </a:r>
            <a:r>
              <a:rPr lang="en-US" altLang="zh-CN" sz="2300" b="1" i="1" kern="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300" b="1" i="1" kern="0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i</a:t>
            </a:r>
            <a:r>
              <a:rPr lang="zh-CN" altLang="en-US" sz="2300" kern="0" dirty="0">
                <a:solidFill>
                  <a:prstClr val="black"/>
                </a:solidFill>
                <a:cs typeface="Times New Roman" panose="02020603050405020304" pitchFamily="18" charset="0"/>
              </a:rPr>
              <a:t>发生的条件概率</a:t>
            </a:r>
            <a:endParaRPr lang="zh-CN" altLang="zh-CN" sz="2300" kern="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内容占位符 2"/>
          <p:cNvSpPr txBox="1"/>
          <p:nvPr/>
        </p:nvSpPr>
        <p:spPr bwMode="auto">
          <a:xfrm>
            <a:off x="1217631" y="3454395"/>
            <a:ext cx="6827838" cy="2044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just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zh-CN" sz="2300" b="1" dirty="0">
                <a:solidFill>
                  <a:srgbClr val="0000FF"/>
                </a:solidFill>
                <a:cs typeface="Times New Roman" panose="02020603050405020304" pitchFamily="18" charset="0"/>
              </a:rPr>
              <a:t>例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（癌症检查）某种医学方法用于检查某种癌症，已知该癌症的发病率为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0.002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，该方法对于癌症患者呈阳性反应的概率为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0.98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，对于非癌症患者呈阳性反应的概率为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0.04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。若某人在此项检查中呈阳性，他实际患癌症的概率为多少？</a:t>
            </a:r>
            <a:endParaRPr lang="zh-CN" altLang="zh-CN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pic>
        <p:nvPicPr>
          <p:cNvPr id="13" name="Picture 18" descr="E:\MB0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54" y="1895470"/>
            <a:ext cx="306387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8" descr="E:\MB0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54" y="2674933"/>
            <a:ext cx="306387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2163" y="2097088"/>
            <a:ext cx="6858000" cy="278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E8D3E"/>
              </a:buClr>
              <a:defRPr/>
            </a:pPr>
            <a:r>
              <a:rPr lang="zh-CN" altLang="zh-CN" sz="2800" b="1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 </a:t>
            </a:r>
            <a:r>
              <a:rPr lang="zh-CN" altLang="en-US" sz="2800" b="1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必然</a:t>
            </a:r>
            <a:r>
              <a:rPr lang="zh-CN" altLang="zh-CN" sz="2800" b="1" dirty="0">
                <a:solidFill>
                  <a:srgbClr val="CE8D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现象：</a:t>
            </a:r>
            <a:endParaRPr lang="en-US" altLang="zh-CN" sz="2800" b="1" dirty="0">
              <a:solidFill>
                <a:srgbClr val="CE8D3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9875" indent="-26987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向空中抛一物体必然落回地面</a:t>
            </a:r>
            <a:endParaRPr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9875" indent="-26987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在自然状态下，水从高处流向低处</a:t>
            </a:r>
            <a:endParaRPr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9875" indent="-26987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太阳必然不会从西边出来</a:t>
            </a:r>
            <a:endParaRPr lang="en-US" altLang="zh-CN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9875" indent="-269875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E8D3E"/>
              </a:buClr>
              <a:buFont typeface="Wingdings" panose="05000000000000000000" pitchFamily="2" charset="2"/>
              <a:buChar char="l"/>
              <a:defRPr/>
            </a:pPr>
            <a:r>
              <a:rPr lang="zh-CN" altLang="zh-CN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730250" y="1611313"/>
            <a:ext cx="4260850" cy="500062"/>
            <a:chOff x="1284461" y="929471"/>
            <a:chExt cx="4260524" cy="500066"/>
          </a:xfrm>
        </p:grpSpPr>
        <p:sp>
          <p:nvSpPr>
            <p:cNvPr id="4" name="内容占位符 2"/>
            <p:cNvSpPr txBox="1"/>
            <p:nvPr/>
          </p:nvSpPr>
          <p:spPr bwMode="auto">
            <a:xfrm>
              <a:off x="1616224" y="929471"/>
              <a:ext cx="3928761" cy="500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lvl="3" indent="-3429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CA08"/>
                </a:buClr>
                <a:defRPr/>
              </a:pPr>
              <a:r>
                <a:rPr lang="zh-CN" altLang="en-US" sz="2800" b="1" kern="0" dirty="0">
                  <a:solidFill>
                    <a:srgbClr val="CE8D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必然</a:t>
              </a:r>
              <a:r>
                <a:rPr lang="zh-CN" altLang="zh-CN" sz="2800" b="1" kern="0" dirty="0">
                  <a:solidFill>
                    <a:srgbClr val="CE8D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现象</a:t>
              </a:r>
              <a:r>
                <a:rPr lang="zh-CN" altLang="zh-CN" sz="28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zh-CN" sz="2800" b="1" kern="0" dirty="0">
                  <a:solidFill>
                    <a:srgbClr val="CE8D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随机现象</a:t>
              </a:r>
              <a:endParaRPr lang="en-US" altLang="zh-CN" sz="2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153" name="Picture 18" descr="E:\MB0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4461" y="1045304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矩形 2"/>
          <p:cNvSpPr/>
          <p:nvPr/>
        </p:nvSpPr>
        <p:spPr>
          <a:xfrm>
            <a:off x="1187450" y="4760913"/>
            <a:ext cx="4319588" cy="1016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E8D3E"/>
              </a:buClr>
              <a:defRPr/>
            </a:pPr>
            <a:r>
              <a:rPr lang="zh-CN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必然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现象：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CE8D3E"/>
              </a:buClr>
              <a:defRPr/>
            </a:pP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在一定条件下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必然出现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的现象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2584450" y="1054101"/>
            <a:ext cx="3975100" cy="493713"/>
          </a:xfrm>
          <a:prstGeom prst="rect">
            <a:avLst/>
          </a:prstGeom>
          <a:solidFill>
            <a:srgbClr val="5482A3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prstClr val="white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课程简介</a:t>
            </a:r>
            <a:endParaRPr lang="zh-CN" altLang="en-US" sz="3200" b="1" dirty="0">
              <a:solidFill>
                <a:prstClr val="white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cxnSp>
        <p:nvCxnSpPr>
          <p:cNvPr id="9" name="直接连接符 8"/>
          <p:cNvCxnSpPr>
            <a:endCxn id="8" idx="1"/>
          </p:cNvCxnSpPr>
          <p:nvPr/>
        </p:nvCxnSpPr>
        <p:spPr>
          <a:xfrm>
            <a:off x="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8" idx="3"/>
          </p:cNvCxnSpPr>
          <p:nvPr/>
        </p:nvCxnSpPr>
        <p:spPr>
          <a:xfrm>
            <a:off x="6559550" y="1301750"/>
            <a:ext cx="2584450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45471" y="1088952"/>
            <a:ext cx="4370516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2047273" y="1768679"/>
            <a:ext cx="2571750" cy="40481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300" kern="0" dirty="0">
                <a:solidFill>
                  <a:prstClr val="black"/>
                </a:solidFill>
                <a:cs typeface="Times New Roman" panose="02020603050405020304" pitchFamily="18" charset="0"/>
              </a:rPr>
              <a:t>设</a:t>
            </a:r>
            <a:r>
              <a:rPr lang="en-US" altLang="zh-CN" sz="2300" b="1" i="1" kern="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C </a:t>
            </a:r>
            <a:r>
              <a:rPr lang="zh-CN" altLang="en-US" sz="2300" kern="0" dirty="0">
                <a:solidFill>
                  <a:prstClr val="black"/>
                </a:solidFill>
                <a:cs typeface="Times New Roman" panose="02020603050405020304" pitchFamily="18" charset="0"/>
              </a:rPr>
              <a:t>为“患癌症”</a:t>
            </a:r>
            <a:endParaRPr lang="zh-CN" altLang="en-US" sz="2300" kern="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矩形 36"/>
          <p:cNvSpPr>
            <a:spLocks noChangeArrowheads="1"/>
          </p:cNvSpPr>
          <p:nvPr/>
        </p:nvSpPr>
        <p:spPr bwMode="auto">
          <a:xfrm>
            <a:off x="1369411" y="2501477"/>
            <a:ext cx="1978025" cy="446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即要求</a:t>
            </a:r>
            <a:r>
              <a:rPr kumimoji="0" lang="en-US" altLang="zh-CN" sz="23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rPr>
              <a:t>P</a:t>
            </a:r>
            <a:r>
              <a:rPr kumimoji="0" lang="en-US" altLang="zh-CN" sz="2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rPr>
              <a:t>(</a:t>
            </a:r>
            <a:r>
              <a:rPr kumimoji="0" lang="en-US" altLang="zh-CN" sz="23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rPr>
              <a:t>C</a:t>
            </a:r>
            <a:r>
              <a:rPr kumimoji="0" lang="en-US" altLang="zh-CN" sz="2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rPr>
              <a:t>|</a:t>
            </a:r>
            <a:r>
              <a:rPr kumimoji="0" lang="en-US" altLang="zh-CN" sz="23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rPr>
              <a:t>A</a:t>
            </a:r>
            <a:r>
              <a:rPr kumimoji="0" lang="en-US" altLang="zh-CN" sz="2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rPr>
              <a:t>).</a:t>
            </a:r>
            <a:endParaRPr kumimoji="0" lang="zh-CN" altLang="en-US" sz="23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32986" y="2097292"/>
            <a:ext cx="2898775" cy="44608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7A43"/>
              </a:buClr>
              <a:defRPr/>
            </a:pPr>
            <a:r>
              <a:rPr lang="en-US" altLang="zh-CN" sz="2300" b="1" i="1" kern="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zh-CN" altLang="en-US" sz="2300" kern="0" dirty="0">
                <a:solidFill>
                  <a:srgbClr val="000000"/>
                </a:solidFill>
                <a:cs typeface="Times New Roman" panose="02020603050405020304" pitchFamily="18" charset="0"/>
              </a:rPr>
              <a:t>为“反应呈阳性”</a:t>
            </a:r>
            <a:endParaRPr lang="en-US" altLang="zh-CN" sz="2300" kern="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 bwMode="auto">
          <a:xfrm>
            <a:off x="4180873" y="1754392"/>
            <a:ext cx="3192463" cy="455612"/>
            <a:chOff x="4824028" y="792129"/>
            <a:chExt cx="3192207" cy="455668"/>
          </a:xfrm>
        </p:grpSpPr>
        <p:sp>
          <p:nvSpPr>
            <p:cNvPr id="11" name="矩形 10"/>
            <p:cNvSpPr/>
            <p:nvPr/>
          </p:nvSpPr>
          <p:spPr>
            <a:xfrm>
              <a:off x="4824028" y="800067"/>
              <a:ext cx="3192207" cy="44614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17A43"/>
                </a:buClr>
                <a:buSzTx/>
                <a:buFontTx/>
                <a:buNone/>
                <a:defRPr/>
              </a:pP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,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此处         是一个划分</a:t>
              </a:r>
              <a:endPara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" name="对象 6"/>
            <p:cNvGraphicFramePr>
              <a:graphicFrameLocks noChangeAspect="1"/>
            </p:cNvGraphicFramePr>
            <p:nvPr/>
          </p:nvGraphicFramePr>
          <p:xfrm>
            <a:off x="5570050" y="792129"/>
            <a:ext cx="668309" cy="4556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40" name="Equation" r:id="rId1" imgW="279400" imgH="190500" progId="Equation.DSMT4">
                    <p:embed/>
                  </p:oleObj>
                </mc:Choice>
                <mc:Fallback>
                  <p:oleObj name="Equation" r:id="rId1" imgW="279400" imgH="190500" progId="Equation.DSMT4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70050" y="792129"/>
                          <a:ext cx="668309" cy="4556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3191861" y="2475117"/>
            <a:ext cx="5005387" cy="446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按条件概率公式，要求</a:t>
            </a:r>
            <a:r>
              <a:rPr kumimoji="0" lang="en-US" altLang="zh-CN" sz="23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rPr>
              <a:t>P</a:t>
            </a:r>
            <a:r>
              <a:rPr kumimoji="0" lang="en-US" altLang="zh-CN" sz="2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rPr>
              <a:t>(</a:t>
            </a:r>
            <a:r>
              <a:rPr kumimoji="0" lang="en-US" altLang="zh-CN" sz="23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rPr>
              <a:t>CA</a:t>
            </a:r>
            <a:r>
              <a:rPr kumimoji="0" lang="en-US" altLang="zh-CN" sz="2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rPr>
              <a:t>)</a:t>
            </a:r>
            <a:r>
              <a: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与</a:t>
            </a:r>
            <a:r>
              <a:rPr kumimoji="0" lang="en-US" altLang="zh-CN" sz="23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rPr>
              <a:t>P</a:t>
            </a:r>
            <a:r>
              <a:rPr kumimoji="0" lang="en-US" altLang="zh-CN" sz="2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rPr>
              <a:t>(</a:t>
            </a:r>
            <a:r>
              <a:rPr kumimoji="0" lang="en-US" altLang="zh-CN" sz="23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rPr>
              <a:t>A</a:t>
            </a:r>
            <a:r>
              <a:rPr kumimoji="0" lang="en-US" altLang="zh-CN" sz="2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rPr>
              <a:t>).</a:t>
            </a:r>
            <a:endParaRPr kumimoji="0" lang="zh-CN" altLang="en-US" sz="23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sp>
        <p:nvSpPr>
          <p:cNvPr id="14" name="矩形 36"/>
          <p:cNvSpPr>
            <a:spLocks noChangeArrowheads="1"/>
          </p:cNvSpPr>
          <p:nvPr/>
        </p:nvSpPr>
        <p:spPr bwMode="auto">
          <a:xfrm>
            <a:off x="1369411" y="2879929"/>
            <a:ext cx="2544762" cy="446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依已知条件可写成</a:t>
            </a:r>
            <a:endParaRPr kumimoji="0" lang="zh-CN" altLang="en-US" sz="2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3779236" y="2843417"/>
            <a:ext cx="2603500" cy="446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300" b="1" i="1" dirty="0">
                <a:solidFill>
                  <a:srgbClr val="000000"/>
                </a:solidFill>
                <a:latin typeface="Times New Roman" panose="02020603050405020304"/>
              </a:rPr>
              <a:t>P</a:t>
            </a:r>
            <a:r>
              <a:rPr lang="en-US" altLang="zh-CN" sz="2300" b="1" dirty="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en-US" altLang="zh-CN" sz="2300" b="1" i="1" dirty="0">
                <a:solidFill>
                  <a:srgbClr val="000000"/>
                </a:solidFill>
                <a:latin typeface="Times New Roman" panose="02020603050405020304"/>
              </a:rPr>
              <a:t>CA</a:t>
            </a:r>
            <a:r>
              <a:rPr lang="en-US" altLang="zh-CN" sz="2300" b="1" dirty="0">
                <a:solidFill>
                  <a:srgbClr val="000000"/>
                </a:solidFill>
                <a:latin typeface="Times New Roman" panose="02020603050405020304"/>
              </a:rPr>
              <a:t>)=</a:t>
            </a:r>
            <a:r>
              <a:rPr lang="en-US" altLang="zh-CN" sz="2300" b="1" i="1" dirty="0">
                <a:solidFill>
                  <a:srgbClr val="000000"/>
                </a:solidFill>
                <a:latin typeface="Times New Roman" panose="02020603050405020304"/>
              </a:rPr>
              <a:t>P</a:t>
            </a:r>
            <a:r>
              <a:rPr lang="en-US" altLang="zh-CN" sz="2300" b="1" dirty="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en-US" altLang="zh-CN" sz="2300" b="1" i="1" dirty="0">
                <a:solidFill>
                  <a:srgbClr val="000000"/>
                </a:solidFill>
                <a:latin typeface="Times New Roman" panose="02020603050405020304"/>
              </a:rPr>
              <a:t>A|C</a:t>
            </a:r>
            <a:r>
              <a:rPr lang="en-US" altLang="zh-CN" sz="2300" b="1" dirty="0">
                <a:solidFill>
                  <a:srgbClr val="000000"/>
                </a:solidFill>
                <a:latin typeface="Times New Roman" panose="02020603050405020304"/>
              </a:rPr>
              <a:t>) </a:t>
            </a:r>
            <a:r>
              <a:rPr lang="en-US" altLang="zh-CN" sz="2300" b="1" i="1" dirty="0">
                <a:solidFill>
                  <a:srgbClr val="000000"/>
                </a:solidFill>
                <a:latin typeface="Times New Roman" panose="02020603050405020304"/>
              </a:rPr>
              <a:t>P</a:t>
            </a:r>
            <a:r>
              <a:rPr lang="en-US" altLang="zh-CN" sz="2300" b="1" dirty="0">
                <a:solidFill>
                  <a:srgbClr val="000000"/>
                </a:solidFill>
                <a:latin typeface="Times New Roman" panose="02020603050405020304"/>
              </a:rPr>
              <a:t>(</a:t>
            </a:r>
            <a:r>
              <a:rPr lang="en-US" altLang="zh-CN" sz="2300" b="1" i="1" dirty="0">
                <a:solidFill>
                  <a:srgbClr val="000000"/>
                </a:solidFill>
                <a:latin typeface="Times New Roman" panose="02020603050405020304"/>
              </a:rPr>
              <a:t>C</a:t>
            </a:r>
            <a:r>
              <a:rPr lang="en-US" altLang="zh-CN" sz="2300" b="1" dirty="0">
                <a:solidFill>
                  <a:srgbClr val="000000"/>
                </a:solidFill>
                <a:latin typeface="Times New Roman" panose="02020603050405020304"/>
              </a:rPr>
              <a:t>)</a:t>
            </a:r>
            <a:endParaRPr lang="zh-CN" altLang="en-US" sz="2300" dirty="0">
              <a:solidFill>
                <a:srgbClr val="000000"/>
              </a:solidFill>
              <a:latin typeface="Times New Roman" panose="02020603050405020304"/>
            </a:endParaRPr>
          </a:p>
        </p:txBody>
      </p:sp>
      <p:cxnSp>
        <p:nvCxnSpPr>
          <p:cNvPr id="16" name="直接箭头连接符 15"/>
          <p:cNvCxnSpPr>
            <a:cxnSpLocks noChangeShapeType="1"/>
          </p:cNvCxnSpPr>
          <p:nvPr/>
        </p:nvCxnSpPr>
        <p:spPr bwMode="auto">
          <a:xfrm>
            <a:off x="5293711" y="3302204"/>
            <a:ext cx="0" cy="296863"/>
          </a:xfrm>
          <a:prstGeom prst="straightConnector1">
            <a:avLst/>
          </a:prstGeom>
          <a:noFill/>
          <a:ln w="28575" algn="ctr">
            <a:solidFill>
              <a:srgbClr val="7030A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直接箭头连接符 16"/>
          <p:cNvCxnSpPr>
            <a:cxnSpLocks noChangeShapeType="1"/>
          </p:cNvCxnSpPr>
          <p:nvPr/>
        </p:nvCxnSpPr>
        <p:spPr bwMode="auto">
          <a:xfrm>
            <a:off x="5947761" y="3302204"/>
            <a:ext cx="0" cy="296863"/>
          </a:xfrm>
          <a:prstGeom prst="straightConnector1">
            <a:avLst/>
          </a:prstGeom>
          <a:noFill/>
          <a:ln w="28575" algn="ctr">
            <a:solidFill>
              <a:srgbClr val="7030A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矩形 36"/>
          <p:cNvSpPr>
            <a:spLocks noChangeArrowheads="1"/>
          </p:cNvSpPr>
          <p:nvPr/>
        </p:nvSpPr>
        <p:spPr bwMode="auto">
          <a:xfrm>
            <a:off x="4901598" y="3593018"/>
            <a:ext cx="58737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dirty="0">
                <a:solidFill>
                  <a:prstClr val="black"/>
                </a:solidFill>
                <a:latin typeface="Times New Roman" panose="02020603050405020304"/>
              </a:rPr>
              <a:t>0.98</a:t>
            </a:r>
            <a:endParaRPr lang="zh-CN" altLang="en-US" b="1" dirty="0">
              <a:solidFill>
                <a:prstClr val="black"/>
              </a:solidFill>
              <a:latin typeface="Times New Roman" panose="02020603050405020304"/>
            </a:endParaRPr>
          </a:p>
        </p:txBody>
      </p:sp>
      <p:sp>
        <p:nvSpPr>
          <p:cNvPr id="19" name="矩形 36"/>
          <p:cNvSpPr>
            <a:spLocks noChangeArrowheads="1"/>
          </p:cNvSpPr>
          <p:nvPr/>
        </p:nvSpPr>
        <p:spPr bwMode="auto">
          <a:xfrm>
            <a:off x="5568348" y="3593018"/>
            <a:ext cx="703263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dirty="0">
                <a:solidFill>
                  <a:prstClr val="black"/>
                </a:solidFill>
                <a:latin typeface="Times New Roman" panose="02020603050405020304"/>
              </a:rPr>
              <a:t>0.002</a:t>
            </a:r>
            <a:endParaRPr lang="zh-CN" altLang="en-US" b="1" dirty="0">
              <a:solidFill>
                <a:prstClr val="black"/>
              </a:solidFill>
              <a:latin typeface="Times New Roman" panose="02020603050405020304"/>
            </a:endParaRPr>
          </a:p>
        </p:txBody>
      </p:sp>
      <p:sp>
        <p:nvSpPr>
          <p:cNvPr id="20" name="矩形 36"/>
          <p:cNvSpPr>
            <a:spLocks noChangeArrowheads="1"/>
          </p:cNvSpPr>
          <p:nvPr/>
        </p:nvSpPr>
        <p:spPr bwMode="auto">
          <a:xfrm>
            <a:off x="1369411" y="3523168"/>
            <a:ext cx="3509962" cy="447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为什么不写成</a:t>
            </a:r>
            <a:r>
              <a:rPr kumimoji="0" lang="en-US" altLang="zh-CN" sz="23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</a:rPr>
              <a:t>P</a:t>
            </a:r>
            <a:r>
              <a:rPr kumimoji="0" lang="en-US" altLang="zh-CN" sz="2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</a:rPr>
              <a:t>(</a:t>
            </a:r>
            <a:r>
              <a:rPr kumimoji="0" lang="en-US" altLang="zh-CN" sz="23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</a:rPr>
              <a:t>C|A</a:t>
            </a:r>
            <a:r>
              <a:rPr kumimoji="0" lang="en-US" altLang="zh-CN" sz="2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</a:rPr>
              <a:t>)</a:t>
            </a:r>
            <a:r>
              <a:rPr kumimoji="0" lang="en-US" altLang="zh-CN" sz="23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</a:rPr>
              <a:t>P</a:t>
            </a:r>
            <a:r>
              <a:rPr kumimoji="0" lang="en-US" altLang="zh-CN" sz="2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</a:rPr>
              <a:t>(</a:t>
            </a:r>
            <a:r>
              <a:rPr kumimoji="0" lang="en-US" altLang="zh-CN" sz="2300" b="1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</a:rPr>
              <a:t>A</a:t>
            </a:r>
            <a:r>
              <a:rPr kumimoji="0" lang="en-US" altLang="zh-CN" sz="2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</a:rPr>
              <a:t>)?</a:t>
            </a:r>
            <a:endParaRPr kumimoji="0" lang="zh-CN" altLang="en-US" sz="23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/>
            </a:endParaRPr>
          </a:p>
        </p:txBody>
      </p:sp>
      <p:grpSp>
        <p:nvGrpSpPr>
          <p:cNvPr id="21" name="组合 20"/>
          <p:cNvGrpSpPr/>
          <p:nvPr/>
        </p:nvGrpSpPr>
        <p:grpSpPr bwMode="auto">
          <a:xfrm>
            <a:off x="1399747" y="4094848"/>
            <a:ext cx="5768975" cy="474662"/>
            <a:chOff x="139564" y="4057190"/>
            <a:chExt cx="5769071" cy="474727"/>
          </a:xfrm>
        </p:grpSpPr>
        <p:sp>
          <p:nvSpPr>
            <p:cNvPr id="22" name="矩形 36"/>
            <p:cNvSpPr>
              <a:spLocks noChangeArrowheads="1"/>
            </p:cNvSpPr>
            <p:nvPr/>
          </p:nvSpPr>
          <p:spPr bwMode="auto">
            <a:xfrm>
              <a:off x="139564" y="4077830"/>
              <a:ext cx="5769071" cy="44614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如果求</a:t>
              </a:r>
              <a:r>
                <a:rPr kumimoji="0" lang="en-US" altLang="zh-CN" sz="23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</a:rPr>
                <a:t>P</a:t>
              </a:r>
              <a:r>
                <a:rPr kumimoji="0" lang="en-US" altLang="zh-CN" sz="2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</a:rPr>
                <a:t>(</a:t>
              </a:r>
              <a:r>
                <a:rPr kumimoji="0" lang="en-US" altLang="zh-CN" sz="23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</a:rPr>
                <a:t>A</a:t>
              </a:r>
              <a:r>
                <a:rPr kumimoji="0" lang="en-US" altLang="zh-CN" sz="23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/>
                </a:rPr>
                <a:t>)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，利用划分       ，由全概率公式</a:t>
              </a:r>
              <a:endPara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3" name="对象 46"/>
            <p:cNvGraphicFramePr>
              <a:graphicFrameLocks noChangeAspect="1"/>
            </p:cNvGraphicFramePr>
            <p:nvPr/>
          </p:nvGraphicFramePr>
          <p:xfrm>
            <a:off x="3131122" y="4057190"/>
            <a:ext cx="696266" cy="4747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941" name="Equation" r:id="rId3" imgW="279400" imgH="190500" progId="Equation.DSMT4">
                    <p:embed/>
                  </p:oleObj>
                </mc:Choice>
                <mc:Fallback>
                  <p:oleObj name="Equation" r:id="rId3" imgW="279400" imgH="190500" progId="Equation.DSMT4">
                    <p:embed/>
                    <p:pic>
                      <p:nvPicPr>
                        <p:cNvPr id="0" name="对象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1122" y="4057190"/>
                          <a:ext cx="696266" cy="4747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1436259" y="4477435"/>
          <a:ext cx="5199063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2" name="Equation" r:id="rId4" imgW="2209800" imgH="368300" progId="Equation.DSMT4">
                  <p:embed/>
                </p:oleObj>
              </mc:Choice>
              <mc:Fallback>
                <p:oleObj name="Equation" r:id="rId4" imgW="2209800" imgH="368300" progId="Equation.DSMT4">
                  <p:embed/>
                  <p:pic>
                    <p:nvPicPr>
                      <p:cNvPr id="0" name="对象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6259" y="4477435"/>
                        <a:ext cx="5199063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2553859" y="5244198"/>
          <a:ext cx="3556000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3" name="Equation" r:id="rId6" imgW="1511300" imgH="342900" progId="Equation.DSMT4">
                  <p:embed/>
                </p:oleObj>
              </mc:Choice>
              <mc:Fallback>
                <p:oleObj name="Equation" r:id="rId6" imgW="1511300" imgH="342900" progId="Equation.DSMT4">
                  <p:embed/>
                  <p:pic>
                    <p:nvPicPr>
                      <p:cNvPr id="0" name="对象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3859" y="5244198"/>
                        <a:ext cx="3556000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6073347" y="5506135"/>
          <a:ext cx="11652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4" name="Equation" r:id="rId8" imgW="495300" imgH="152400" progId="Equation.DSMT4">
                  <p:embed/>
                </p:oleObj>
              </mc:Choice>
              <mc:Fallback>
                <p:oleObj name="Equation" r:id="rId8" imgW="495300" imgH="152400" progId="Equation.DSMT4">
                  <p:embed/>
                  <p:pic>
                    <p:nvPicPr>
                      <p:cNvPr id="0" name="对象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3347" y="5506135"/>
                        <a:ext cx="116522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内容占位符 2"/>
          <p:cNvSpPr txBox="1"/>
          <p:nvPr/>
        </p:nvSpPr>
        <p:spPr bwMode="auto">
          <a:xfrm>
            <a:off x="1259080" y="1768679"/>
            <a:ext cx="912812" cy="479425"/>
          </a:xfrm>
          <a:prstGeom prst="rect">
            <a:avLst/>
          </a:prstGeom>
          <a:noFill/>
          <a:ln>
            <a:miter lim="800000"/>
          </a:ln>
        </p:spPr>
        <p:txBody>
          <a:bodyPr lIns="72009" tIns="36005" rIns="72009" bIns="36005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0" cap="none" spc="0" normalizeH="0" baseline="0" noProof="0" dirty="0">
                <a:ln w="9525">
                  <a:noFill/>
                  <a:round/>
                </a:ln>
                <a:solidFill>
                  <a:srgbClr val="0000FF"/>
                </a:solidFill>
                <a:effectLst/>
                <a:uLnTx/>
                <a:uFillTx/>
              </a:rPr>
              <a:t>分析</a:t>
            </a:r>
            <a:endParaRPr kumimoji="0" lang="zh-CN" altLang="en-US" sz="2300" b="1" i="0" u="none" strike="noStrike" kern="10" cap="none" spc="0" normalizeH="0" baseline="0" noProof="0" dirty="0">
              <a:ln w="9525">
                <a:noFill/>
                <a:round/>
              </a:ln>
              <a:solidFill>
                <a:srgbClr val="0000FF"/>
              </a:solidFill>
              <a:effectLst/>
              <a:uLnTx/>
              <a:uFillTx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3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3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23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3" grpId="0"/>
      <p:bldP spid="14" grpId="0"/>
      <p:bldP spid="15" grpId="0"/>
      <p:bldP spid="18" grpId="0"/>
      <p:bldP spid="19" grpId="0"/>
      <p:bldP spid="20" grpId="0"/>
      <p:bldP spid="2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45471" y="1088952"/>
            <a:ext cx="4370516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2413885" y="1754392"/>
            <a:ext cx="2373312" cy="565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9" tIns="36005" rIns="72009" bIns="36005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（贝叶斯公式）</a:t>
            </a:r>
            <a:endParaRPr kumimoji="0" lang="en-US" altLang="zh-CN" sz="2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831259" y="1754392"/>
            <a:ext cx="1872209" cy="446088"/>
            <a:chOff x="1249317" y="3835466"/>
            <a:chExt cx="1872234" cy="446276"/>
          </a:xfrm>
        </p:grpSpPr>
        <p:sp>
          <p:nvSpPr>
            <p:cNvPr id="8" name="矩形 7"/>
            <p:cNvSpPr/>
            <p:nvPr/>
          </p:nvSpPr>
          <p:spPr>
            <a:xfrm>
              <a:off x="1533484" y="3835466"/>
              <a:ext cx="1588067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1" i="0" u="none" strike="noStrike" kern="10" cap="none" spc="0" normalizeH="0" baseline="0" noProof="0" dirty="0">
                  <a:ln w="9525">
                    <a:noFill/>
                    <a:round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定理</a:t>
              </a:r>
              <a:r>
                <a:rPr kumimoji="0" lang="en-US" altLang="zh-CN" sz="2300" b="1" i="0" u="none" strike="noStrike" kern="10" cap="none" spc="0" normalizeH="0" baseline="0" noProof="0" dirty="0">
                  <a:ln w="9525">
                    <a:noFill/>
                    <a:round/>
                  </a:ln>
                  <a:solidFill>
                    <a:srgbClr val="0000FF"/>
                  </a:solidFill>
                  <a:effectLst/>
                  <a:uLnTx/>
                  <a:uFillTx/>
                </a:rPr>
                <a:t>1.3.2</a:t>
              </a:r>
              <a:endParaRPr kumimoji="0" lang="zh-CN" altLang="en-US" sz="2300" b="1" i="0" u="none" strike="noStrike" kern="10" cap="none" spc="0" normalizeH="0" baseline="0" noProof="0" dirty="0">
                <a:ln w="9525">
                  <a:noFill/>
                  <a:round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pic>
          <p:nvPicPr>
            <p:cNvPr id="9" name="Picture 18" descr="E:\MB0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9317" y="3923525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831259" y="2360198"/>
            <a:ext cx="7020780" cy="872932"/>
            <a:chOff x="1043608" y="1442376"/>
            <a:chExt cx="7020780" cy="872932"/>
          </a:xfrm>
        </p:grpSpPr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1043608" y="1442376"/>
              <a:ext cx="7020780" cy="8729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72009" tIns="36005" rIns="72009" bIns="36005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若事件</a:t>
              </a:r>
              <a:r>
                <a:rPr kumimoji="0" lang="en-US" altLang="zh-CN" sz="20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B</a:t>
              </a:r>
              <a:r>
                <a:rPr kumimoji="0" lang="en-US" altLang="zh-CN" sz="2000" b="0" i="0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1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,…,</a:t>
              </a:r>
              <a:r>
                <a:rPr kumimoji="0" lang="en-US" altLang="zh-CN" sz="2000" b="1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B</a:t>
              </a:r>
              <a:r>
                <a:rPr kumimoji="0" lang="en-US" altLang="zh-CN" sz="2000" b="1" i="1" u="none" strike="noStrike" kern="0" cap="none" spc="0" normalizeH="0" baseline="-25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n</a:t>
              </a:r>
              <a:r>
                <a:rPr kumimoji="0" lang="en-US" altLang="zh-CN" sz="2000" b="1" i="1" u="none" strike="noStrike" kern="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构成互斥完备事件群，且                             则对任一事件                    有                     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" name="对象 12"/>
            <p:cNvGraphicFramePr>
              <a:graphicFrameLocks noChangeAspect="1"/>
            </p:cNvGraphicFramePr>
            <p:nvPr/>
          </p:nvGraphicFramePr>
          <p:xfrm>
            <a:off x="5580112" y="1523203"/>
            <a:ext cx="2308266" cy="372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8" name="Equation" r:id="rId2" imgW="28346400" imgH="4572000" progId="Equation.DSMT4">
                    <p:embed/>
                  </p:oleObj>
                </mc:Choice>
                <mc:Fallback>
                  <p:oleObj name="Equation" r:id="rId2" imgW="28346400" imgH="4572000" progId="Equation.DSMT4">
                    <p:embed/>
                    <p:pic>
                      <p:nvPicPr>
                        <p:cNvPr id="0" name="对象 30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5580112" y="1523203"/>
                          <a:ext cx="2308266" cy="3723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/>
          </p:nvGraphicFramePr>
          <p:xfrm>
            <a:off x="2626234" y="1941204"/>
            <a:ext cx="1469694" cy="3741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9" name="Equation" r:id="rId4" imgW="16764000" imgH="4267200" progId="Equation.DSMT4">
                    <p:embed/>
                  </p:oleObj>
                </mc:Choice>
                <mc:Fallback>
                  <p:oleObj name="Equation" r:id="rId4" imgW="16764000" imgH="4267200" progId="Equation.DSMT4">
                    <p:embed/>
                    <p:pic>
                      <p:nvPicPr>
                        <p:cNvPr id="0" name="对象 1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626234" y="1941204"/>
                          <a:ext cx="1469694" cy="37410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2233429" y="3681052"/>
          <a:ext cx="4316527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0" name="Equation" r:id="rId6" imgW="56083200" imgH="11277600" progId="Equation.DSMT4">
                  <p:embed/>
                </p:oleObj>
              </mc:Choice>
              <mc:Fallback>
                <p:oleObj name="Equation" r:id="rId6" imgW="56083200" imgH="11277600" progId="Equation.DSMT4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33429" y="3681052"/>
                        <a:ext cx="4316527" cy="864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45471" y="1088952"/>
            <a:ext cx="4370516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6" name="内容占位符 2"/>
          <p:cNvSpPr txBox="1"/>
          <p:nvPr/>
        </p:nvSpPr>
        <p:spPr bwMode="auto">
          <a:xfrm>
            <a:off x="1253004" y="1793273"/>
            <a:ext cx="6743700" cy="717550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zh-CN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贝叶斯公式常用于由果溯因，可根据已发生的事件来推断使之发生各个因素的可能性</a:t>
            </a:r>
            <a:endParaRPr kumimoji="0" lang="en-US" altLang="zh-CN" sz="27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内容占位符 2"/>
          <p:cNvSpPr txBox="1"/>
          <p:nvPr/>
        </p:nvSpPr>
        <p:spPr bwMode="auto">
          <a:xfrm>
            <a:off x="1278404" y="2752123"/>
            <a:ext cx="6921500" cy="29003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3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先验概率</a:t>
            </a:r>
            <a:r>
              <a:rPr lang="zh-CN" altLang="en-US" sz="27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后验概率</a:t>
            </a:r>
            <a:r>
              <a:rPr lang="zh-CN" altLang="en-US" sz="27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7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 indent="265430">
              <a:buClr>
                <a:srgbClr val="1F497D"/>
              </a:buClr>
              <a:defRPr/>
            </a:pPr>
            <a:r>
              <a:rPr lang="zh-CN" altLang="en-US" sz="27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贝叶斯统计的基本出发点</a:t>
            </a:r>
            <a:endParaRPr lang="en-US" altLang="zh-CN" sz="27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先验概率</a:t>
            </a:r>
            <a:r>
              <a:rPr lang="zh-CN" altLang="en-US" sz="27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：由以往的经验得到的概率</a:t>
            </a:r>
            <a:endParaRPr lang="en-US" altLang="zh-CN" sz="27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729105" lvl="1" indent="-1729105">
              <a:buClr>
                <a:srgbClr val="1F497D"/>
              </a:buClr>
              <a:buFont typeface="Arial" panose="020B0604020202020204" pitchFamily="34" charset="0"/>
              <a:buNone/>
              <a:defRPr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后验概率</a:t>
            </a:r>
            <a:r>
              <a:rPr lang="zh-CN" altLang="en-US" sz="27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：经随机试验后，</a:t>
            </a:r>
            <a:endParaRPr lang="en-US" altLang="zh-CN" sz="27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 indent="0">
              <a:buClr>
                <a:srgbClr val="1F497D"/>
              </a:buClr>
              <a:buFont typeface="Arial" panose="020B0604020202020204" pitchFamily="34" charset="0"/>
              <a:buNone/>
              <a:defRPr/>
            </a:pPr>
            <a:r>
              <a:rPr lang="en-US" altLang="zh-CN" sz="27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</a:t>
            </a:r>
            <a:r>
              <a:rPr lang="zh-CN" altLang="en-US" sz="27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由结果对先验概率的修正</a:t>
            </a:r>
            <a:endParaRPr lang="en-US" altLang="zh-CN" sz="27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1" indent="0">
              <a:buClr>
                <a:srgbClr val="1F497D"/>
              </a:buClr>
              <a:buFont typeface="Arial" panose="020B0604020202020204" pitchFamily="34" charset="0"/>
              <a:buNone/>
              <a:defRPr/>
            </a:pPr>
            <a:r>
              <a:rPr lang="zh-CN" altLang="en-US" sz="27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修正方法</a:t>
            </a:r>
            <a:r>
              <a:rPr lang="zh-CN" altLang="en-US" sz="27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：贝叶斯公式</a:t>
            </a:r>
            <a:endParaRPr lang="en-US" altLang="zh-CN" sz="27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" name="Picture 18" descr="E:\MB0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04" y="1923448"/>
            <a:ext cx="306387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E:\MB0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04" y="2852136"/>
            <a:ext cx="306387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45471" y="1088952"/>
            <a:ext cx="4370516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6" name="内容占位符 2"/>
          <p:cNvSpPr txBox="1"/>
          <p:nvPr/>
        </p:nvSpPr>
        <p:spPr bwMode="auto">
          <a:xfrm>
            <a:off x="966937" y="1754392"/>
            <a:ext cx="7200800" cy="16561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just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zh-CN" sz="2000" b="1" dirty="0">
                <a:solidFill>
                  <a:srgbClr val="0000FF"/>
                </a:solidFill>
                <a:cs typeface="Times New Roman" panose="02020603050405020304" pitchFamily="18" charset="0"/>
              </a:rPr>
              <a:t>例</a:t>
            </a: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对以往数据分析结果表明，当机器调整得良好时，产品的合格率为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90%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，而当机器发生某一故障时，产品合格率为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30%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，每天早上机器开动时，机器调整良好的概率为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75%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，试求已知某日早上第一件产品是合格品时，机器调整良好的概率。</a:t>
            </a:r>
            <a:endParaRPr lang="zh-CN" altLang="zh-CN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2961" y="3482583"/>
            <a:ext cx="72008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FF"/>
                </a:solidFill>
                <a:cs typeface="Times New Roman" panose="02020603050405020304" pitchFamily="18" charset="0"/>
              </a:rPr>
              <a:t>解 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设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={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产品合格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}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，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={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机器调整良好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}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。则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|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)=0.9,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|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)=0.3,</a:t>
            </a:r>
            <a:endParaRPr lang="en-US" altLang="zh-CN" dirty="0">
              <a:solidFill>
                <a:prstClr val="black"/>
              </a:solidFill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)=0.75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，所求概率为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|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。由贝叶斯公式</a:t>
            </a:r>
            <a:endParaRPr lang="zh-CN" altLang="en-US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1411325" y="4454691"/>
          <a:ext cx="5868652" cy="712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7" name="Equation" r:id="rId1" imgW="72847200" imgH="8839200" progId="Equation.DSMT4">
                  <p:embed/>
                </p:oleObj>
              </mc:Choice>
              <mc:Fallback>
                <p:oleObj name="Equation" r:id="rId1" imgW="72847200" imgH="8839200" progId="Equation.DSMT4">
                  <p:embed/>
                  <p:pic>
                    <p:nvPicPr>
                      <p:cNvPr id="0" name="对象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11325" y="4454691"/>
                        <a:ext cx="5868652" cy="712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45471" y="1088952"/>
            <a:ext cx="4370516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041489" y="1754392"/>
            <a:ext cx="6810375" cy="3567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just" eaLnBrk="0" fontAlgn="base" hangingPunct="0">
              <a:lnSpc>
                <a:spcPct val="12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zh-CN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例</a:t>
            </a:r>
            <a:r>
              <a:rPr lang="zh-CN" altLang="en-US" sz="2800" dirty="0">
                <a:solidFill>
                  <a:prstClr val="black"/>
                </a:solidFill>
                <a:cs typeface="Times New Roman" panose="02020603050405020304" pitchFamily="18" charset="0"/>
              </a:rPr>
              <a:t>（靶纸判断）已知一老战士与一新战士射击命中率分别为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0.9</a:t>
            </a:r>
            <a:r>
              <a:rPr lang="zh-CN" altLang="en-US" sz="2800" dirty="0">
                <a:solidFill>
                  <a:prstClr val="black"/>
                </a:solidFill>
                <a:cs typeface="Times New Roman" panose="02020603050405020304" pitchFamily="18" charset="0"/>
              </a:rPr>
              <a:t>与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0.5</a:t>
            </a:r>
            <a:r>
              <a:rPr lang="zh-CN" altLang="en-US" sz="2800" dirty="0">
                <a:solidFill>
                  <a:prstClr val="black"/>
                </a:solidFill>
                <a:cs typeface="Times New Roman" panose="02020603050405020304" pitchFamily="18" charset="0"/>
              </a:rPr>
              <a:t>。两人一同去射击，各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prstClr val="black"/>
                </a:solidFill>
                <a:cs typeface="Times New Roman" panose="02020603050405020304" pitchFamily="18" charset="0"/>
              </a:rPr>
              <a:t>发。设每发命中与否均为独立的。后发现现场留下一靶纸，初步判断认为属于新、老战士留下的可能性是等同的。后发现靶纸上有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prstClr val="black"/>
                </a:solidFill>
                <a:cs typeface="Times New Roman" panose="02020603050405020304" pitchFamily="18" charset="0"/>
              </a:rPr>
              <a:t>发命中，问此时对可能性问题有什么新看法？</a:t>
            </a:r>
            <a:endParaRPr lang="zh-CN" altLang="zh-CN" sz="28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69" y="80431"/>
            <a:ext cx="3975463" cy="734295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</a:t>
            </a:r>
            <a:r>
              <a:rPr lang="en-US" altLang="zh-CN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条件概率 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0" y="483141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0" y="44757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45471" y="1088952"/>
            <a:ext cx="4370516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全概率公式与贝叶斯公式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5044511" y="5369971"/>
            <a:ext cx="1947863" cy="395288"/>
          </a:xfrm>
          <a:prstGeom prst="rect">
            <a:avLst/>
          </a:prstGeom>
          <a:gradFill rotWithShape="1">
            <a:gsLst>
              <a:gs pos="0">
                <a:srgbClr val="0000BF">
                  <a:tint val="50000"/>
                  <a:satMod val="300000"/>
                </a:srgbClr>
              </a:gs>
              <a:gs pos="35000">
                <a:srgbClr val="0000BF">
                  <a:tint val="37000"/>
                  <a:satMod val="300000"/>
                </a:srgbClr>
              </a:gs>
              <a:gs pos="100000">
                <a:srgbClr val="0000B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BF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3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1585348" y="2859732"/>
            <a:ext cx="2190750" cy="396875"/>
          </a:xfrm>
          <a:prstGeom prst="rect">
            <a:avLst/>
          </a:prstGeom>
          <a:gradFill rotWithShape="1">
            <a:gsLst>
              <a:gs pos="0">
                <a:srgbClr val="0000BF">
                  <a:tint val="50000"/>
                  <a:satMod val="300000"/>
                </a:srgbClr>
              </a:gs>
              <a:gs pos="35000">
                <a:srgbClr val="0000BF">
                  <a:tint val="37000"/>
                  <a:satMod val="300000"/>
                </a:srgbClr>
              </a:gs>
              <a:gs pos="100000">
                <a:srgbClr val="0000B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BF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3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内容占位符 2"/>
          <p:cNvSpPr txBox="1"/>
          <p:nvPr/>
        </p:nvSpPr>
        <p:spPr bwMode="auto">
          <a:xfrm>
            <a:off x="743179" y="1751212"/>
            <a:ext cx="5737225" cy="620713"/>
          </a:xfrm>
          <a:prstGeom prst="rect">
            <a:avLst/>
          </a:prstGeom>
          <a:noFill/>
          <a:ln>
            <a:miter lim="800000"/>
          </a:ln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300" kern="0" dirty="0">
                <a:solidFill>
                  <a:prstClr val="black"/>
                </a:solidFill>
                <a:cs typeface="Times New Roman" panose="02020603050405020304" pitchFamily="18" charset="0"/>
              </a:rPr>
              <a:t>             </a:t>
            </a:r>
            <a:r>
              <a:rPr lang="zh-CN" altLang="en-US" sz="2300" kern="0" dirty="0">
                <a:solidFill>
                  <a:prstClr val="black"/>
                </a:solidFill>
                <a:cs typeface="Times New Roman" panose="02020603050405020304" pitchFamily="18" charset="0"/>
              </a:rPr>
              <a:t>设</a:t>
            </a:r>
            <a:r>
              <a:rPr lang="en-US" altLang="zh-CN" sz="2000" b="1" i="1" kern="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zh-CN" altLang="en-US" sz="2300" kern="0" dirty="0">
                <a:solidFill>
                  <a:prstClr val="black"/>
                </a:solidFill>
                <a:cs typeface="Times New Roman" panose="02020603050405020304" pitchFamily="18" charset="0"/>
              </a:rPr>
              <a:t>为“命中</a:t>
            </a:r>
            <a:r>
              <a:rPr lang="en-US" altLang="zh-CN" sz="2000" kern="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2</a:t>
            </a:r>
            <a:r>
              <a:rPr lang="zh-CN" altLang="en-US" sz="2300" kern="0" dirty="0">
                <a:solidFill>
                  <a:prstClr val="black"/>
                </a:solidFill>
                <a:cs typeface="Times New Roman" panose="02020603050405020304" pitchFamily="18" charset="0"/>
              </a:rPr>
              <a:t>枪”，</a:t>
            </a:r>
            <a:endParaRPr lang="zh-CN" altLang="en-US" sz="2300" kern="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24" name="内容占位符 2"/>
          <p:cNvSpPr txBox="1"/>
          <p:nvPr/>
        </p:nvSpPr>
        <p:spPr bwMode="auto">
          <a:xfrm>
            <a:off x="1767911" y="2277469"/>
            <a:ext cx="6172200" cy="438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0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1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为“老战士留下”，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0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2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为“新战士留下”。</a:t>
            </a:r>
            <a:endParaRPr lang="zh-CN" altLang="en-US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25" name="内容占位符 2"/>
          <p:cNvSpPr txBox="1"/>
          <p:nvPr/>
        </p:nvSpPr>
        <p:spPr bwMode="auto">
          <a:xfrm>
            <a:off x="1066236" y="2786648"/>
            <a:ext cx="2847975" cy="438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300" b="1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则  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0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 = 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0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 =1/2</a:t>
            </a:r>
            <a:r>
              <a:rPr lang="en-US" altLang="zh-CN" sz="2000" b="1" dirty="0">
                <a:solidFill>
                  <a:prstClr val="black"/>
                </a:solidFill>
                <a:cs typeface="Times New Roman" panose="02020603050405020304" pitchFamily="18" charset="0"/>
              </a:rPr>
              <a:t>.</a:t>
            </a:r>
            <a:endParaRPr lang="zh-CN" altLang="en-US" sz="2000" b="1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26" name="内容占位符 2"/>
          <p:cNvSpPr txBox="1"/>
          <p:nvPr/>
        </p:nvSpPr>
        <p:spPr bwMode="auto">
          <a:xfrm>
            <a:off x="1037660" y="3379765"/>
            <a:ext cx="5148262" cy="5000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此题要比较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0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|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r>
              <a:rPr lang="zh-CN" altLang="en-US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与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0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|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的大小。</a:t>
            </a:r>
            <a:endParaRPr lang="zh-CN" altLang="en-US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1767911" y="3818163"/>
          <a:ext cx="4016375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6" name="Equation" r:id="rId1" imgW="2070100" imgH="520700" progId="Equation.DSMT4">
                  <p:embed/>
                </p:oleObj>
              </mc:Choice>
              <mc:Fallback>
                <p:oleObj name="Equation" r:id="rId1" imgW="2070100" imgH="520700" progId="Equation.DSMT4">
                  <p:embed/>
                  <p:pic>
                    <p:nvPicPr>
                      <p:cNvPr id="0" name="对象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7911" y="3818163"/>
                        <a:ext cx="4016375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内容占位符 2"/>
          <p:cNvSpPr txBox="1"/>
          <p:nvPr/>
        </p:nvSpPr>
        <p:spPr bwMode="auto">
          <a:xfrm>
            <a:off x="1066236" y="3920753"/>
            <a:ext cx="912812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由于</a:t>
            </a:r>
            <a:endParaRPr lang="zh-CN" altLang="en-US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29" name="内容占位符 2"/>
          <p:cNvSpPr txBox="1"/>
          <p:nvPr/>
        </p:nvSpPr>
        <p:spPr bwMode="auto">
          <a:xfrm>
            <a:off x="1110686" y="4874671"/>
            <a:ext cx="4457700" cy="4397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故即比较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|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0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r>
              <a:rPr lang="zh-CN" altLang="en-US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与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|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0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的大小。</a:t>
            </a:r>
            <a:endParaRPr lang="zh-CN" altLang="en-US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1137833" y="5251385"/>
          <a:ext cx="3763645" cy="654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7" name="Equation" r:id="rId3" imgW="1828800" imgH="316865" progId="Equation.DSMT4">
                  <p:embed/>
                </p:oleObj>
              </mc:Choice>
              <mc:Fallback>
                <p:oleObj name="Equation" r:id="rId3" imgW="1828800" imgH="316865" progId="Equation.DSMT4">
                  <p:embed/>
                  <p:pic>
                    <p:nvPicPr>
                      <p:cNvPr id="0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7833" y="5251385"/>
                        <a:ext cx="3763645" cy="6546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1121799" y="5862096"/>
          <a:ext cx="3789362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8" name="Equation" r:id="rId5" imgW="1841500" imgH="317500" progId="Equation.DSMT4">
                  <p:embed/>
                </p:oleObj>
              </mc:Choice>
              <mc:Fallback>
                <p:oleObj name="Equation" r:id="rId5" imgW="1841500" imgH="317500" progId="Equation.DSMT4">
                  <p:embed/>
                  <p:pic>
                    <p:nvPicPr>
                      <p:cNvPr id="0" name="对象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1799" y="5862096"/>
                        <a:ext cx="3789362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内容占位符 2"/>
          <p:cNvSpPr txBox="1"/>
          <p:nvPr/>
        </p:nvSpPr>
        <p:spPr bwMode="auto">
          <a:xfrm>
            <a:off x="5044511" y="5350921"/>
            <a:ext cx="1984375" cy="438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0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1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|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)&lt;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000" b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|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3877698" y="2792998"/>
            <a:ext cx="3148013" cy="446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b="1" dirty="0">
                <a:solidFill>
                  <a:srgbClr val="0000FF"/>
                </a:solidFill>
                <a:cs typeface="Times New Roman" panose="02020603050405020304" pitchFamily="18" charset="0"/>
              </a:rPr>
              <a:t>先验：二者可能性相等</a:t>
            </a:r>
            <a:endParaRPr lang="zh-CN" altLang="en-US" sz="23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4911161" y="5935121"/>
            <a:ext cx="3140075" cy="446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b="1" dirty="0">
                <a:solidFill>
                  <a:srgbClr val="0000FF"/>
                </a:solidFill>
                <a:cs typeface="Times New Roman" panose="02020603050405020304" pitchFamily="18" charset="0"/>
              </a:rPr>
              <a:t>后验：新战士可能性大</a:t>
            </a:r>
            <a:endParaRPr lang="zh-CN" altLang="en-US" sz="23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36" name="内容占位符 2"/>
          <p:cNvSpPr txBox="1"/>
          <p:nvPr/>
        </p:nvSpPr>
        <p:spPr bwMode="auto">
          <a:xfrm>
            <a:off x="940485" y="1841305"/>
            <a:ext cx="912813" cy="489341"/>
          </a:xfrm>
          <a:prstGeom prst="rect">
            <a:avLst/>
          </a:prstGeom>
          <a:noFill/>
          <a:ln>
            <a:miter lim="800000"/>
          </a:ln>
        </p:spPr>
        <p:txBody>
          <a:bodyPr lIns="72009" tIns="36005" rIns="72009" bIns="36005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0" cap="none" spc="0" normalizeH="0" baseline="0" noProof="0" dirty="0">
                <a:ln w="9525">
                  <a:noFill/>
                  <a:round/>
                </a:ln>
                <a:solidFill>
                  <a:srgbClr val="0000FF"/>
                </a:solidFill>
                <a:effectLst/>
                <a:uLnTx/>
                <a:uFillTx/>
              </a:rPr>
              <a:t>分析</a:t>
            </a:r>
            <a:endParaRPr kumimoji="0" lang="zh-CN" altLang="en-US" sz="2300" b="1" i="0" u="none" strike="noStrike" kern="10" cap="none" spc="0" normalizeH="0" baseline="0" noProof="0" dirty="0">
              <a:ln w="9525">
                <a:noFill/>
                <a:round/>
              </a:ln>
              <a:solidFill>
                <a:srgbClr val="0000FF"/>
              </a:solidFill>
              <a:effectLst/>
              <a:uLnTx/>
              <a:uFillTx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3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3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23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  <p:bldP spid="25" grpId="0"/>
      <p:bldP spid="26" grpId="0"/>
      <p:bldP spid="28" grpId="0"/>
      <p:bldP spid="29" grpId="0"/>
      <p:bldP spid="32" grpId="0"/>
      <p:bldP spid="33" grpId="0"/>
      <p:bldP spid="34" grpId="0"/>
      <p:bldP spid="3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4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45818"/>
              <a:gd name="connsiteX1-37" fmla="*/ 9144000 w 9144000"/>
              <a:gd name="connsiteY1-38" fmla="*/ 0 h 5045818"/>
              <a:gd name="connsiteX2-39" fmla="*/ 9144000 w 9144000"/>
              <a:gd name="connsiteY2-40" fmla="*/ 4026877 h 5045818"/>
              <a:gd name="connsiteX3-41" fmla="*/ 4585145 w 9144000"/>
              <a:gd name="connsiteY3-42" fmla="*/ 5045818 h 5045818"/>
              <a:gd name="connsiteX4-43" fmla="*/ 0 w 9144000"/>
              <a:gd name="connsiteY4-44" fmla="*/ 4026877 h 5045818"/>
              <a:gd name="connsiteX5-45" fmla="*/ 0 w 9144000"/>
              <a:gd name="connsiteY5-46" fmla="*/ 0 h 5045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4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26954"/>
              <a:gd name="connsiteX1-37" fmla="*/ 9144000 w 9144000"/>
              <a:gd name="connsiteY1-38" fmla="*/ 0 h 5026954"/>
              <a:gd name="connsiteX2-39" fmla="*/ 9144000 w 9144000"/>
              <a:gd name="connsiteY2-40" fmla="*/ 4026877 h 5026954"/>
              <a:gd name="connsiteX3-41" fmla="*/ 4603617 w 9144000"/>
              <a:gd name="connsiteY3-42" fmla="*/ 5026954 h 5026954"/>
              <a:gd name="connsiteX4-43" fmla="*/ 0 w 9144000"/>
              <a:gd name="connsiteY4-44" fmla="*/ 4026877 h 5026954"/>
              <a:gd name="connsiteX5-45" fmla="*/ 0 w 9144000"/>
              <a:gd name="connsiteY5-46" fmla="*/ 0 h 50269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3" y="2109620"/>
            <a:ext cx="8723871" cy="906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 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随机事件的独立性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8"/>
            <a:ext cx="3288870" cy="880947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439845" y="197440"/>
            <a:ext cx="4121300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</a:t>
            </a:r>
            <a:r>
              <a:rPr lang="en-US" altLang="zh-CN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随机事件的独立性</a:t>
            </a:r>
            <a:endParaRPr lang="zh-CN" altLang="en-US" sz="28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2" y="444137"/>
            <a:ext cx="2439843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61145" y="444137"/>
            <a:ext cx="2582855" cy="3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45471" y="976277"/>
            <a:ext cx="348212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两个事件的独立性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2" name="内容占位符 2"/>
          <p:cNvSpPr txBox="1"/>
          <p:nvPr/>
        </p:nvSpPr>
        <p:spPr bwMode="auto">
          <a:xfrm>
            <a:off x="1255750" y="1573484"/>
            <a:ext cx="5256213" cy="47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>
                <a:srgbClr val="317A43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问题：是否</a:t>
            </a:r>
            <a:r>
              <a:rPr lang="en-US" altLang="zh-CN" sz="2200" b="1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2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b="1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2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200" b="1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2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b="1" i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A|B</a:t>
            </a:r>
            <a:r>
              <a:rPr lang="en-US" altLang="zh-CN" sz="22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总是不同？</a:t>
            </a:r>
            <a:endParaRPr lang="zh-CN" altLang="en-US" sz="22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内容占位符 2"/>
          <p:cNvSpPr txBox="1"/>
          <p:nvPr/>
        </p:nvSpPr>
        <p:spPr bwMode="auto">
          <a:xfrm>
            <a:off x="1255750" y="2289070"/>
            <a:ext cx="6624638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7A43"/>
              </a:buClr>
              <a:buFont typeface="Wingdings" panose="05000000000000000000" pitchFamily="2" charset="2"/>
              <a:buNone/>
            </a:pPr>
            <a:r>
              <a:rPr lang="zh-CN" altLang="zh-CN" sz="21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zh-CN" altLang="en-US" sz="21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（孩子性别）设一个家庭生男孩、女孩是等可能的。考察任一两个孩子家庭，分别求“老二是女孩”的概率和在“老大是男孩”的条件下“老二是女孩”的概率。</a:t>
            </a:r>
            <a:endParaRPr lang="zh-CN" altLang="zh-CN" sz="21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内容占位符 2"/>
          <p:cNvSpPr txBox="1"/>
          <p:nvPr/>
        </p:nvSpPr>
        <p:spPr bwMode="auto">
          <a:xfrm>
            <a:off x="1255750" y="3538433"/>
            <a:ext cx="6413500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7A43"/>
              </a:buClr>
              <a:buFont typeface="Wingdings" panose="05000000000000000000" pitchFamily="2" charset="2"/>
              <a:buNone/>
            </a:pP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分析：设</a:t>
            </a:r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为“老二是女孩”</a:t>
            </a:r>
            <a:r>
              <a:rPr lang="en-US" altLang="zh-CN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为“老大是男孩”</a:t>
            </a:r>
            <a:endParaRPr lang="en-US" altLang="zh-CN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7A43"/>
              </a:buClr>
              <a:buFont typeface="Wingdings" panose="05000000000000000000" pitchFamily="2" charset="2"/>
              <a:buNone/>
            </a:pP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则 </a:t>
            </a:r>
            <a:endParaRPr lang="zh-CN" altLang="zh-CN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对象 5"/>
          <p:cNvGraphicFramePr>
            <a:graphicFrameLocks noChangeAspect="1"/>
          </p:cNvGraphicFramePr>
          <p:nvPr/>
        </p:nvGraphicFramePr>
        <p:xfrm>
          <a:off x="2846466" y="4202247"/>
          <a:ext cx="3232067" cy="40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1" name="Equation" r:id="rId1" imgW="1409065" imgH="177800" progId="Equation.DSMT4">
                  <p:embed/>
                </p:oleObj>
              </mc:Choice>
              <mc:Fallback>
                <p:oleObj name="Equation" r:id="rId1" imgW="1409065" imgH="1778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6466" y="4202247"/>
                        <a:ext cx="3232067" cy="4089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6"/>
          <p:cNvGraphicFramePr>
            <a:graphicFrameLocks noChangeAspect="1"/>
          </p:cNvGraphicFramePr>
          <p:nvPr/>
        </p:nvGraphicFramePr>
        <p:xfrm>
          <a:off x="2193588" y="4912577"/>
          <a:ext cx="1841040" cy="377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2" name="Equation" r:id="rId3" imgW="862965" imgH="177800" progId="Equation.DSMT4">
                  <p:embed/>
                </p:oleObj>
              </mc:Choice>
              <mc:Fallback>
                <p:oleObj name="Equation" r:id="rId3" imgW="862965" imgH="1778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3588" y="4912577"/>
                        <a:ext cx="1841040" cy="3778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7"/>
          <p:cNvGraphicFramePr>
            <a:graphicFrameLocks noChangeAspect="1"/>
          </p:cNvGraphicFramePr>
          <p:nvPr/>
        </p:nvGraphicFramePr>
        <p:xfrm>
          <a:off x="5040260" y="4912042"/>
          <a:ext cx="1814535" cy="378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3" name="Equation" r:id="rId5" imgW="850265" imgH="177800" progId="Equation.DSMT4">
                  <p:embed/>
                </p:oleObj>
              </mc:Choice>
              <mc:Fallback>
                <p:oleObj name="Equation" r:id="rId5" imgW="850265" imgH="1778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0260" y="4912042"/>
                        <a:ext cx="1814535" cy="3784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8"/>
          <p:cNvGraphicFramePr>
            <a:graphicFrameLocks noChangeAspect="1"/>
          </p:cNvGraphicFramePr>
          <p:nvPr/>
        </p:nvGraphicFramePr>
        <p:xfrm>
          <a:off x="1751827" y="5483708"/>
          <a:ext cx="1060691" cy="624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4" name="Equation" r:id="rId7" imgW="584200" imgH="342900" progId="Equation.DSMT4">
                  <p:embed/>
                </p:oleObj>
              </mc:Choice>
              <mc:Fallback>
                <p:oleObj name="Equation" r:id="rId7" imgW="584200" imgH="3429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827" y="5483708"/>
                        <a:ext cx="1060691" cy="624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9"/>
          <p:cNvGraphicFramePr>
            <a:graphicFrameLocks noChangeAspect="1"/>
          </p:cNvGraphicFramePr>
          <p:nvPr/>
        </p:nvGraphicFramePr>
        <p:xfrm>
          <a:off x="3114108" y="5483173"/>
          <a:ext cx="2124267" cy="625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5" name="Equation" r:id="rId9" imgW="1167765" imgH="342900" progId="Equation.DSMT4">
                  <p:embed/>
                </p:oleObj>
              </mc:Choice>
              <mc:Fallback>
                <p:oleObj name="Equation" r:id="rId9" imgW="1167765" imgH="3429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4108" y="5483173"/>
                        <a:ext cx="2124267" cy="6257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0"/>
          <p:cNvSpPr>
            <a:spLocks noChangeArrowheads="1"/>
          </p:cNvSpPr>
          <p:nvPr/>
        </p:nvSpPr>
        <p:spPr bwMode="auto">
          <a:xfrm>
            <a:off x="5677306" y="5611896"/>
            <a:ext cx="15938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说明什么？</a:t>
            </a:r>
            <a:endParaRPr lang="zh-CN" altLang="en-US" sz="22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2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439845" y="197440"/>
            <a:ext cx="4121300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</a:t>
            </a:r>
            <a:r>
              <a:rPr lang="en-US" altLang="zh-CN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随机事件的独立性</a:t>
            </a:r>
            <a:endParaRPr lang="zh-CN" altLang="en-US" sz="28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2" y="444137"/>
            <a:ext cx="2439843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61145" y="444137"/>
            <a:ext cx="2582855" cy="3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45471" y="976277"/>
            <a:ext cx="348212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两个事件的独立性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1" name="内容占位符 2"/>
          <p:cNvSpPr txBox="1"/>
          <p:nvPr/>
        </p:nvSpPr>
        <p:spPr>
          <a:xfrm>
            <a:off x="1610190" y="4178916"/>
            <a:ext cx="6575425" cy="140493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>
                <a:srgbClr val="317A43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为两个事件，若有</a:t>
            </a:r>
            <a:endParaRPr lang="en-US" altLang="zh-CN" sz="2400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317A43"/>
              </a:buClr>
              <a:buFont typeface="Wingdings" panose="05000000000000000000" pitchFamily="2" charset="2"/>
              <a:buNone/>
              <a:defRPr/>
            </a:pPr>
            <a:r>
              <a:rPr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rgbClr val="317A43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称事件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相互独立。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（无须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)&gt;0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2400" kern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3"/>
          <p:cNvSpPr txBox="1">
            <a:spLocks noChangeArrowheads="1"/>
          </p:cNvSpPr>
          <p:nvPr/>
        </p:nvSpPr>
        <p:spPr bwMode="auto">
          <a:xfrm>
            <a:off x="903693" y="2921699"/>
            <a:ext cx="50768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一般地，若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)=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A|B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，则有以下定义</a:t>
            </a:r>
            <a:endParaRPr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1085157" y="1576628"/>
            <a:ext cx="65166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上例中条件概率与无条件概率是一样的，说明“老大是男孩”这一事件对“老二是女孩”这一事件的概率没有影响，或者说这两个事件是独立的。</a:t>
            </a:r>
            <a:endParaRPr lang="zh-CN" altLang="en-US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4" name="组合 2"/>
          <p:cNvGrpSpPr/>
          <p:nvPr/>
        </p:nvGrpSpPr>
        <p:grpSpPr bwMode="auto">
          <a:xfrm>
            <a:off x="945886" y="3602695"/>
            <a:ext cx="1549400" cy="295275"/>
            <a:chOff x="1568450" y="3436935"/>
            <a:chExt cx="1616979" cy="434709"/>
          </a:xfrm>
        </p:grpSpPr>
        <p:sp>
          <p:nvSpPr>
            <p:cNvPr id="25" name="WordArt 127"/>
            <p:cNvSpPr>
              <a:spLocks noChangeArrowheads="1" noChangeShapeType="1" noTextEdit="1"/>
            </p:cNvSpPr>
            <p:nvPr/>
          </p:nvSpPr>
          <p:spPr bwMode="auto">
            <a:xfrm>
              <a:off x="1907704" y="3436935"/>
              <a:ext cx="1277725" cy="434709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定义</a:t>
              </a:r>
              <a:r>
                <a:rPr kumimoji="0" lang="en-US" altLang="zh-CN" sz="24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1.4.1</a:t>
              </a:r>
              <a:endParaRPr kumimoji="0" lang="zh-CN" altLang="en-US" sz="2400" b="1" i="0" u="none" strike="noStrike" kern="1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pic>
          <p:nvPicPr>
            <p:cNvPr id="26" name="Picture 62" descr="G:\ppt\资源共享课\MB\圆球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450" y="3440929"/>
              <a:ext cx="300092" cy="430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439845" y="197440"/>
            <a:ext cx="4121300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</a:t>
            </a:r>
            <a:r>
              <a:rPr lang="en-US" altLang="zh-CN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+mn-cs"/>
              </a:rPr>
              <a:t>随机事件的独立性</a:t>
            </a:r>
            <a:endParaRPr lang="zh-CN" altLang="en-US" sz="28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>
            <a:endCxn id="38" idx="1"/>
          </p:cNvCxnSpPr>
          <p:nvPr/>
        </p:nvCxnSpPr>
        <p:spPr>
          <a:xfrm>
            <a:off x="2" y="444137"/>
            <a:ext cx="2439843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8" idx="3"/>
          </p:cNvCxnSpPr>
          <p:nvPr/>
        </p:nvCxnSpPr>
        <p:spPr>
          <a:xfrm>
            <a:off x="6561145" y="444137"/>
            <a:ext cx="2582855" cy="3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 txBox="1"/>
          <p:nvPr/>
        </p:nvSpPr>
        <p:spPr>
          <a:xfrm>
            <a:off x="45471" y="976277"/>
            <a:ext cx="348212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1.4.1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两个事件的独立性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1087385" y="1515377"/>
            <a:ext cx="6697662" cy="1568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7A43"/>
              </a:buClr>
              <a:buFont typeface="Wingdings" panose="05000000000000000000" pitchFamily="2" charset="2"/>
              <a:buNone/>
            </a:pPr>
            <a:r>
              <a:rPr lang="zh-CN" altLang="zh-CN" sz="2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（嫌疑人排查）在侦破某团伙作案时，查看相关监控录像，发现两嫌疑人在所有视频中出现的概率依次为</a:t>
            </a:r>
            <a:r>
              <a:rPr lang="en-US" altLang="zh-CN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0.11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0.12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，但同时出现的概率为</a:t>
            </a:r>
            <a:r>
              <a:rPr lang="en-US" altLang="zh-CN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0.1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。问是否有理由认为他们是同伙？</a:t>
            </a:r>
            <a:endParaRPr lang="zh-CN" altLang="zh-CN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1087385" y="3101697"/>
            <a:ext cx="6553200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7A43"/>
              </a:buClr>
              <a:buFont typeface="Wingdings" panose="05000000000000000000" pitchFamily="2" charset="2"/>
              <a:buNone/>
            </a:pP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答：有理由这样认为。</a:t>
            </a:r>
            <a:endParaRPr lang="en-US" altLang="zh-CN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7A43"/>
              </a:buClr>
              <a:buFont typeface="Wingdings" panose="05000000000000000000" pitchFamily="2" charset="2"/>
              <a:buNone/>
            </a:pP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 </a:t>
            </a:r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为“某甲出现”，</a:t>
            </a:r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为“某乙出现”。</a:t>
            </a:r>
            <a:endParaRPr lang="en-US" altLang="zh-CN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7A43"/>
              </a:buClr>
              <a:buFont typeface="Wingdings" panose="05000000000000000000" pitchFamily="2" charset="2"/>
              <a:buNone/>
            </a:pPr>
            <a:endParaRPr lang="en-US" altLang="zh-CN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7A43"/>
              </a:buClr>
              <a:buFont typeface="Wingdings" panose="05000000000000000000" pitchFamily="2" charset="2"/>
              <a:buNone/>
            </a:pPr>
            <a:endParaRPr lang="en-US" altLang="zh-CN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684586" y="4021246"/>
          <a:ext cx="2547938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0" name="Equation" r:id="rId1" imgW="1333500" imgH="368300" progId="Equation.DSMT4">
                  <p:embed/>
                </p:oleObj>
              </mc:Choice>
              <mc:Fallback>
                <p:oleObj name="Equation" r:id="rId1" imgW="1333500" imgH="3683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4586" y="4021246"/>
                        <a:ext cx="2547938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4537023" y="4005371"/>
          <a:ext cx="259715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1" name="Equation" r:id="rId3" imgW="1333500" imgH="368300" progId="Equation.DSMT4">
                  <p:embed/>
                </p:oleObj>
              </mc:Choice>
              <mc:Fallback>
                <p:oleObj name="Equation" r:id="rId3" imgW="1333500" imgH="3683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7023" y="4005371"/>
                        <a:ext cx="2597150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219923" y="4959229"/>
            <a:ext cx="50720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just" fontAlgn="base">
              <a:spcBef>
                <a:spcPct val="20000"/>
              </a:spcBef>
              <a:spcAft>
                <a:spcPct val="0"/>
              </a:spcAft>
              <a:buClr>
                <a:srgbClr val="317A43"/>
              </a:buClr>
            </a:pP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而如果甲、乙独立，则</a:t>
            </a:r>
            <a:endParaRPr lang="en-US" altLang="zh-CN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2407373" y="5398967"/>
            <a:ext cx="34036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just" fontAlgn="base">
              <a:spcBef>
                <a:spcPct val="20000"/>
              </a:spcBef>
              <a:spcAft>
                <a:spcPct val="0"/>
              </a:spcAft>
              <a:buClr>
                <a:srgbClr val="317A43"/>
              </a:buClr>
            </a:pPr>
            <a:r>
              <a:rPr lang="en-US" altLang="zh-CN" sz="220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20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AB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)=</a:t>
            </a:r>
            <a:r>
              <a:rPr lang="en-US" altLang="zh-CN" sz="220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20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20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20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)=0.0132</a:t>
            </a:r>
            <a:endParaRPr lang="zh-CN" altLang="zh-CN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5502998" y="5381504"/>
            <a:ext cx="8572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&lt;&lt;0.1</a:t>
            </a:r>
            <a:endParaRPr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2" grpId="0"/>
      <p:bldP spid="13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7125,&quot;width&quot;:5160}"/>
</p:tagLst>
</file>

<file path=ppt/tags/tag2.xml><?xml version="1.0" encoding="utf-8"?>
<p:tagLst xmlns:p="http://schemas.openxmlformats.org/presentationml/2006/main">
  <p:tag name="KSO_WPP_MARK_KEY" val="4bbe63b0-dcb4-471e-991b-2d94b8b855b6"/>
  <p:tag name="COMMONDATA" val="eyJoZGlkIjoiOGQzNzI3ODYxZGU5ZmExN2U4ZTQ2ZWZjMTViYzEzOTQifQ=="/>
</p:tagLst>
</file>

<file path=ppt/theme/theme1.xml><?xml version="1.0" encoding="utf-8"?>
<a:theme xmlns:a="http://schemas.openxmlformats.org/drawingml/2006/main" name="Office 主题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自定义 2">
      <a:majorFont>
        <a:latin typeface="Broadway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15830</Words>
  <Application>WPS 演示</Application>
  <PresentationFormat>全屏显示(4:3)</PresentationFormat>
  <Paragraphs>1740</Paragraphs>
  <Slides>118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335</vt:i4>
      </vt:variant>
      <vt:variant>
        <vt:lpstr>幻灯片标题</vt:lpstr>
      </vt:variant>
      <vt:variant>
        <vt:i4>118</vt:i4>
      </vt:variant>
    </vt:vector>
  </HeadingPairs>
  <TitlesOfParts>
    <vt:vector size="472" baseType="lpstr">
      <vt:lpstr>Arial</vt:lpstr>
      <vt:lpstr>宋体</vt:lpstr>
      <vt:lpstr>Wingdings</vt:lpstr>
      <vt:lpstr>隶书</vt:lpstr>
      <vt:lpstr>Times New Roman</vt:lpstr>
      <vt:lpstr>微软雅黑</vt:lpstr>
      <vt:lpstr>Arial Unicode MS</vt:lpstr>
      <vt:lpstr>Calibri</vt:lpstr>
      <vt:lpstr>楷体</vt:lpstr>
      <vt:lpstr>Broadway</vt:lpstr>
      <vt:lpstr>Tahoma</vt:lpstr>
      <vt:lpstr>华文隶书</vt:lpstr>
      <vt:lpstr>Verdana</vt:lpstr>
      <vt:lpstr>Cambria Math</vt:lpstr>
      <vt:lpstr>Bell MT</vt:lpstr>
      <vt:lpstr>Times New Roman</vt:lpstr>
      <vt:lpstr>Verdana</vt:lpstr>
      <vt:lpstr>黑体</vt:lpstr>
      <vt:lpstr>Office 主题</vt:lpstr>
      <vt:lpstr>Word.Document.12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Word.Document.12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概率论与数理统计研究什么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 概率论与数理统计的应用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Bloom Filter</vt:lpstr>
      <vt:lpstr>Bloom Filter</vt:lpstr>
      <vt:lpstr>Bloom Filter</vt:lpstr>
      <vt:lpstr>Bloom Filter</vt:lpstr>
      <vt:lpstr>Sketching方法—Bloom Filter</vt:lpstr>
      <vt:lpstr>Sampling方法—水池采样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pc</cp:lastModifiedBy>
  <cp:revision>192</cp:revision>
  <cp:lastPrinted>2015-03-12T14:31:00Z</cp:lastPrinted>
  <dcterms:created xsi:type="dcterms:W3CDTF">2014-12-22T06:08:00Z</dcterms:created>
  <dcterms:modified xsi:type="dcterms:W3CDTF">2023-03-08T08:16:20Z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3AF9D909D751422188F73DF7A0A9438D</vt:lpwstr>
  </property>
</Properties>
</file>